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42" r:id="rId2"/>
    <p:sldId id="320" r:id="rId3"/>
    <p:sldId id="344"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A622"/>
    <a:srgbClr val="F10002"/>
    <a:srgbClr val="FFC0E3"/>
    <a:srgbClr val="00E7F2"/>
    <a:srgbClr val="00BD32"/>
    <a:srgbClr val="5B7191"/>
    <a:srgbClr val="EAEEF3"/>
    <a:srgbClr val="CE1D02"/>
    <a:srgbClr val="E3EAF6"/>
    <a:srgbClr val="CDD5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489" autoAdjust="0"/>
    <p:restoredTop sz="86447"/>
  </p:normalViewPr>
  <p:slideViewPr>
    <p:cSldViewPr snapToGrid="0" snapToObjects="1">
      <p:cViewPr>
        <p:scale>
          <a:sx n="162" d="100"/>
          <a:sy n="162" d="100"/>
        </p:scale>
        <p:origin x="76" y="108"/>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10/14/2020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3618666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39511690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10/14/2020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10/14/2020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10/14/2020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10/14/2020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10/14/2020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10/14/2020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10/14/2020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10/14/2020</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bit.ly/3nS8Ksg"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5F649A-21D3-4946-B06E-8A79DDA0D00E}"/>
              </a:ext>
            </a:extLst>
          </p:cNvPr>
          <p:cNvSpPr txBox="1"/>
          <p:nvPr/>
        </p:nvSpPr>
        <p:spPr>
          <a:xfrm>
            <a:off x="880808" y="2596291"/>
            <a:ext cx="9247166" cy="646331"/>
          </a:xfrm>
          <a:prstGeom prst="rect">
            <a:avLst/>
          </a:prstGeom>
          <a:noFill/>
        </p:spPr>
        <p:txBody>
          <a:bodyPr wrap="square" rtlCol="0">
            <a:spAutoFit/>
          </a:bodyPr>
          <a:lstStyle/>
          <a:p>
            <a:r>
              <a:rPr lang="en-US" sz="3600" dirty="0">
                <a:latin typeface="Century Gothic" panose="020B0502020202020204" pitchFamily="34" charset="0"/>
              </a:rPr>
              <a:t>Notes for Using This Template</a:t>
            </a:r>
          </a:p>
        </p:txBody>
      </p:sp>
      <p:sp>
        <p:nvSpPr>
          <p:cNvPr id="3" name="TextBox 2">
            <a:extLst>
              <a:ext uri="{FF2B5EF4-FFF2-40B4-BE49-F238E27FC236}">
                <a16:creationId xmlns:a16="http://schemas.microsoft.com/office/drawing/2014/main" id="{8D229698-1152-43F9-BE56-3EBDC68FD012}"/>
              </a:ext>
            </a:extLst>
          </p:cNvPr>
          <p:cNvSpPr txBox="1"/>
          <p:nvPr/>
        </p:nvSpPr>
        <p:spPr>
          <a:xfrm>
            <a:off x="880808" y="3526114"/>
            <a:ext cx="6838929" cy="1969770"/>
          </a:xfrm>
          <a:prstGeom prst="rect">
            <a:avLst/>
          </a:prstGeom>
          <a:noFill/>
        </p:spPr>
        <p:txBody>
          <a:bodyPr wrap="square" rtlCol="0">
            <a:spAutoFit/>
          </a:bodyPr>
          <a:lstStyle/>
          <a:p>
            <a:pPr>
              <a:spcAft>
                <a:spcPts val="600"/>
              </a:spcAft>
            </a:pPr>
            <a:r>
              <a:rPr lang="en-US" sz="1600" dirty="0">
                <a:latin typeface="Century Gothic" panose="020B0502020202020204" pitchFamily="34" charset="0"/>
              </a:rPr>
              <a:t>Enter Project Titles, Tasks, and % of Task Complete in the chart area. </a:t>
            </a:r>
          </a:p>
          <a:p>
            <a:r>
              <a:rPr lang="en-US" sz="1600" dirty="0">
                <a:latin typeface="Century Gothic" panose="020B0502020202020204" pitchFamily="34" charset="0"/>
              </a:rPr>
              <a:t> </a:t>
            </a:r>
            <a:endParaRPr lang="en-US" sz="800" dirty="0">
              <a:latin typeface="Century Gothic" panose="020B0502020202020204" pitchFamily="34" charset="0"/>
            </a:endParaRPr>
          </a:p>
          <a:p>
            <a:pPr>
              <a:spcAft>
                <a:spcPts val="600"/>
              </a:spcAft>
            </a:pPr>
            <a:r>
              <a:rPr lang="en-US" sz="1600" dirty="0">
                <a:latin typeface="Century Gothic" panose="020B0502020202020204" pitchFamily="34" charset="0"/>
              </a:rPr>
              <a:t>Label Owners in the key below the chart. </a:t>
            </a:r>
          </a:p>
          <a:p>
            <a:endParaRPr lang="en-US" sz="1600" dirty="0">
              <a:latin typeface="Century Gothic" panose="020B0502020202020204" pitchFamily="34" charset="0"/>
            </a:endParaRPr>
          </a:p>
          <a:p>
            <a:pPr>
              <a:spcAft>
                <a:spcPts val="600"/>
              </a:spcAft>
            </a:pPr>
            <a:r>
              <a:rPr lang="en-US" sz="1600" dirty="0">
                <a:latin typeface="Century Gothic" panose="020B0502020202020204" pitchFamily="34" charset="0"/>
              </a:rPr>
              <a:t>Adjust bars to represent the length of time per task over a period of 3 months.  Add Start and End Dates, Milestone Dates, or additional Task Information within each bar. </a:t>
            </a:r>
          </a:p>
        </p:txBody>
      </p:sp>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299865" y="307317"/>
            <a:ext cx="3657600" cy="50758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409776" y="353237"/>
            <a:ext cx="7309961" cy="461665"/>
          </a:xfrm>
          <a:prstGeom prst="rect">
            <a:avLst/>
          </a:prstGeom>
          <a:noFill/>
        </p:spPr>
        <p:txBody>
          <a:bodyPr wrap="square" rtlCol="0">
            <a:spAutoFit/>
          </a:bodyPr>
          <a:lstStyle/>
          <a:p>
            <a:r>
              <a:rPr lang="en-US" sz="2400" b="1" dirty="0">
                <a:solidFill>
                  <a:schemeClr val="tx1">
                    <a:lumMod val="65000"/>
                    <a:lumOff val="35000"/>
                  </a:schemeClr>
                </a:solidFill>
                <a:latin typeface="Century Gothic" panose="020B0502020202020204" pitchFamily="34" charset="0"/>
              </a:rPr>
              <a:t>3-MONTH GANTT CHART TEMPLATE</a:t>
            </a:r>
          </a:p>
        </p:txBody>
      </p:sp>
    </p:spTree>
    <p:extLst>
      <p:ext uri="{BB962C8B-B14F-4D97-AF65-F5344CB8AC3E}">
        <p14:creationId xmlns:p14="http://schemas.microsoft.com/office/powerpoint/2010/main" val="192531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657321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3-MONTH GANTT CHART TEMPLATE</a:t>
            </a:r>
            <a:endParaRPr lang="en-US" dirty="0">
              <a:solidFill>
                <a:schemeClr val="bg1"/>
              </a:solidFill>
              <a:latin typeface="Century Gothic" panose="020B0502020202020204" pitchFamily="34" charset="0"/>
              <a:ea typeface="Arial" charset="0"/>
              <a:cs typeface="Arial" charset="0"/>
            </a:endParaRP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1334932062"/>
              </p:ext>
            </p:extLst>
          </p:nvPr>
        </p:nvGraphicFramePr>
        <p:xfrm>
          <a:off x="327121" y="425489"/>
          <a:ext cx="11420121" cy="5212110"/>
        </p:xfrm>
        <a:graphic>
          <a:graphicData uri="http://schemas.openxmlformats.org/drawingml/2006/table">
            <a:tbl>
              <a:tblPr firstRow="1" bandRow="1">
                <a:tableStyleId>{5C22544A-7EE6-4342-B048-85BDC9FD1C3A}</a:tableStyleId>
              </a:tblPr>
              <a:tblGrid>
                <a:gridCol w="3330479">
                  <a:extLst>
                    <a:ext uri="{9D8B030D-6E8A-4147-A177-3AD203B41FA5}">
                      <a16:colId xmlns:a16="http://schemas.microsoft.com/office/drawing/2014/main" val="602210714"/>
                    </a:ext>
                  </a:extLst>
                </a:gridCol>
                <a:gridCol w="797032">
                  <a:extLst>
                    <a:ext uri="{9D8B030D-6E8A-4147-A177-3AD203B41FA5}">
                      <a16:colId xmlns:a16="http://schemas.microsoft.com/office/drawing/2014/main" val="187052363"/>
                    </a:ext>
                  </a:extLst>
                </a:gridCol>
                <a:gridCol w="2430870">
                  <a:extLst>
                    <a:ext uri="{9D8B030D-6E8A-4147-A177-3AD203B41FA5}">
                      <a16:colId xmlns:a16="http://schemas.microsoft.com/office/drawing/2014/main" val="745651107"/>
                    </a:ext>
                  </a:extLst>
                </a:gridCol>
                <a:gridCol w="2430870">
                  <a:extLst>
                    <a:ext uri="{9D8B030D-6E8A-4147-A177-3AD203B41FA5}">
                      <a16:colId xmlns:a16="http://schemas.microsoft.com/office/drawing/2014/main" val="3839570682"/>
                    </a:ext>
                  </a:extLst>
                </a:gridCol>
                <a:gridCol w="2430870">
                  <a:extLst>
                    <a:ext uri="{9D8B030D-6E8A-4147-A177-3AD203B41FA5}">
                      <a16:colId xmlns:a16="http://schemas.microsoft.com/office/drawing/2014/main" val="3893106002"/>
                    </a:ext>
                  </a:extLst>
                </a:gridCol>
              </a:tblGrid>
              <a:tr h="335256">
                <a:tc>
                  <a:txBody>
                    <a:bodyPr/>
                    <a:lstStyle/>
                    <a:p>
                      <a:pPr>
                        <a:lnSpc>
                          <a:spcPct val="100000"/>
                        </a:lnSpc>
                      </a:pPr>
                      <a:r>
                        <a:rPr lang="en-US" sz="800" dirty="0">
                          <a:solidFill>
                            <a:schemeClr val="tx1"/>
                          </a:solidFill>
                          <a:latin typeface="Century Gothic" panose="020B0502020202020204" pitchFamily="34" charset="0"/>
                        </a:rPr>
                        <a:t>PROJECTS + TASKS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lnSpc>
                          <a:spcPct val="100000"/>
                        </a:lnSpc>
                      </a:pPr>
                      <a:r>
                        <a:rPr lang="en-US" sz="800" dirty="0">
                          <a:solidFill>
                            <a:schemeClr val="tx1"/>
                          </a:solidFill>
                          <a:latin typeface="Century Gothic" panose="020B0502020202020204" pitchFamily="34" charset="0"/>
                        </a:rPr>
                        <a:t>% of TASK COMPLETE</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lnSpc>
                          <a:spcPct val="100000"/>
                        </a:lnSpc>
                      </a:pPr>
                      <a:r>
                        <a:rPr lang="en-US" sz="1600" b="0" dirty="0">
                          <a:solidFill>
                            <a:schemeClr val="tx1"/>
                          </a:solidFill>
                          <a:latin typeface="Century Gothic" panose="020B0502020202020204" pitchFamily="34" charset="0"/>
                        </a:rPr>
                        <a:t>MONTH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600" b="0" dirty="0">
                          <a:solidFill>
                            <a:schemeClr val="tx1"/>
                          </a:solidFill>
                          <a:latin typeface="Century Gothic" panose="020B0502020202020204" pitchFamily="34" charset="0"/>
                        </a:rPr>
                        <a:t>MONTH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600" b="0" dirty="0">
                          <a:solidFill>
                            <a:schemeClr val="tx1"/>
                          </a:solidFill>
                          <a:latin typeface="Century Gothic" panose="020B0502020202020204" pitchFamily="34" charset="0"/>
                        </a:rPr>
                        <a:t>MONTH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50915962"/>
                  </a:ext>
                </a:extLst>
              </a:tr>
              <a:tr h="325122">
                <a:tc>
                  <a:txBody>
                    <a:bodyPr/>
                    <a:lstStyle/>
                    <a:p>
                      <a:pPr>
                        <a:lnSpc>
                          <a:spcPct val="100000"/>
                        </a:lnSpc>
                      </a:pPr>
                      <a:r>
                        <a:rPr lang="en-US" sz="1000" b="1" dirty="0">
                          <a:solidFill>
                            <a:schemeClr val="tx1"/>
                          </a:solidFill>
                          <a:latin typeface="Century Gothic" panose="020B0502020202020204" pitchFamily="34" charset="0"/>
                        </a:rPr>
                        <a:t>PROJECT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r>
                        <a:rPr lang="en-US" sz="1000" b="1" dirty="0">
                          <a:solidFill>
                            <a:schemeClr val="tx1"/>
                          </a:solidFill>
                          <a:latin typeface="Century Gothic" panose="020B0502020202020204" pitchFamily="34" charset="0"/>
                        </a:rPr>
                        <a:t>63%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965858687"/>
                  </a:ext>
                </a:extLst>
              </a:tr>
              <a:tr h="325122">
                <a:tc>
                  <a:txBody>
                    <a:bodyPr/>
                    <a:lstStyle/>
                    <a:p>
                      <a:pPr>
                        <a:lnSpc>
                          <a:spcPct val="100000"/>
                        </a:lnSpc>
                      </a:pPr>
                      <a:r>
                        <a:rPr lang="en-US" sz="1000" dirty="0">
                          <a:solidFill>
                            <a:schemeClr val="tx1"/>
                          </a:solidFill>
                          <a:latin typeface="Century Gothic" panose="020B0502020202020204" pitchFamily="34" charset="0"/>
                        </a:rPr>
                        <a:t>Task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100%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200816345"/>
                  </a:ext>
                </a:extLst>
              </a:tr>
              <a:tr h="325122">
                <a:tc>
                  <a:txBody>
                    <a:bodyPr/>
                    <a:lstStyle/>
                    <a:p>
                      <a:pPr>
                        <a:lnSpc>
                          <a:spcPct val="100000"/>
                        </a:lnSpc>
                      </a:pPr>
                      <a:r>
                        <a:rPr lang="en-US" sz="1000" dirty="0">
                          <a:solidFill>
                            <a:schemeClr val="tx1"/>
                          </a:solidFill>
                          <a:latin typeface="Century Gothic" panose="020B0502020202020204" pitchFamily="34" charset="0"/>
                        </a:rPr>
                        <a:t>Task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50%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992502013"/>
                  </a:ext>
                </a:extLst>
              </a:tr>
              <a:tr h="325122">
                <a:tc>
                  <a:txBody>
                    <a:bodyPr/>
                    <a:lstStyle/>
                    <a:p>
                      <a:pPr>
                        <a:lnSpc>
                          <a:spcPct val="100000"/>
                        </a:lnSpc>
                      </a:pPr>
                      <a:r>
                        <a:rPr lang="en-US" sz="1000" dirty="0">
                          <a:solidFill>
                            <a:schemeClr val="tx1"/>
                          </a:solidFill>
                          <a:latin typeface="Century Gothic" panose="020B0502020202020204" pitchFamily="34" charset="0"/>
                        </a:rPr>
                        <a:t>Task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50%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699537522"/>
                  </a:ext>
                </a:extLst>
              </a:tr>
              <a:tr h="325122">
                <a:tc>
                  <a:txBody>
                    <a:bodyPr/>
                    <a:lstStyle/>
                    <a:p>
                      <a:pPr>
                        <a:lnSpc>
                          <a:spcPct val="100000"/>
                        </a:lnSpc>
                      </a:pPr>
                      <a:r>
                        <a:rPr lang="en-US" sz="1000" dirty="0">
                          <a:solidFill>
                            <a:schemeClr val="tx1"/>
                          </a:solidFill>
                          <a:latin typeface="Century Gothic" panose="020B0502020202020204" pitchFamily="34" charset="0"/>
                        </a:rPr>
                        <a:t>Task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50%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3119141191"/>
                  </a:ext>
                </a:extLst>
              </a:tr>
              <a:tr h="325122">
                <a:tc>
                  <a:txBody>
                    <a:bodyPr/>
                    <a:lstStyle/>
                    <a:p>
                      <a:pPr>
                        <a:lnSpc>
                          <a:spcPct val="100000"/>
                        </a:lnSpc>
                      </a:pPr>
                      <a:r>
                        <a:rPr lang="en-US" sz="1000" b="1" dirty="0">
                          <a:solidFill>
                            <a:schemeClr val="tx1"/>
                          </a:solidFill>
                          <a:latin typeface="Century Gothic" panose="020B0502020202020204" pitchFamily="34" charset="0"/>
                        </a:rPr>
                        <a:t>PROJECT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r>
                        <a:rPr lang="en-US" sz="1000" b="1" dirty="0">
                          <a:solidFill>
                            <a:schemeClr val="tx1"/>
                          </a:solidFill>
                          <a:latin typeface="Century Gothic" panose="020B0502020202020204" pitchFamily="34" charset="0"/>
                        </a:rPr>
                        <a:t>44%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911561401"/>
                  </a:ext>
                </a:extLst>
              </a:tr>
              <a:tr h="325122">
                <a:tc>
                  <a:txBody>
                    <a:bodyPr/>
                    <a:lstStyle/>
                    <a:p>
                      <a:pPr>
                        <a:lnSpc>
                          <a:spcPct val="100000"/>
                        </a:lnSpc>
                      </a:pPr>
                      <a:r>
                        <a:rPr lang="en-US" sz="1000" dirty="0">
                          <a:solidFill>
                            <a:schemeClr val="tx1"/>
                          </a:solidFill>
                          <a:latin typeface="Century Gothic" panose="020B0502020202020204" pitchFamily="34" charset="0"/>
                        </a:rPr>
                        <a:t>Task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100%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294209273"/>
                  </a:ext>
                </a:extLst>
              </a:tr>
              <a:tr h="325122">
                <a:tc>
                  <a:txBody>
                    <a:bodyPr/>
                    <a:lstStyle/>
                    <a:p>
                      <a:pPr>
                        <a:lnSpc>
                          <a:spcPct val="100000"/>
                        </a:lnSpc>
                      </a:pPr>
                      <a:r>
                        <a:rPr lang="en-US" sz="1000" dirty="0">
                          <a:solidFill>
                            <a:schemeClr val="tx1"/>
                          </a:solidFill>
                          <a:latin typeface="Century Gothic" panose="020B0502020202020204" pitchFamily="34" charset="0"/>
                        </a:rPr>
                        <a:t>Task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50%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2390668724"/>
                  </a:ext>
                </a:extLst>
              </a:tr>
              <a:tr h="325122">
                <a:tc>
                  <a:txBody>
                    <a:bodyPr/>
                    <a:lstStyle/>
                    <a:p>
                      <a:pPr>
                        <a:lnSpc>
                          <a:spcPct val="100000"/>
                        </a:lnSpc>
                      </a:pPr>
                      <a:r>
                        <a:rPr lang="en-US" sz="1000" dirty="0">
                          <a:solidFill>
                            <a:schemeClr val="tx1"/>
                          </a:solidFill>
                          <a:latin typeface="Century Gothic" panose="020B0502020202020204" pitchFamily="34" charset="0"/>
                        </a:rPr>
                        <a:t>Task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25%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1699392616"/>
                  </a:ext>
                </a:extLst>
              </a:tr>
              <a:tr h="325122">
                <a:tc>
                  <a:txBody>
                    <a:bodyPr/>
                    <a:lstStyle/>
                    <a:p>
                      <a:pPr>
                        <a:lnSpc>
                          <a:spcPct val="100000"/>
                        </a:lnSpc>
                      </a:pPr>
                      <a:r>
                        <a:rPr lang="en-US" sz="1000" dirty="0">
                          <a:solidFill>
                            <a:schemeClr val="tx1"/>
                          </a:solidFill>
                          <a:latin typeface="Century Gothic" panose="020B0502020202020204" pitchFamily="34" charset="0"/>
                        </a:rPr>
                        <a:t>Task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1634152558"/>
                  </a:ext>
                </a:extLst>
              </a:tr>
              <a:tr h="325122">
                <a:tc>
                  <a:txBody>
                    <a:bodyPr/>
                    <a:lstStyle/>
                    <a:p>
                      <a:pPr>
                        <a:lnSpc>
                          <a:spcPct val="100000"/>
                        </a:lnSpc>
                      </a:pPr>
                      <a:r>
                        <a:rPr lang="en-US" sz="1000" b="1" dirty="0">
                          <a:solidFill>
                            <a:schemeClr val="tx1"/>
                          </a:solidFill>
                          <a:latin typeface="Century Gothic" panose="020B0502020202020204" pitchFamily="34" charset="0"/>
                        </a:rPr>
                        <a:t>PROJECT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r>
                        <a:rPr lang="en-US" sz="1000" b="1" dirty="0">
                          <a:solidFill>
                            <a:schemeClr val="tx1"/>
                          </a:solidFill>
                          <a:latin typeface="Century Gothic" panose="020B0502020202020204" pitchFamily="34" charset="0"/>
                        </a:rPr>
                        <a:t>6%</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873712439"/>
                  </a:ext>
                </a:extLst>
              </a:tr>
              <a:tr h="325122">
                <a:tc>
                  <a:txBody>
                    <a:bodyPr/>
                    <a:lstStyle/>
                    <a:p>
                      <a:pPr>
                        <a:lnSpc>
                          <a:spcPct val="100000"/>
                        </a:lnSpc>
                      </a:pPr>
                      <a:r>
                        <a:rPr lang="en-US" sz="1000" dirty="0">
                          <a:solidFill>
                            <a:schemeClr val="tx1"/>
                          </a:solidFill>
                          <a:latin typeface="Century Gothic" panose="020B0502020202020204" pitchFamily="34" charset="0"/>
                        </a:rPr>
                        <a:t>Task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25%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17232956"/>
                  </a:ext>
                </a:extLst>
              </a:tr>
              <a:tr h="325122">
                <a:tc>
                  <a:txBody>
                    <a:bodyPr/>
                    <a:lstStyle/>
                    <a:p>
                      <a:pPr>
                        <a:lnSpc>
                          <a:spcPct val="100000"/>
                        </a:lnSpc>
                      </a:pPr>
                      <a:r>
                        <a:rPr lang="en-US" sz="1000" dirty="0">
                          <a:solidFill>
                            <a:schemeClr val="tx1"/>
                          </a:solidFill>
                          <a:latin typeface="Century Gothic" panose="020B0502020202020204" pitchFamily="34" charset="0"/>
                        </a:rPr>
                        <a:t>Task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1870967119"/>
                  </a:ext>
                </a:extLst>
              </a:tr>
              <a:tr h="325122">
                <a:tc>
                  <a:txBody>
                    <a:bodyPr/>
                    <a:lstStyle/>
                    <a:p>
                      <a:pPr>
                        <a:lnSpc>
                          <a:spcPct val="100000"/>
                        </a:lnSpc>
                      </a:pPr>
                      <a:r>
                        <a:rPr lang="en-US" sz="1000" dirty="0">
                          <a:solidFill>
                            <a:schemeClr val="tx1"/>
                          </a:solidFill>
                          <a:latin typeface="Century Gothic" panose="020B0502020202020204" pitchFamily="34" charset="0"/>
                        </a:rPr>
                        <a:t>Task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3234817605"/>
                  </a:ext>
                </a:extLst>
              </a:tr>
              <a:tr h="325122">
                <a:tc>
                  <a:txBody>
                    <a:bodyPr/>
                    <a:lstStyle/>
                    <a:p>
                      <a:pPr>
                        <a:lnSpc>
                          <a:spcPct val="100000"/>
                        </a:lnSpc>
                      </a:pPr>
                      <a:r>
                        <a:rPr lang="en-US" sz="1000" dirty="0">
                          <a:solidFill>
                            <a:schemeClr val="tx1"/>
                          </a:solidFill>
                          <a:latin typeface="Century Gothic" panose="020B0502020202020204" pitchFamily="34" charset="0"/>
                        </a:rPr>
                        <a:t>Task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3916148646"/>
                  </a:ext>
                </a:extLst>
              </a:tr>
            </a:tbl>
          </a:graphicData>
        </a:graphic>
      </p:graphicFrame>
      <p:sp>
        <p:nvSpPr>
          <p:cNvPr id="5" name="Rectangle 4">
            <a:extLst>
              <a:ext uri="{FF2B5EF4-FFF2-40B4-BE49-F238E27FC236}">
                <a16:creationId xmlns:a16="http://schemas.microsoft.com/office/drawing/2014/main" id="{CDADEC37-AD62-194B-8324-91DAEC6F3A34}"/>
              </a:ext>
            </a:extLst>
          </p:cNvPr>
          <p:cNvSpPr/>
          <p:nvPr/>
        </p:nvSpPr>
        <p:spPr>
          <a:xfrm>
            <a:off x="4533735" y="808878"/>
            <a:ext cx="1753154" cy="22860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Century Gothic" panose="020B0502020202020204" pitchFamily="34" charset="0"/>
              </a:rPr>
              <a:t>PROJECT 1  |  00/00 – 00/00</a:t>
            </a:r>
          </a:p>
        </p:txBody>
      </p:sp>
      <p:sp>
        <p:nvSpPr>
          <p:cNvPr id="6" name="Rectangle 5">
            <a:extLst>
              <a:ext uri="{FF2B5EF4-FFF2-40B4-BE49-F238E27FC236}">
                <a16:creationId xmlns:a16="http://schemas.microsoft.com/office/drawing/2014/main" id="{45120421-B160-AC44-999E-CFB0721F467F}"/>
              </a:ext>
            </a:extLst>
          </p:cNvPr>
          <p:cNvSpPr/>
          <p:nvPr/>
        </p:nvSpPr>
        <p:spPr>
          <a:xfrm>
            <a:off x="4533735" y="1134486"/>
            <a:ext cx="710069" cy="2286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Century Gothic" panose="020B0502020202020204" pitchFamily="34" charset="0"/>
              </a:rPr>
              <a:t>Due 00/00</a:t>
            </a:r>
          </a:p>
        </p:txBody>
      </p:sp>
      <p:sp>
        <p:nvSpPr>
          <p:cNvPr id="12" name="Rectangle 11">
            <a:extLst>
              <a:ext uri="{FF2B5EF4-FFF2-40B4-BE49-F238E27FC236}">
                <a16:creationId xmlns:a16="http://schemas.microsoft.com/office/drawing/2014/main" id="{4DA04FFA-D9F8-5249-A153-D5EAF58B72FE}"/>
              </a:ext>
            </a:extLst>
          </p:cNvPr>
          <p:cNvSpPr/>
          <p:nvPr/>
        </p:nvSpPr>
        <p:spPr>
          <a:xfrm>
            <a:off x="4749092" y="1449720"/>
            <a:ext cx="955015" cy="22860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Century Gothic" panose="020B0502020202020204" pitchFamily="34" charset="0"/>
              </a:rPr>
              <a:t>Milestone 1</a:t>
            </a:r>
          </a:p>
        </p:txBody>
      </p:sp>
      <p:sp>
        <p:nvSpPr>
          <p:cNvPr id="41" name="Rectangle 40">
            <a:extLst>
              <a:ext uri="{FF2B5EF4-FFF2-40B4-BE49-F238E27FC236}">
                <a16:creationId xmlns:a16="http://schemas.microsoft.com/office/drawing/2014/main" id="{7FE24B6B-A6AC-0A4E-A8D3-E4E3AAED67B1}"/>
              </a:ext>
            </a:extLst>
          </p:cNvPr>
          <p:cNvSpPr/>
          <p:nvPr/>
        </p:nvSpPr>
        <p:spPr>
          <a:xfrm>
            <a:off x="5704107" y="1782364"/>
            <a:ext cx="215357" cy="228600"/>
          </a:xfrm>
          <a:prstGeom prst="rect">
            <a:avLst/>
          </a:prstGeom>
          <a:solidFill>
            <a:srgbClr val="FF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solidFill>
                <a:schemeClr val="tx1"/>
              </a:solidFill>
              <a:latin typeface="Century Gothic" panose="020B0502020202020204" pitchFamily="34" charset="0"/>
            </a:endParaRPr>
          </a:p>
        </p:txBody>
      </p:sp>
      <p:sp>
        <p:nvSpPr>
          <p:cNvPr id="42" name="Rectangle 41">
            <a:extLst>
              <a:ext uri="{FF2B5EF4-FFF2-40B4-BE49-F238E27FC236}">
                <a16:creationId xmlns:a16="http://schemas.microsoft.com/office/drawing/2014/main" id="{238344CB-F85E-EE49-8F53-13D357BD1514}"/>
              </a:ext>
            </a:extLst>
          </p:cNvPr>
          <p:cNvSpPr/>
          <p:nvPr/>
        </p:nvSpPr>
        <p:spPr>
          <a:xfrm>
            <a:off x="5331873" y="2097598"/>
            <a:ext cx="955015" cy="2286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Century Gothic" panose="020B0502020202020204" pitchFamily="34" charset="0"/>
              </a:rPr>
              <a:t>Needs Review</a:t>
            </a:r>
          </a:p>
        </p:txBody>
      </p:sp>
      <p:sp>
        <p:nvSpPr>
          <p:cNvPr id="43" name="Rectangle 42">
            <a:extLst>
              <a:ext uri="{FF2B5EF4-FFF2-40B4-BE49-F238E27FC236}">
                <a16:creationId xmlns:a16="http://schemas.microsoft.com/office/drawing/2014/main" id="{BDF46762-DE84-6D48-99D5-CB3DE0793AB2}"/>
              </a:ext>
            </a:extLst>
          </p:cNvPr>
          <p:cNvSpPr/>
          <p:nvPr/>
        </p:nvSpPr>
        <p:spPr>
          <a:xfrm>
            <a:off x="5879931" y="2434121"/>
            <a:ext cx="3885876" cy="228600"/>
          </a:xfrm>
          <a:prstGeom prst="rect">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Century Gothic" panose="020B0502020202020204" pitchFamily="34" charset="0"/>
              </a:rPr>
              <a:t>PROJECT 2  |  00/00 – 00/00</a:t>
            </a:r>
          </a:p>
        </p:txBody>
      </p:sp>
      <p:sp>
        <p:nvSpPr>
          <p:cNvPr id="44" name="Rectangle 43">
            <a:extLst>
              <a:ext uri="{FF2B5EF4-FFF2-40B4-BE49-F238E27FC236}">
                <a16:creationId xmlns:a16="http://schemas.microsoft.com/office/drawing/2014/main" id="{BC327E30-6FC2-774C-84E7-84122B7DDF00}"/>
              </a:ext>
            </a:extLst>
          </p:cNvPr>
          <p:cNvSpPr/>
          <p:nvPr/>
        </p:nvSpPr>
        <p:spPr>
          <a:xfrm>
            <a:off x="5879931" y="2764608"/>
            <a:ext cx="1582812" cy="2286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Century Gothic" panose="020B0502020202020204" pitchFamily="34" charset="0"/>
              </a:rPr>
              <a:t>Due 00/00</a:t>
            </a:r>
          </a:p>
        </p:txBody>
      </p:sp>
      <p:sp>
        <p:nvSpPr>
          <p:cNvPr id="45" name="Rectangle 44">
            <a:extLst>
              <a:ext uri="{FF2B5EF4-FFF2-40B4-BE49-F238E27FC236}">
                <a16:creationId xmlns:a16="http://schemas.microsoft.com/office/drawing/2014/main" id="{C6B6796C-A823-9B45-9C7B-E649DE201818}"/>
              </a:ext>
            </a:extLst>
          </p:cNvPr>
          <p:cNvSpPr/>
          <p:nvPr/>
        </p:nvSpPr>
        <p:spPr>
          <a:xfrm>
            <a:off x="6872441" y="3090296"/>
            <a:ext cx="1395256" cy="228600"/>
          </a:xfrm>
          <a:prstGeom prst="rect">
            <a:avLst/>
          </a:prstGeom>
          <a:solidFill>
            <a:srgbClr val="F1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Century Gothic" panose="020B0502020202020204" pitchFamily="34" charset="0"/>
              </a:rPr>
              <a:t>Due 00/00</a:t>
            </a:r>
          </a:p>
        </p:txBody>
      </p:sp>
      <p:sp>
        <p:nvSpPr>
          <p:cNvPr id="46" name="Rectangle 45">
            <a:extLst>
              <a:ext uri="{FF2B5EF4-FFF2-40B4-BE49-F238E27FC236}">
                <a16:creationId xmlns:a16="http://schemas.microsoft.com/office/drawing/2014/main" id="{3B60B896-37F2-1C41-A35B-FD3D0B568849}"/>
              </a:ext>
            </a:extLst>
          </p:cNvPr>
          <p:cNvSpPr/>
          <p:nvPr/>
        </p:nvSpPr>
        <p:spPr>
          <a:xfrm>
            <a:off x="7822122" y="3401302"/>
            <a:ext cx="1943685" cy="228600"/>
          </a:xfrm>
          <a:prstGeom prst="rect">
            <a:avLst/>
          </a:prstGeom>
          <a:solidFill>
            <a:srgbClr val="FF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Century Gothic" panose="020B0502020202020204" pitchFamily="34" charset="0"/>
              </a:rPr>
              <a:t>Due 00/00</a:t>
            </a:r>
          </a:p>
        </p:txBody>
      </p:sp>
      <p:sp>
        <p:nvSpPr>
          <p:cNvPr id="47" name="Diamond 46">
            <a:extLst>
              <a:ext uri="{FF2B5EF4-FFF2-40B4-BE49-F238E27FC236}">
                <a16:creationId xmlns:a16="http://schemas.microsoft.com/office/drawing/2014/main" id="{099497A0-BE95-9946-9188-270533876201}"/>
              </a:ext>
            </a:extLst>
          </p:cNvPr>
          <p:cNvSpPr>
            <a:spLocks noChangeAspect="1"/>
          </p:cNvSpPr>
          <p:nvPr/>
        </p:nvSpPr>
        <p:spPr>
          <a:xfrm>
            <a:off x="5828024" y="1805224"/>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C8FAABF7-CF44-A847-B0BC-190595132FDE}"/>
              </a:ext>
            </a:extLst>
          </p:cNvPr>
          <p:cNvSpPr/>
          <p:nvPr/>
        </p:nvSpPr>
        <p:spPr>
          <a:xfrm>
            <a:off x="9299769" y="3739007"/>
            <a:ext cx="466038" cy="2286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55" name="Rectangle 54">
            <a:extLst>
              <a:ext uri="{FF2B5EF4-FFF2-40B4-BE49-F238E27FC236}">
                <a16:creationId xmlns:a16="http://schemas.microsoft.com/office/drawing/2014/main" id="{90D21B74-0D4D-1541-A69C-58D3FB0DFCCE}"/>
              </a:ext>
            </a:extLst>
          </p:cNvPr>
          <p:cNvSpPr/>
          <p:nvPr/>
        </p:nvSpPr>
        <p:spPr>
          <a:xfrm>
            <a:off x="6884802" y="4054241"/>
            <a:ext cx="4846320" cy="22860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Century Gothic" panose="020B0502020202020204" pitchFamily="34" charset="0"/>
              </a:rPr>
              <a:t>PROJECT 3  |  00/00 – 00/00</a:t>
            </a:r>
          </a:p>
        </p:txBody>
      </p:sp>
      <p:sp>
        <p:nvSpPr>
          <p:cNvPr id="56" name="Rectangle 55">
            <a:extLst>
              <a:ext uri="{FF2B5EF4-FFF2-40B4-BE49-F238E27FC236}">
                <a16:creationId xmlns:a16="http://schemas.microsoft.com/office/drawing/2014/main" id="{3C344501-51EB-984F-922D-D3BA95AEB638}"/>
              </a:ext>
            </a:extLst>
          </p:cNvPr>
          <p:cNvSpPr/>
          <p:nvPr/>
        </p:nvSpPr>
        <p:spPr>
          <a:xfrm>
            <a:off x="6898561" y="4386885"/>
            <a:ext cx="215357" cy="228600"/>
          </a:xfrm>
          <a:prstGeom prst="rect">
            <a:avLst/>
          </a:prstGeom>
          <a:solidFill>
            <a:srgbClr val="FF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solidFill>
                <a:schemeClr val="tx1"/>
              </a:solidFill>
              <a:latin typeface="Century Gothic" panose="020B0502020202020204" pitchFamily="34" charset="0"/>
            </a:endParaRPr>
          </a:p>
        </p:txBody>
      </p:sp>
      <p:sp>
        <p:nvSpPr>
          <p:cNvPr id="57" name="Rectangle 56">
            <a:extLst>
              <a:ext uri="{FF2B5EF4-FFF2-40B4-BE49-F238E27FC236}">
                <a16:creationId xmlns:a16="http://schemas.microsoft.com/office/drawing/2014/main" id="{A92B052D-A5ED-B742-AF74-35D3E59F4421}"/>
              </a:ext>
            </a:extLst>
          </p:cNvPr>
          <p:cNvSpPr/>
          <p:nvPr/>
        </p:nvSpPr>
        <p:spPr>
          <a:xfrm>
            <a:off x="6898561" y="4702119"/>
            <a:ext cx="4072100" cy="2286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Century Gothic" panose="020B0502020202020204" pitchFamily="34" charset="0"/>
              </a:rPr>
              <a:t>Due 00/00</a:t>
            </a:r>
          </a:p>
        </p:txBody>
      </p:sp>
      <p:sp>
        <p:nvSpPr>
          <p:cNvPr id="60" name="Rectangle 59">
            <a:extLst>
              <a:ext uri="{FF2B5EF4-FFF2-40B4-BE49-F238E27FC236}">
                <a16:creationId xmlns:a16="http://schemas.microsoft.com/office/drawing/2014/main" id="{B8A9222A-8FD5-5048-8CE9-35F0231BABFF}"/>
              </a:ext>
            </a:extLst>
          </p:cNvPr>
          <p:cNvSpPr/>
          <p:nvPr/>
        </p:nvSpPr>
        <p:spPr>
          <a:xfrm>
            <a:off x="8026259" y="5038642"/>
            <a:ext cx="2932329" cy="228600"/>
          </a:xfrm>
          <a:prstGeom prst="rect">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Century Gothic" panose="020B0502020202020204" pitchFamily="34" charset="0"/>
              </a:rPr>
              <a:t>Due 00/00</a:t>
            </a:r>
          </a:p>
        </p:txBody>
      </p:sp>
      <p:sp>
        <p:nvSpPr>
          <p:cNvPr id="61" name="Rectangle 60">
            <a:extLst>
              <a:ext uri="{FF2B5EF4-FFF2-40B4-BE49-F238E27FC236}">
                <a16:creationId xmlns:a16="http://schemas.microsoft.com/office/drawing/2014/main" id="{2B239910-7A02-344C-BA66-D272DE5F5D13}"/>
              </a:ext>
            </a:extLst>
          </p:cNvPr>
          <p:cNvSpPr/>
          <p:nvPr/>
        </p:nvSpPr>
        <p:spPr>
          <a:xfrm>
            <a:off x="10947321" y="5369129"/>
            <a:ext cx="799919" cy="2286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4" name="Rectangle 63">
            <a:extLst>
              <a:ext uri="{FF2B5EF4-FFF2-40B4-BE49-F238E27FC236}">
                <a16:creationId xmlns:a16="http://schemas.microsoft.com/office/drawing/2014/main" id="{220700B7-FE64-BC42-8D51-17764740A425}"/>
              </a:ext>
            </a:extLst>
          </p:cNvPr>
          <p:cNvSpPr/>
          <p:nvPr/>
        </p:nvSpPr>
        <p:spPr>
          <a:xfrm>
            <a:off x="439907" y="5763631"/>
            <a:ext cx="274320" cy="22860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6" name="Rectangle 65">
            <a:extLst>
              <a:ext uri="{FF2B5EF4-FFF2-40B4-BE49-F238E27FC236}">
                <a16:creationId xmlns:a16="http://schemas.microsoft.com/office/drawing/2014/main" id="{0D04DC16-0FB4-FD49-A177-C0A4416CE091}"/>
              </a:ext>
            </a:extLst>
          </p:cNvPr>
          <p:cNvSpPr/>
          <p:nvPr/>
        </p:nvSpPr>
        <p:spPr>
          <a:xfrm>
            <a:off x="439907" y="6089239"/>
            <a:ext cx="274320" cy="2286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7" name="Rectangle 66">
            <a:extLst>
              <a:ext uri="{FF2B5EF4-FFF2-40B4-BE49-F238E27FC236}">
                <a16:creationId xmlns:a16="http://schemas.microsoft.com/office/drawing/2014/main" id="{F79E8F58-E22D-4C49-81D8-7222C73F3857}"/>
              </a:ext>
            </a:extLst>
          </p:cNvPr>
          <p:cNvSpPr/>
          <p:nvPr/>
        </p:nvSpPr>
        <p:spPr>
          <a:xfrm>
            <a:off x="3401228" y="5763631"/>
            <a:ext cx="274320" cy="22860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8" name="Rectangle 67">
            <a:extLst>
              <a:ext uri="{FF2B5EF4-FFF2-40B4-BE49-F238E27FC236}">
                <a16:creationId xmlns:a16="http://schemas.microsoft.com/office/drawing/2014/main" id="{48CABC9F-CA25-AE48-B7D2-D4AE53DD30DA}"/>
              </a:ext>
            </a:extLst>
          </p:cNvPr>
          <p:cNvSpPr/>
          <p:nvPr/>
        </p:nvSpPr>
        <p:spPr>
          <a:xfrm>
            <a:off x="3401228" y="6089239"/>
            <a:ext cx="274320" cy="228600"/>
          </a:xfrm>
          <a:prstGeom prst="rect">
            <a:avLst/>
          </a:prstGeom>
          <a:solidFill>
            <a:srgbClr val="FF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solidFill>
                <a:schemeClr val="tx1"/>
              </a:solidFill>
              <a:latin typeface="Century Gothic" panose="020B0502020202020204" pitchFamily="34" charset="0"/>
            </a:endParaRPr>
          </a:p>
        </p:txBody>
      </p:sp>
      <p:sp>
        <p:nvSpPr>
          <p:cNvPr id="69" name="Rectangle 68">
            <a:extLst>
              <a:ext uri="{FF2B5EF4-FFF2-40B4-BE49-F238E27FC236}">
                <a16:creationId xmlns:a16="http://schemas.microsoft.com/office/drawing/2014/main" id="{3A6B8C60-8443-6D40-AA7F-BB1A83C9A285}"/>
              </a:ext>
            </a:extLst>
          </p:cNvPr>
          <p:cNvSpPr/>
          <p:nvPr/>
        </p:nvSpPr>
        <p:spPr>
          <a:xfrm>
            <a:off x="6362549" y="5763631"/>
            <a:ext cx="274320" cy="2286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0" name="Rectangle 69">
            <a:extLst>
              <a:ext uri="{FF2B5EF4-FFF2-40B4-BE49-F238E27FC236}">
                <a16:creationId xmlns:a16="http://schemas.microsoft.com/office/drawing/2014/main" id="{554E4906-8AFB-004F-8D6E-1195863F4A2D}"/>
              </a:ext>
            </a:extLst>
          </p:cNvPr>
          <p:cNvSpPr/>
          <p:nvPr/>
        </p:nvSpPr>
        <p:spPr>
          <a:xfrm>
            <a:off x="6362549" y="6089239"/>
            <a:ext cx="274320" cy="228600"/>
          </a:xfrm>
          <a:prstGeom prst="rect">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3" name="Rectangle 72">
            <a:extLst>
              <a:ext uri="{FF2B5EF4-FFF2-40B4-BE49-F238E27FC236}">
                <a16:creationId xmlns:a16="http://schemas.microsoft.com/office/drawing/2014/main" id="{7B8B1A9C-826E-0E4B-B2DB-840E51E22A6E}"/>
              </a:ext>
            </a:extLst>
          </p:cNvPr>
          <p:cNvSpPr/>
          <p:nvPr/>
        </p:nvSpPr>
        <p:spPr>
          <a:xfrm>
            <a:off x="9323871" y="5763631"/>
            <a:ext cx="274320" cy="2286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4" name="Rectangle 73">
            <a:extLst>
              <a:ext uri="{FF2B5EF4-FFF2-40B4-BE49-F238E27FC236}">
                <a16:creationId xmlns:a16="http://schemas.microsoft.com/office/drawing/2014/main" id="{2DD665EC-E3D0-7241-9023-1B085A655AC7}"/>
              </a:ext>
            </a:extLst>
          </p:cNvPr>
          <p:cNvSpPr/>
          <p:nvPr/>
        </p:nvSpPr>
        <p:spPr>
          <a:xfrm>
            <a:off x="9323871" y="6089239"/>
            <a:ext cx="274320" cy="228600"/>
          </a:xfrm>
          <a:prstGeom prst="rect">
            <a:avLst/>
          </a:prstGeom>
          <a:solidFill>
            <a:srgbClr val="F1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3" name="TextBox 2">
            <a:extLst>
              <a:ext uri="{FF2B5EF4-FFF2-40B4-BE49-F238E27FC236}">
                <a16:creationId xmlns:a16="http://schemas.microsoft.com/office/drawing/2014/main" id="{25DB96BB-2EA7-D744-8E6F-DFB6B05779BC}"/>
              </a:ext>
            </a:extLst>
          </p:cNvPr>
          <p:cNvSpPr txBox="1"/>
          <p:nvPr/>
        </p:nvSpPr>
        <p:spPr>
          <a:xfrm>
            <a:off x="714226" y="5763631"/>
            <a:ext cx="2194560" cy="228600"/>
          </a:xfrm>
          <a:prstGeom prst="rect">
            <a:avLst/>
          </a:prstGeom>
          <a:noFill/>
        </p:spPr>
        <p:txBody>
          <a:bodyPr wrap="square" rtlCol="0">
            <a:spAutoFit/>
          </a:bodyPr>
          <a:lstStyle/>
          <a:p>
            <a:r>
              <a:rPr lang="en-US" sz="1000" dirty="0">
                <a:latin typeface="Century Gothic" panose="020B0502020202020204" pitchFamily="34" charset="0"/>
              </a:rPr>
              <a:t>Task Owner 1</a:t>
            </a:r>
          </a:p>
        </p:txBody>
      </p:sp>
      <p:sp>
        <p:nvSpPr>
          <p:cNvPr id="75" name="TextBox 74">
            <a:extLst>
              <a:ext uri="{FF2B5EF4-FFF2-40B4-BE49-F238E27FC236}">
                <a16:creationId xmlns:a16="http://schemas.microsoft.com/office/drawing/2014/main" id="{4E03B776-881A-BE4E-9B71-CED5774718F9}"/>
              </a:ext>
            </a:extLst>
          </p:cNvPr>
          <p:cNvSpPr txBox="1"/>
          <p:nvPr/>
        </p:nvSpPr>
        <p:spPr>
          <a:xfrm>
            <a:off x="714226" y="6089239"/>
            <a:ext cx="2194560" cy="246221"/>
          </a:xfrm>
          <a:prstGeom prst="rect">
            <a:avLst/>
          </a:prstGeom>
          <a:noFill/>
        </p:spPr>
        <p:txBody>
          <a:bodyPr wrap="square" rtlCol="0">
            <a:spAutoFit/>
          </a:bodyPr>
          <a:lstStyle/>
          <a:p>
            <a:r>
              <a:rPr lang="en-US" sz="1000" dirty="0">
                <a:latin typeface="Century Gothic" panose="020B0502020202020204" pitchFamily="34" charset="0"/>
              </a:rPr>
              <a:t>Task Owner 2</a:t>
            </a:r>
          </a:p>
        </p:txBody>
      </p:sp>
      <p:sp>
        <p:nvSpPr>
          <p:cNvPr id="76" name="TextBox 75">
            <a:extLst>
              <a:ext uri="{FF2B5EF4-FFF2-40B4-BE49-F238E27FC236}">
                <a16:creationId xmlns:a16="http://schemas.microsoft.com/office/drawing/2014/main" id="{E1CE2886-7039-ED47-AD04-81D7280A7112}"/>
              </a:ext>
            </a:extLst>
          </p:cNvPr>
          <p:cNvSpPr txBox="1"/>
          <p:nvPr/>
        </p:nvSpPr>
        <p:spPr>
          <a:xfrm>
            <a:off x="3668794" y="5763294"/>
            <a:ext cx="2194560" cy="246221"/>
          </a:xfrm>
          <a:prstGeom prst="rect">
            <a:avLst/>
          </a:prstGeom>
          <a:noFill/>
        </p:spPr>
        <p:txBody>
          <a:bodyPr wrap="square" rtlCol="0">
            <a:spAutoFit/>
          </a:bodyPr>
          <a:lstStyle/>
          <a:p>
            <a:r>
              <a:rPr lang="en-US" sz="1000" dirty="0">
                <a:latin typeface="Century Gothic" panose="020B0502020202020204" pitchFamily="34" charset="0"/>
              </a:rPr>
              <a:t>Task Owner 3</a:t>
            </a:r>
          </a:p>
        </p:txBody>
      </p:sp>
      <p:sp>
        <p:nvSpPr>
          <p:cNvPr id="77" name="TextBox 76">
            <a:extLst>
              <a:ext uri="{FF2B5EF4-FFF2-40B4-BE49-F238E27FC236}">
                <a16:creationId xmlns:a16="http://schemas.microsoft.com/office/drawing/2014/main" id="{825DE9F7-3A84-BA4D-A8D6-1F28061069D2}"/>
              </a:ext>
            </a:extLst>
          </p:cNvPr>
          <p:cNvSpPr txBox="1"/>
          <p:nvPr/>
        </p:nvSpPr>
        <p:spPr>
          <a:xfrm>
            <a:off x="3668794" y="6088902"/>
            <a:ext cx="2194560" cy="246221"/>
          </a:xfrm>
          <a:prstGeom prst="rect">
            <a:avLst/>
          </a:prstGeom>
          <a:noFill/>
        </p:spPr>
        <p:txBody>
          <a:bodyPr wrap="square" rtlCol="0">
            <a:spAutoFit/>
          </a:bodyPr>
          <a:lstStyle/>
          <a:p>
            <a:r>
              <a:rPr lang="en-US" sz="1000" dirty="0">
                <a:latin typeface="Century Gothic" panose="020B0502020202020204" pitchFamily="34" charset="0"/>
              </a:rPr>
              <a:t>Task Owner 4</a:t>
            </a:r>
          </a:p>
        </p:txBody>
      </p:sp>
      <p:sp>
        <p:nvSpPr>
          <p:cNvPr id="78" name="TextBox 77">
            <a:extLst>
              <a:ext uri="{FF2B5EF4-FFF2-40B4-BE49-F238E27FC236}">
                <a16:creationId xmlns:a16="http://schemas.microsoft.com/office/drawing/2014/main" id="{F6270B6A-6B71-594B-B81B-8944B73321E7}"/>
              </a:ext>
            </a:extLst>
          </p:cNvPr>
          <p:cNvSpPr txBox="1"/>
          <p:nvPr/>
        </p:nvSpPr>
        <p:spPr>
          <a:xfrm>
            <a:off x="6621454" y="5761556"/>
            <a:ext cx="2194560" cy="246221"/>
          </a:xfrm>
          <a:prstGeom prst="rect">
            <a:avLst/>
          </a:prstGeom>
          <a:noFill/>
        </p:spPr>
        <p:txBody>
          <a:bodyPr wrap="square" rtlCol="0">
            <a:spAutoFit/>
          </a:bodyPr>
          <a:lstStyle/>
          <a:p>
            <a:r>
              <a:rPr lang="en-US" sz="1000" dirty="0">
                <a:latin typeface="Century Gothic" panose="020B0502020202020204" pitchFamily="34" charset="0"/>
              </a:rPr>
              <a:t>Task Owner 5</a:t>
            </a:r>
          </a:p>
        </p:txBody>
      </p:sp>
      <p:sp>
        <p:nvSpPr>
          <p:cNvPr id="79" name="TextBox 78">
            <a:extLst>
              <a:ext uri="{FF2B5EF4-FFF2-40B4-BE49-F238E27FC236}">
                <a16:creationId xmlns:a16="http://schemas.microsoft.com/office/drawing/2014/main" id="{20F5B221-2B2F-7C48-BEE0-AA17DBE93A34}"/>
              </a:ext>
            </a:extLst>
          </p:cNvPr>
          <p:cNvSpPr txBox="1"/>
          <p:nvPr/>
        </p:nvSpPr>
        <p:spPr>
          <a:xfrm>
            <a:off x="6621454" y="6087164"/>
            <a:ext cx="2194560" cy="246221"/>
          </a:xfrm>
          <a:prstGeom prst="rect">
            <a:avLst/>
          </a:prstGeom>
          <a:noFill/>
        </p:spPr>
        <p:txBody>
          <a:bodyPr wrap="square" rtlCol="0">
            <a:spAutoFit/>
          </a:bodyPr>
          <a:lstStyle/>
          <a:p>
            <a:r>
              <a:rPr lang="en-US" sz="1000" dirty="0">
                <a:latin typeface="Century Gothic" panose="020B0502020202020204" pitchFamily="34" charset="0"/>
              </a:rPr>
              <a:t>Task Owner 6</a:t>
            </a:r>
          </a:p>
        </p:txBody>
      </p:sp>
      <p:sp>
        <p:nvSpPr>
          <p:cNvPr id="80" name="TextBox 79">
            <a:extLst>
              <a:ext uri="{FF2B5EF4-FFF2-40B4-BE49-F238E27FC236}">
                <a16:creationId xmlns:a16="http://schemas.microsoft.com/office/drawing/2014/main" id="{B5DA047D-3A7F-0545-B165-F711A43115FC}"/>
              </a:ext>
            </a:extLst>
          </p:cNvPr>
          <p:cNvSpPr txBox="1"/>
          <p:nvPr/>
        </p:nvSpPr>
        <p:spPr>
          <a:xfrm>
            <a:off x="9576022" y="5761219"/>
            <a:ext cx="2194560" cy="246221"/>
          </a:xfrm>
          <a:prstGeom prst="rect">
            <a:avLst/>
          </a:prstGeom>
          <a:noFill/>
        </p:spPr>
        <p:txBody>
          <a:bodyPr wrap="square" rtlCol="0">
            <a:spAutoFit/>
          </a:bodyPr>
          <a:lstStyle/>
          <a:p>
            <a:r>
              <a:rPr lang="en-US" sz="1000" dirty="0">
                <a:latin typeface="Century Gothic" panose="020B0502020202020204" pitchFamily="34" charset="0"/>
              </a:rPr>
              <a:t>Task Owner 7</a:t>
            </a:r>
          </a:p>
        </p:txBody>
      </p:sp>
      <p:sp>
        <p:nvSpPr>
          <p:cNvPr id="81" name="TextBox 80">
            <a:extLst>
              <a:ext uri="{FF2B5EF4-FFF2-40B4-BE49-F238E27FC236}">
                <a16:creationId xmlns:a16="http://schemas.microsoft.com/office/drawing/2014/main" id="{C4076791-A3BF-A842-B151-65ED9133042D}"/>
              </a:ext>
            </a:extLst>
          </p:cNvPr>
          <p:cNvSpPr txBox="1"/>
          <p:nvPr/>
        </p:nvSpPr>
        <p:spPr>
          <a:xfrm>
            <a:off x="9576022" y="6086827"/>
            <a:ext cx="2194560" cy="246221"/>
          </a:xfrm>
          <a:prstGeom prst="rect">
            <a:avLst/>
          </a:prstGeom>
          <a:noFill/>
        </p:spPr>
        <p:txBody>
          <a:bodyPr wrap="square" rtlCol="0">
            <a:spAutoFit/>
          </a:bodyPr>
          <a:lstStyle/>
          <a:p>
            <a:r>
              <a:rPr lang="en-US" sz="1000" dirty="0">
                <a:latin typeface="Century Gothic" panose="020B0502020202020204" pitchFamily="34" charset="0"/>
              </a:rPr>
              <a:t>Task Owner 8</a:t>
            </a:r>
          </a:p>
        </p:txBody>
      </p:sp>
      <p:sp>
        <p:nvSpPr>
          <p:cNvPr id="82" name="Diamond 81">
            <a:extLst>
              <a:ext uri="{FF2B5EF4-FFF2-40B4-BE49-F238E27FC236}">
                <a16:creationId xmlns:a16="http://schemas.microsoft.com/office/drawing/2014/main" id="{F0A1BFD6-B1A7-E848-8CCD-2354D3E918EF}"/>
              </a:ext>
            </a:extLst>
          </p:cNvPr>
          <p:cNvSpPr>
            <a:spLocks noChangeAspect="1"/>
          </p:cNvSpPr>
          <p:nvPr/>
        </p:nvSpPr>
        <p:spPr>
          <a:xfrm>
            <a:off x="11054506" y="5378296"/>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3" name="Group 52">
            <a:extLst>
              <a:ext uri="{FF2B5EF4-FFF2-40B4-BE49-F238E27FC236}">
                <a16:creationId xmlns:a16="http://schemas.microsoft.com/office/drawing/2014/main" id="{2BB42450-87F2-6E45-A885-DBF3788CBB60}"/>
              </a:ext>
            </a:extLst>
          </p:cNvPr>
          <p:cNvGrpSpPr/>
          <p:nvPr/>
        </p:nvGrpSpPr>
        <p:grpSpPr>
          <a:xfrm>
            <a:off x="9105474" y="127357"/>
            <a:ext cx="548640" cy="5597491"/>
            <a:chOff x="5331873" y="127357"/>
            <a:chExt cx="548640" cy="5597491"/>
          </a:xfrm>
        </p:grpSpPr>
        <p:sp>
          <p:nvSpPr>
            <p:cNvPr id="83" name="Rectangle 82">
              <a:extLst>
                <a:ext uri="{FF2B5EF4-FFF2-40B4-BE49-F238E27FC236}">
                  <a16:creationId xmlns:a16="http://schemas.microsoft.com/office/drawing/2014/main" id="{66785142-9A91-8649-9983-281E30EEC83E}"/>
                </a:ext>
              </a:extLst>
            </p:cNvPr>
            <p:cNvSpPr/>
            <p:nvPr/>
          </p:nvSpPr>
          <p:spPr>
            <a:xfrm>
              <a:off x="5331873" y="133873"/>
              <a:ext cx="548640" cy="228600"/>
            </a:xfrm>
            <a:prstGeom prst="rect">
              <a:avLst/>
            </a:prstGeom>
            <a:gradFill>
              <a:gsLst>
                <a:gs pos="0">
                  <a:schemeClr val="accent1">
                    <a:lumMod val="5000"/>
                    <a:lumOff val="95000"/>
                  </a:schemeClr>
                </a:gs>
                <a:gs pos="83000">
                  <a:srgbClr val="FFC000"/>
                </a:gs>
                <a:gs pos="100000">
                  <a:srgbClr val="F0A62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800" dirty="0">
                  <a:solidFill>
                    <a:schemeClr val="tx1"/>
                  </a:solidFill>
                  <a:latin typeface="Century Gothic" panose="020B0502020202020204" pitchFamily="34" charset="0"/>
                </a:rPr>
                <a:t>TODAY</a:t>
              </a:r>
            </a:p>
          </p:txBody>
        </p:sp>
        <p:cxnSp>
          <p:nvCxnSpPr>
            <p:cNvPr id="40" name="Straight Connector 39">
              <a:extLst>
                <a:ext uri="{FF2B5EF4-FFF2-40B4-BE49-F238E27FC236}">
                  <a16:creationId xmlns:a16="http://schemas.microsoft.com/office/drawing/2014/main" id="{3504DA84-FA6A-C145-8C4B-D1F3A372A990}"/>
                </a:ext>
              </a:extLst>
            </p:cNvPr>
            <p:cNvCxnSpPr/>
            <p:nvPr/>
          </p:nvCxnSpPr>
          <p:spPr>
            <a:xfrm>
              <a:off x="5331873" y="127357"/>
              <a:ext cx="0" cy="5597491"/>
            </a:xfrm>
            <a:prstGeom prst="line">
              <a:avLst/>
            </a:prstGeom>
            <a:ln w="28575">
              <a:solidFill>
                <a:srgbClr val="F0A622">
                  <a:alpha val="60000"/>
                </a:srgbClr>
              </a:solidFill>
              <a:prstDash val="sysDot"/>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036723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657321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3-MONTH GANTT CHART TEMPLATE</a:t>
            </a:r>
            <a:endParaRPr lang="en-US" dirty="0">
              <a:solidFill>
                <a:schemeClr val="bg1"/>
              </a:solidFill>
              <a:latin typeface="Century Gothic" panose="020B0502020202020204" pitchFamily="34" charset="0"/>
              <a:ea typeface="Arial" charset="0"/>
              <a:cs typeface="Arial" charset="0"/>
            </a:endParaRP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585092946"/>
              </p:ext>
            </p:extLst>
          </p:nvPr>
        </p:nvGraphicFramePr>
        <p:xfrm>
          <a:off x="327121" y="425489"/>
          <a:ext cx="11420121" cy="5212110"/>
        </p:xfrm>
        <a:graphic>
          <a:graphicData uri="http://schemas.openxmlformats.org/drawingml/2006/table">
            <a:tbl>
              <a:tblPr firstRow="1" bandRow="1">
                <a:tableStyleId>{5C22544A-7EE6-4342-B048-85BDC9FD1C3A}</a:tableStyleId>
              </a:tblPr>
              <a:tblGrid>
                <a:gridCol w="3330479">
                  <a:extLst>
                    <a:ext uri="{9D8B030D-6E8A-4147-A177-3AD203B41FA5}">
                      <a16:colId xmlns:a16="http://schemas.microsoft.com/office/drawing/2014/main" val="602210714"/>
                    </a:ext>
                  </a:extLst>
                </a:gridCol>
                <a:gridCol w="797032">
                  <a:extLst>
                    <a:ext uri="{9D8B030D-6E8A-4147-A177-3AD203B41FA5}">
                      <a16:colId xmlns:a16="http://schemas.microsoft.com/office/drawing/2014/main" val="187052363"/>
                    </a:ext>
                  </a:extLst>
                </a:gridCol>
                <a:gridCol w="2430870">
                  <a:extLst>
                    <a:ext uri="{9D8B030D-6E8A-4147-A177-3AD203B41FA5}">
                      <a16:colId xmlns:a16="http://schemas.microsoft.com/office/drawing/2014/main" val="745651107"/>
                    </a:ext>
                  </a:extLst>
                </a:gridCol>
                <a:gridCol w="2430870">
                  <a:extLst>
                    <a:ext uri="{9D8B030D-6E8A-4147-A177-3AD203B41FA5}">
                      <a16:colId xmlns:a16="http://schemas.microsoft.com/office/drawing/2014/main" val="3839570682"/>
                    </a:ext>
                  </a:extLst>
                </a:gridCol>
                <a:gridCol w="2430870">
                  <a:extLst>
                    <a:ext uri="{9D8B030D-6E8A-4147-A177-3AD203B41FA5}">
                      <a16:colId xmlns:a16="http://schemas.microsoft.com/office/drawing/2014/main" val="3893106002"/>
                    </a:ext>
                  </a:extLst>
                </a:gridCol>
              </a:tblGrid>
              <a:tr h="335256">
                <a:tc>
                  <a:txBody>
                    <a:bodyPr/>
                    <a:lstStyle/>
                    <a:p>
                      <a:pPr>
                        <a:lnSpc>
                          <a:spcPct val="100000"/>
                        </a:lnSpc>
                      </a:pPr>
                      <a:r>
                        <a:rPr lang="en-US" sz="800" dirty="0">
                          <a:solidFill>
                            <a:schemeClr val="tx1"/>
                          </a:solidFill>
                          <a:latin typeface="Century Gothic" panose="020B0502020202020204" pitchFamily="34" charset="0"/>
                        </a:rPr>
                        <a:t>PROJECTS + TASKS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lnSpc>
                          <a:spcPct val="100000"/>
                        </a:lnSpc>
                      </a:pPr>
                      <a:r>
                        <a:rPr lang="en-US" sz="800" dirty="0">
                          <a:solidFill>
                            <a:schemeClr val="tx1"/>
                          </a:solidFill>
                          <a:latin typeface="Century Gothic" panose="020B0502020202020204" pitchFamily="34" charset="0"/>
                        </a:rPr>
                        <a:t>% of TASK COMPLETE</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lnSpc>
                          <a:spcPct val="100000"/>
                        </a:lnSpc>
                      </a:pPr>
                      <a:r>
                        <a:rPr lang="en-US" sz="1600" b="0" dirty="0">
                          <a:solidFill>
                            <a:schemeClr val="tx1"/>
                          </a:solidFill>
                          <a:latin typeface="Century Gothic" panose="020B0502020202020204" pitchFamily="34" charset="0"/>
                        </a:rPr>
                        <a:t>MONTH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600" b="0" dirty="0">
                          <a:solidFill>
                            <a:schemeClr val="tx1"/>
                          </a:solidFill>
                          <a:latin typeface="Century Gothic" panose="020B0502020202020204" pitchFamily="34" charset="0"/>
                        </a:rPr>
                        <a:t>MONTH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600" b="0" dirty="0">
                          <a:solidFill>
                            <a:schemeClr val="tx1"/>
                          </a:solidFill>
                          <a:latin typeface="Century Gothic" panose="020B0502020202020204" pitchFamily="34" charset="0"/>
                        </a:rPr>
                        <a:t>MONTH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50915962"/>
                  </a:ext>
                </a:extLst>
              </a:tr>
              <a:tr h="325122">
                <a:tc>
                  <a:txBody>
                    <a:bodyPr/>
                    <a:lstStyle/>
                    <a:p>
                      <a:pPr>
                        <a:lnSpc>
                          <a:spcPct val="100000"/>
                        </a:lnSpc>
                      </a:pPr>
                      <a:r>
                        <a:rPr lang="en-US" sz="1000" b="1" dirty="0">
                          <a:solidFill>
                            <a:schemeClr val="tx1"/>
                          </a:solidFill>
                          <a:latin typeface="Century Gothic" panose="020B0502020202020204" pitchFamily="34" charset="0"/>
                        </a:rPr>
                        <a:t>PROJECT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r>
                        <a:rPr lang="en-US" sz="1000" b="1" dirty="0">
                          <a:solidFill>
                            <a:schemeClr val="tx1"/>
                          </a:solidFill>
                          <a:latin typeface="Century Gothic" panose="020B0502020202020204" pitchFamily="34" charset="0"/>
                        </a:rPr>
                        <a:t>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965858687"/>
                  </a:ext>
                </a:extLst>
              </a:tr>
              <a:tr h="325122">
                <a:tc>
                  <a:txBody>
                    <a:bodyPr/>
                    <a:lstStyle/>
                    <a:p>
                      <a:pPr>
                        <a:lnSpc>
                          <a:spcPct val="100000"/>
                        </a:lnSpc>
                      </a:pPr>
                      <a:r>
                        <a:rPr lang="en-US" sz="1000" dirty="0">
                          <a:solidFill>
                            <a:schemeClr val="tx1"/>
                          </a:solidFill>
                          <a:latin typeface="Century Gothic" panose="020B0502020202020204" pitchFamily="34" charset="0"/>
                        </a:rPr>
                        <a:t>Task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200816345"/>
                  </a:ext>
                </a:extLst>
              </a:tr>
              <a:tr h="325122">
                <a:tc>
                  <a:txBody>
                    <a:bodyPr/>
                    <a:lstStyle/>
                    <a:p>
                      <a:pPr>
                        <a:lnSpc>
                          <a:spcPct val="100000"/>
                        </a:lnSpc>
                      </a:pPr>
                      <a:r>
                        <a:rPr lang="en-US" sz="1000" dirty="0">
                          <a:solidFill>
                            <a:schemeClr val="tx1"/>
                          </a:solidFill>
                          <a:latin typeface="Century Gothic" panose="020B0502020202020204" pitchFamily="34" charset="0"/>
                        </a:rPr>
                        <a:t>Task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992502013"/>
                  </a:ext>
                </a:extLst>
              </a:tr>
              <a:tr h="325122">
                <a:tc>
                  <a:txBody>
                    <a:bodyPr/>
                    <a:lstStyle/>
                    <a:p>
                      <a:pPr>
                        <a:lnSpc>
                          <a:spcPct val="100000"/>
                        </a:lnSpc>
                      </a:pPr>
                      <a:r>
                        <a:rPr lang="en-US" sz="1000" dirty="0">
                          <a:solidFill>
                            <a:schemeClr val="tx1"/>
                          </a:solidFill>
                          <a:latin typeface="Century Gothic" panose="020B0502020202020204" pitchFamily="34" charset="0"/>
                        </a:rPr>
                        <a:t>Task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699537522"/>
                  </a:ext>
                </a:extLst>
              </a:tr>
              <a:tr h="325122">
                <a:tc>
                  <a:txBody>
                    <a:bodyPr/>
                    <a:lstStyle/>
                    <a:p>
                      <a:pPr>
                        <a:lnSpc>
                          <a:spcPct val="100000"/>
                        </a:lnSpc>
                      </a:pPr>
                      <a:r>
                        <a:rPr lang="en-US" sz="1000" dirty="0">
                          <a:solidFill>
                            <a:schemeClr val="tx1"/>
                          </a:solidFill>
                          <a:latin typeface="Century Gothic" panose="020B0502020202020204" pitchFamily="34" charset="0"/>
                        </a:rPr>
                        <a:t>Task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3119141191"/>
                  </a:ext>
                </a:extLst>
              </a:tr>
              <a:tr h="325122">
                <a:tc>
                  <a:txBody>
                    <a:bodyPr/>
                    <a:lstStyle/>
                    <a:p>
                      <a:pPr>
                        <a:lnSpc>
                          <a:spcPct val="100000"/>
                        </a:lnSpc>
                      </a:pPr>
                      <a:r>
                        <a:rPr lang="en-US" sz="1000" b="1" dirty="0">
                          <a:solidFill>
                            <a:schemeClr val="tx1"/>
                          </a:solidFill>
                          <a:latin typeface="Century Gothic" panose="020B0502020202020204" pitchFamily="34" charset="0"/>
                        </a:rPr>
                        <a:t>PROJECT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r>
                        <a:rPr lang="en-US" sz="1000" b="1" dirty="0">
                          <a:solidFill>
                            <a:schemeClr val="tx1"/>
                          </a:solidFill>
                          <a:latin typeface="Century Gothic" panose="020B0502020202020204" pitchFamily="34" charset="0"/>
                        </a:rPr>
                        <a:t>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911561401"/>
                  </a:ext>
                </a:extLst>
              </a:tr>
              <a:tr h="325122">
                <a:tc>
                  <a:txBody>
                    <a:bodyPr/>
                    <a:lstStyle/>
                    <a:p>
                      <a:pPr>
                        <a:lnSpc>
                          <a:spcPct val="100000"/>
                        </a:lnSpc>
                      </a:pPr>
                      <a:r>
                        <a:rPr lang="en-US" sz="1000" dirty="0">
                          <a:solidFill>
                            <a:schemeClr val="tx1"/>
                          </a:solidFill>
                          <a:latin typeface="Century Gothic" panose="020B0502020202020204" pitchFamily="34" charset="0"/>
                        </a:rPr>
                        <a:t>Task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294209273"/>
                  </a:ext>
                </a:extLst>
              </a:tr>
              <a:tr h="325122">
                <a:tc>
                  <a:txBody>
                    <a:bodyPr/>
                    <a:lstStyle/>
                    <a:p>
                      <a:pPr>
                        <a:lnSpc>
                          <a:spcPct val="100000"/>
                        </a:lnSpc>
                      </a:pPr>
                      <a:r>
                        <a:rPr lang="en-US" sz="1000" dirty="0">
                          <a:solidFill>
                            <a:schemeClr val="tx1"/>
                          </a:solidFill>
                          <a:latin typeface="Century Gothic" panose="020B0502020202020204" pitchFamily="34" charset="0"/>
                        </a:rPr>
                        <a:t>Task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2390668724"/>
                  </a:ext>
                </a:extLst>
              </a:tr>
              <a:tr h="325122">
                <a:tc>
                  <a:txBody>
                    <a:bodyPr/>
                    <a:lstStyle/>
                    <a:p>
                      <a:pPr>
                        <a:lnSpc>
                          <a:spcPct val="100000"/>
                        </a:lnSpc>
                      </a:pPr>
                      <a:r>
                        <a:rPr lang="en-US" sz="1000" dirty="0">
                          <a:solidFill>
                            <a:schemeClr val="tx1"/>
                          </a:solidFill>
                          <a:latin typeface="Century Gothic" panose="020B0502020202020204" pitchFamily="34" charset="0"/>
                        </a:rPr>
                        <a:t>Task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1699392616"/>
                  </a:ext>
                </a:extLst>
              </a:tr>
              <a:tr h="325122">
                <a:tc>
                  <a:txBody>
                    <a:bodyPr/>
                    <a:lstStyle/>
                    <a:p>
                      <a:pPr>
                        <a:lnSpc>
                          <a:spcPct val="100000"/>
                        </a:lnSpc>
                      </a:pPr>
                      <a:r>
                        <a:rPr lang="en-US" sz="1000" dirty="0">
                          <a:solidFill>
                            <a:schemeClr val="tx1"/>
                          </a:solidFill>
                          <a:latin typeface="Century Gothic" panose="020B0502020202020204" pitchFamily="34" charset="0"/>
                        </a:rPr>
                        <a:t>Task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1634152558"/>
                  </a:ext>
                </a:extLst>
              </a:tr>
              <a:tr h="325122">
                <a:tc>
                  <a:txBody>
                    <a:bodyPr/>
                    <a:lstStyle/>
                    <a:p>
                      <a:pPr>
                        <a:lnSpc>
                          <a:spcPct val="100000"/>
                        </a:lnSpc>
                      </a:pPr>
                      <a:r>
                        <a:rPr lang="en-US" sz="1000" b="1" dirty="0">
                          <a:solidFill>
                            <a:schemeClr val="tx1"/>
                          </a:solidFill>
                          <a:latin typeface="Century Gothic" panose="020B0502020202020204" pitchFamily="34" charset="0"/>
                        </a:rPr>
                        <a:t>PROJECT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r>
                        <a:rPr lang="en-US" sz="1000" b="1" dirty="0">
                          <a:solidFill>
                            <a:schemeClr val="tx1"/>
                          </a:solidFill>
                          <a:latin typeface="Century Gothic" panose="020B0502020202020204" pitchFamily="34" charset="0"/>
                        </a:rPr>
                        <a:t>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873712439"/>
                  </a:ext>
                </a:extLst>
              </a:tr>
              <a:tr h="325122">
                <a:tc>
                  <a:txBody>
                    <a:bodyPr/>
                    <a:lstStyle/>
                    <a:p>
                      <a:pPr>
                        <a:lnSpc>
                          <a:spcPct val="100000"/>
                        </a:lnSpc>
                      </a:pPr>
                      <a:r>
                        <a:rPr lang="en-US" sz="1000" dirty="0">
                          <a:solidFill>
                            <a:schemeClr val="tx1"/>
                          </a:solidFill>
                          <a:latin typeface="Century Gothic" panose="020B0502020202020204" pitchFamily="34" charset="0"/>
                        </a:rPr>
                        <a:t>Task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17232956"/>
                  </a:ext>
                </a:extLst>
              </a:tr>
              <a:tr h="325122">
                <a:tc>
                  <a:txBody>
                    <a:bodyPr/>
                    <a:lstStyle/>
                    <a:p>
                      <a:pPr>
                        <a:lnSpc>
                          <a:spcPct val="100000"/>
                        </a:lnSpc>
                      </a:pPr>
                      <a:r>
                        <a:rPr lang="en-US" sz="1000" dirty="0">
                          <a:solidFill>
                            <a:schemeClr val="tx1"/>
                          </a:solidFill>
                          <a:latin typeface="Century Gothic" panose="020B0502020202020204" pitchFamily="34" charset="0"/>
                        </a:rPr>
                        <a:t>Task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1870967119"/>
                  </a:ext>
                </a:extLst>
              </a:tr>
              <a:tr h="325122">
                <a:tc>
                  <a:txBody>
                    <a:bodyPr/>
                    <a:lstStyle/>
                    <a:p>
                      <a:pPr>
                        <a:lnSpc>
                          <a:spcPct val="100000"/>
                        </a:lnSpc>
                      </a:pPr>
                      <a:r>
                        <a:rPr lang="en-US" sz="1000" dirty="0">
                          <a:solidFill>
                            <a:schemeClr val="tx1"/>
                          </a:solidFill>
                          <a:latin typeface="Century Gothic" panose="020B0502020202020204" pitchFamily="34" charset="0"/>
                        </a:rPr>
                        <a:t>Task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3234817605"/>
                  </a:ext>
                </a:extLst>
              </a:tr>
              <a:tr h="325122">
                <a:tc>
                  <a:txBody>
                    <a:bodyPr/>
                    <a:lstStyle/>
                    <a:p>
                      <a:pPr>
                        <a:lnSpc>
                          <a:spcPct val="100000"/>
                        </a:lnSpc>
                      </a:pPr>
                      <a:r>
                        <a:rPr lang="en-US" sz="1000" dirty="0">
                          <a:solidFill>
                            <a:schemeClr val="tx1"/>
                          </a:solidFill>
                          <a:latin typeface="Century Gothic" panose="020B0502020202020204" pitchFamily="34" charset="0"/>
                        </a:rPr>
                        <a:t>Task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3916148646"/>
                  </a:ext>
                </a:extLst>
              </a:tr>
            </a:tbl>
          </a:graphicData>
        </a:graphic>
      </p:graphicFrame>
      <p:sp>
        <p:nvSpPr>
          <p:cNvPr id="5" name="Rectangle 4">
            <a:extLst>
              <a:ext uri="{FF2B5EF4-FFF2-40B4-BE49-F238E27FC236}">
                <a16:creationId xmlns:a16="http://schemas.microsoft.com/office/drawing/2014/main" id="{CDADEC37-AD62-194B-8324-91DAEC6F3A34}"/>
              </a:ext>
            </a:extLst>
          </p:cNvPr>
          <p:cNvSpPr/>
          <p:nvPr/>
        </p:nvSpPr>
        <p:spPr>
          <a:xfrm>
            <a:off x="4533735" y="808878"/>
            <a:ext cx="1828800" cy="22860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Century Gothic" panose="020B0502020202020204" pitchFamily="34" charset="0"/>
              </a:rPr>
              <a:t>PROJECT 1  |  00/00 – 00/00</a:t>
            </a:r>
          </a:p>
        </p:txBody>
      </p:sp>
      <p:sp>
        <p:nvSpPr>
          <p:cNvPr id="6" name="Rectangle 5">
            <a:extLst>
              <a:ext uri="{FF2B5EF4-FFF2-40B4-BE49-F238E27FC236}">
                <a16:creationId xmlns:a16="http://schemas.microsoft.com/office/drawing/2014/main" id="{45120421-B160-AC44-999E-CFB0721F467F}"/>
              </a:ext>
            </a:extLst>
          </p:cNvPr>
          <p:cNvSpPr/>
          <p:nvPr/>
        </p:nvSpPr>
        <p:spPr>
          <a:xfrm>
            <a:off x="4533734" y="1134486"/>
            <a:ext cx="914400" cy="2286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12" name="Rectangle 11">
            <a:extLst>
              <a:ext uri="{FF2B5EF4-FFF2-40B4-BE49-F238E27FC236}">
                <a16:creationId xmlns:a16="http://schemas.microsoft.com/office/drawing/2014/main" id="{4DA04FFA-D9F8-5249-A153-D5EAF58B72FE}"/>
              </a:ext>
            </a:extLst>
          </p:cNvPr>
          <p:cNvSpPr/>
          <p:nvPr/>
        </p:nvSpPr>
        <p:spPr>
          <a:xfrm>
            <a:off x="4533735" y="1449720"/>
            <a:ext cx="914400" cy="22860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41" name="Rectangle 40">
            <a:extLst>
              <a:ext uri="{FF2B5EF4-FFF2-40B4-BE49-F238E27FC236}">
                <a16:creationId xmlns:a16="http://schemas.microsoft.com/office/drawing/2014/main" id="{7FE24B6B-A6AC-0A4E-A8D3-E4E3AAED67B1}"/>
              </a:ext>
            </a:extLst>
          </p:cNvPr>
          <p:cNvSpPr/>
          <p:nvPr/>
        </p:nvSpPr>
        <p:spPr>
          <a:xfrm>
            <a:off x="4533734" y="1782364"/>
            <a:ext cx="914400" cy="228600"/>
          </a:xfrm>
          <a:prstGeom prst="rect">
            <a:avLst/>
          </a:prstGeom>
          <a:solidFill>
            <a:srgbClr val="FF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solidFill>
                <a:schemeClr val="tx1"/>
              </a:solidFill>
              <a:latin typeface="Century Gothic" panose="020B0502020202020204" pitchFamily="34" charset="0"/>
            </a:endParaRPr>
          </a:p>
        </p:txBody>
      </p:sp>
      <p:sp>
        <p:nvSpPr>
          <p:cNvPr id="42" name="Rectangle 41">
            <a:extLst>
              <a:ext uri="{FF2B5EF4-FFF2-40B4-BE49-F238E27FC236}">
                <a16:creationId xmlns:a16="http://schemas.microsoft.com/office/drawing/2014/main" id="{238344CB-F85E-EE49-8F53-13D357BD1514}"/>
              </a:ext>
            </a:extLst>
          </p:cNvPr>
          <p:cNvSpPr/>
          <p:nvPr/>
        </p:nvSpPr>
        <p:spPr>
          <a:xfrm>
            <a:off x="4533735" y="2097598"/>
            <a:ext cx="914400" cy="2286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43" name="Rectangle 42">
            <a:extLst>
              <a:ext uri="{FF2B5EF4-FFF2-40B4-BE49-F238E27FC236}">
                <a16:creationId xmlns:a16="http://schemas.microsoft.com/office/drawing/2014/main" id="{BDF46762-DE84-6D48-99D5-CB3DE0793AB2}"/>
              </a:ext>
            </a:extLst>
          </p:cNvPr>
          <p:cNvSpPr/>
          <p:nvPr/>
        </p:nvSpPr>
        <p:spPr>
          <a:xfrm>
            <a:off x="4533735" y="2434121"/>
            <a:ext cx="1828800" cy="228600"/>
          </a:xfrm>
          <a:prstGeom prst="rect">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Century Gothic" panose="020B0502020202020204" pitchFamily="34" charset="0"/>
              </a:rPr>
              <a:t>PROJECT 2  |  00/00 – 00/00</a:t>
            </a:r>
          </a:p>
        </p:txBody>
      </p:sp>
      <p:sp>
        <p:nvSpPr>
          <p:cNvPr id="44" name="Rectangle 43">
            <a:extLst>
              <a:ext uri="{FF2B5EF4-FFF2-40B4-BE49-F238E27FC236}">
                <a16:creationId xmlns:a16="http://schemas.microsoft.com/office/drawing/2014/main" id="{BC327E30-6FC2-774C-84E7-84122B7DDF00}"/>
              </a:ext>
            </a:extLst>
          </p:cNvPr>
          <p:cNvSpPr/>
          <p:nvPr/>
        </p:nvSpPr>
        <p:spPr>
          <a:xfrm>
            <a:off x="4533735" y="2764608"/>
            <a:ext cx="914400" cy="2286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45" name="Rectangle 44">
            <a:extLst>
              <a:ext uri="{FF2B5EF4-FFF2-40B4-BE49-F238E27FC236}">
                <a16:creationId xmlns:a16="http://schemas.microsoft.com/office/drawing/2014/main" id="{C6B6796C-A823-9B45-9C7B-E649DE201818}"/>
              </a:ext>
            </a:extLst>
          </p:cNvPr>
          <p:cNvSpPr/>
          <p:nvPr/>
        </p:nvSpPr>
        <p:spPr>
          <a:xfrm>
            <a:off x="4533735" y="3090296"/>
            <a:ext cx="914400" cy="228600"/>
          </a:xfrm>
          <a:prstGeom prst="rect">
            <a:avLst/>
          </a:prstGeom>
          <a:solidFill>
            <a:srgbClr val="F1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46" name="Rectangle 45">
            <a:extLst>
              <a:ext uri="{FF2B5EF4-FFF2-40B4-BE49-F238E27FC236}">
                <a16:creationId xmlns:a16="http://schemas.microsoft.com/office/drawing/2014/main" id="{3B60B896-37F2-1C41-A35B-FD3D0B568849}"/>
              </a:ext>
            </a:extLst>
          </p:cNvPr>
          <p:cNvSpPr/>
          <p:nvPr/>
        </p:nvSpPr>
        <p:spPr>
          <a:xfrm>
            <a:off x="4533735" y="3401302"/>
            <a:ext cx="914400" cy="228600"/>
          </a:xfrm>
          <a:prstGeom prst="rect">
            <a:avLst/>
          </a:prstGeom>
          <a:solidFill>
            <a:srgbClr val="FF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47" name="Diamond 46">
            <a:extLst>
              <a:ext uri="{FF2B5EF4-FFF2-40B4-BE49-F238E27FC236}">
                <a16:creationId xmlns:a16="http://schemas.microsoft.com/office/drawing/2014/main" id="{099497A0-BE95-9946-9188-270533876201}"/>
              </a:ext>
            </a:extLst>
          </p:cNvPr>
          <p:cNvSpPr>
            <a:spLocks noChangeAspect="1"/>
          </p:cNvSpPr>
          <p:nvPr/>
        </p:nvSpPr>
        <p:spPr>
          <a:xfrm>
            <a:off x="5828024" y="1805224"/>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C8FAABF7-CF44-A847-B0BC-190595132FDE}"/>
              </a:ext>
            </a:extLst>
          </p:cNvPr>
          <p:cNvSpPr/>
          <p:nvPr/>
        </p:nvSpPr>
        <p:spPr>
          <a:xfrm>
            <a:off x="4533735" y="3739007"/>
            <a:ext cx="914400" cy="2286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55" name="Rectangle 54">
            <a:extLst>
              <a:ext uri="{FF2B5EF4-FFF2-40B4-BE49-F238E27FC236}">
                <a16:creationId xmlns:a16="http://schemas.microsoft.com/office/drawing/2014/main" id="{90D21B74-0D4D-1541-A69C-58D3FB0DFCCE}"/>
              </a:ext>
            </a:extLst>
          </p:cNvPr>
          <p:cNvSpPr/>
          <p:nvPr/>
        </p:nvSpPr>
        <p:spPr>
          <a:xfrm>
            <a:off x="4533735" y="4054241"/>
            <a:ext cx="1828800" cy="22860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Century Gothic" panose="020B0502020202020204" pitchFamily="34" charset="0"/>
              </a:rPr>
              <a:t>PROJECT 3  |  00/00 – 00/00</a:t>
            </a:r>
          </a:p>
        </p:txBody>
      </p:sp>
      <p:sp>
        <p:nvSpPr>
          <p:cNvPr id="56" name="Rectangle 55">
            <a:extLst>
              <a:ext uri="{FF2B5EF4-FFF2-40B4-BE49-F238E27FC236}">
                <a16:creationId xmlns:a16="http://schemas.microsoft.com/office/drawing/2014/main" id="{3C344501-51EB-984F-922D-D3BA95AEB638}"/>
              </a:ext>
            </a:extLst>
          </p:cNvPr>
          <p:cNvSpPr/>
          <p:nvPr/>
        </p:nvSpPr>
        <p:spPr>
          <a:xfrm>
            <a:off x="4533734" y="4386885"/>
            <a:ext cx="914400" cy="228600"/>
          </a:xfrm>
          <a:prstGeom prst="rect">
            <a:avLst/>
          </a:prstGeom>
          <a:solidFill>
            <a:srgbClr val="FF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solidFill>
                <a:schemeClr val="tx1"/>
              </a:solidFill>
              <a:latin typeface="Century Gothic" panose="020B0502020202020204" pitchFamily="34" charset="0"/>
            </a:endParaRPr>
          </a:p>
        </p:txBody>
      </p:sp>
      <p:sp>
        <p:nvSpPr>
          <p:cNvPr id="57" name="Rectangle 56">
            <a:extLst>
              <a:ext uri="{FF2B5EF4-FFF2-40B4-BE49-F238E27FC236}">
                <a16:creationId xmlns:a16="http://schemas.microsoft.com/office/drawing/2014/main" id="{A92B052D-A5ED-B742-AF74-35D3E59F4421}"/>
              </a:ext>
            </a:extLst>
          </p:cNvPr>
          <p:cNvSpPr/>
          <p:nvPr/>
        </p:nvSpPr>
        <p:spPr>
          <a:xfrm>
            <a:off x="4533735" y="4702119"/>
            <a:ext cx="914400" cy="2286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0" name="Rectangle 59">
            <a:extLst>
              <a:ext uri="{FF2B5EF4-FFF2-40B4-BE49-F238E27FC236}">
                <a16:creationId xmlns:a16="http://schemas.microsoft.com/office/drawing/2014/main" id="{B8A9222A-8FD5-5048-8CE9-35F0231BABFF}"/>
              </a:ext>
            </a:extLst>
          </p:cNvPr>
          <p:cNvSpPr/>
          <p:nvPr/>
        </p:nvSpPr>
        <p:spPr>
          <a:xfrm>
            <a:off x="4533735" y="5038642"/>
            <a:ext cx="914400" cy="228600"/>
          </a:xfrm>
          <a:prstGeom prst="rect">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1" name="Rectangle 60">
            <a:extLst>
              <a:ext uri="{FF2B5EF4-FFF2-40B4-BE49-F238E27FC236}">
                <a16:creationId xmlns:a16="http://schemas.microsoft.com/office/drawing/2014/main" id="{2B239910-7A02-344C-BA66-D272DE5F5D13}"/>
              </a:ext>
            </a:extLst>
          </p:cNvPr>
          <p:cNvSpPr/>
          <p:nvPr/>
        </p:nvSpPr>
        <p:spPr>
          <a:xfrm>
            <a:off x="4533734" y="5369129"/>
            <a:ext cx="914400" cy="2286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4" name="Rectangle 63">
            <a:extLst>
              <a:ext uri="{FF2B5EF4-FFF2-40B4-BE49-F238E27FC236}">
                <a16:creationId xmlns:a16="http://schemas.microsoft.com/office/drawing/2014/main" id="{220700B7-FE64-BC42-8D51-17764740A425}"/>
              </a:ext>
            </a:extLst>
          </p:cNvPr>
          <p:cNvSpPr/>
          <p:nvPr/>
        </p:nvSpPr>
        <p:spPr>
          <a:xfrm>
            <a:off x="439907" y="5763631"/>
            <a:ext cx="274320" cy="22860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6" name="Rectangle 65">
            <a:extLst>
              <a:ext uri="{FF2B5EF4-FFF2-40B4-BE49-F238E27FC236}">
                <a16:creationId xmlns:a16="http://schemas.microsoft.com/office/drawing/2014/main" id="{0D04DC16-0FB4-FD49-A177-C0A4416CE091}"/>
              </a:ext>
            </a:extLst>
          </p:cNvPr>
          <p:cNvSpPr/>
          <p:nvPr/>
        </p:nvSpPr>
        <p:spPr>
          <a:xfrm>
            <a:off x="439907" y="6089239"/>
            <a:ext cx="274320" cy="2286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7" name="Rectangle 66">
            <a:extLst>
              <a:ext uri="{FF2B5EF4-FFF2-40B4-BE49-F238E27FC236}">
                <a16:creationId xmlns:a16="http://schemas.microsoft.com/office/drawing/2014/main" id="{F79E8F58-E22D-4C49-81D8-7222C73F3857}"/>
              </a:ext>
            </a:extLst>
          </p:cNvPr>
          <p:cNvSpPr/>
          <p:nvPr/>
        </p:nvSpPr>
        <p:spPr>
          <a:xfrm>
            <a:off x="3401228" y="5763631"/>
            <a:ext cx="274320" cy="22860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8" name="Rectangle 67">
            <a:extLst>
              <a:ext uri="{FF2B5EF4-FFF2-40B4-BE49-F238E27FC236}">
                <a16:creationId xmlns:a16="http://schemas.microsoft.com/office/drawing/2014/main" id="{48CABC9F-CA25-AE48-B7D2-D4AE53DD30DA}"/>
              </a:ext>
            </a:extLst>
          </p:cNvPr>
          <p:cNvSpPr/>
          <p:nvPr/>
        </p:nvSpPr>
        <p:spPr>
          <a:xfrm>
            <a:off x="3401228" y="6089239"/>
            <a:ext cx="274320" cy="228600"/>
          </a:xfrm>
          <a:prstGeom prst="rect">
            <a:avLst/>
          </a:prstGeom>
          <a:solidFill>
            <a:srgbClr val="FF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solidFill>
                <a:schemeClr val="tx1"/>
              </a:solidFill>
              <a:latin typeface="Century Gothic" panose="020B0502020202020204" pitchFamily="34" charset="0"/>
            </a:endParaRPr>
          </a:p>
        </p:txBody>
      </p:sp>
      <p:sp>
        <p:nvSpPr>
          <p:cNvPr id="69" name="Rectangle 68">
            <a:extLst>
              <a:ext uri="{FF2B5EF4-FFF2-40B4-BE49-F238E27FC236}">
                <a16:creationId xmlns:a16="http://schemas.microsoft.com/office/drawing/2014/main" id="{3A6B8C60-8443-6D40-AA7F-BB1A83C9A285}"/>
              </a:ext>
            </a:extLst>
          </p:cNvPr>
          <p:cNvSpPr/>
          <p:nvPr/>
        </p:nvSpPr>
        <p:spPr>
          <a:xfrm>
            <a:off x="6362549" y="5763631"/>
            <a:ext cx="274320" cy="2286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0" name="Rectangle 69">
            <a:extLst>
              <a:ext uri="{FF2B5EF4-FFF2-40B4-BE49-F238E27FC236}">
                <a16:creationId xmlns:a16="http://schemas.microsoft.com/office/drawing/2014/main" id="{554E4906-8AFB-004F-8D6E-1195863F4A2D}"/>
              </a:ext>
            </a:extLst>
          </p:cNvPr>
          <p:cNvSpPr/>
          <p:nvPr/>
        </p:nvSpPr>
        <p:spPr>
          <a:xfrm>
            <a:off x="6362549" y="6089239"/>
            <a:ext cx="274320" cy="228600"/>
          </a:xfrm>
          <a:prstGeom prst="rect">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3" name="Rectangle 72">
            <a:extLst>
              <a:ext uri="{FF2B5EF4-FFF2-40B4-BE49-F238E27FC236}">
                <a16:creationId xmlns:a16="http://schemas.microsoft.com/office/drawing/2014/main" id="{7B8B1A9C-826E-0E4B-B2DB-840E51E22A6E}"/>
              </a:ext>
            </a:extLst>
          </p:cNvPr>
          <p:cNvSpPr/>
          <p:nvPr/>
        </p:nvSpPr>
        <p:spPr>
          <a:xfrm>
            <a:off x="9323871" y="5763631"/>
            <a:ext cx="274320" cy="2286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4" name="Rectangle 73">
            <a:extLst>
              <a:ext uri="{FF2B5EF4-FFF2-40B4-BE49-F238E27FC236}">
                <a16:creationId xmlns:a16="http://schemas.microsoft.com/office/drawing/2014/main" id="{2DD665EC-E3D0-7241-9023-1B085A655AC7}"/>
              </a:ext>
            </a:extLst>
          </p:cNvPr>
          <p:cNvSpPr/>
          <p:nvPr/>
        </p:nvSpPr>
        <p:spPr>
          <a:xfrm>
            <a:off x="9323871" y="6089239"/>
            <a:ext cx="274320" cy="228600"/>
          </a:xfrm>
          <a:prstGeom prst="rect">
            <a:avLst/>
          </a:prstGeom>
          <a:solidFill>
            <a:srgbClr val="F1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3" name="TextBox 2">
            <a:extLst>
              <a:ext uri="{FF2B5EF4-FFF2-40B4-BE49-F238E27FC236}">
                <a16:creationId xmlns:a16="http://schemas.microsoft.com/office/drawing/2014/main" id="{25DB96BB-2EA7-D744-8E6F-DFB6B05779BC}"/>
              </a:ext>
            </a:extLst>
          </p:cNvPr>
          <p:cNvSpPr txBox="1"/>
          <p:nvPr/>
        </p:nvSpPr>
        <p:spPr>
          <a:xfrm>
            <a:off x="714226" y="5763631"/>
            <a:ext cx="2194560" cy="228600"/>
          </a:xfrm>
          <a:prstGeom prst="rect">
            <a:avLst/>
          </a:prstGeom>
          <a:noFill/>
        </p:spPr>
        <p:txBody>
          <a:bodyPr wrap="square" rtlCol="0">
            <a:spAutoFit/>
          </a:bodyPr>
          <a:lstStyle/>
          <a:p>
            <a:r>
              <a:rPr lang="en-US" sz="1000" dirty="0">
                <a:latin typeface="Century Gothic" panose="020B0502020202020204" pitchFamily="34" charset="0"/>
              </a:rPr>
              <a:t>Task Owner 1</a:t>
            </a:r>
          </a:p>
        </p:txBody>
      </p:sp>
      <p:sp>
        <p:nvSpPr>
          <p:cNvPr id="75" name="TextBox 74">
            <a:extLst>
              <a:ext uri="{FF2B5EF4-FFF2-40B4-BE49-F238E27FC236}">
                <a16:creationId xmlns:a16="http://schemas.microsoft.com/office/drawing/2014/main" id="{4E03B776-881A-BE4E-9B71-CED5774718F9}"/>
              </a:ext>
            </a:extLst>
          </p:cNvPr>
          <p:cNvSpPr txBox="1"/>
          <p:nvPr/>
        </p:nvSpPr>
        <p:spPr>
          <a:xfrm>
            <a:off x="714226" y="6089239"/>
            <a:ext cx="2194560" cy="246221"/>
          </a:xfrm>
          <a:prstGeom prst="rect">
            <a:avLst/>
          </a:prstGeom>
          <a:noFill/>
        </p:spPr>
        <p:txBody>
          <a:bodyPr wrap="square" rtlCol="0">
            <a:spAutoFit/>
          </a:bodyPr>
          <a:lstStyle/>
          <a:p>
            <a:r>
              <a:rPr lang="en-US" sz="1000" dirty="0">
                <a:latin typeface="Century Gothic" panose="020B0502020202020204" pitchFamily="34" charset="0"/>
              </a:rPr>
              <a:t>Task Owner 2</a:t>
            </a:r>
          </a:p>
        </p:txBody>
      </p:sp>
      <p:sp>
        <p:nvSpPr>
          <p:cNvPr id="76" name="TextBox 75">
            <a:extLst>
              <a:ext uri="{FF2B5EF4-FFF2-40B4-BE49-F238E27FC236}">
                <a16:creationId xmlns:a16="http://schemas.microsoft.com/office/drawing/2014/main" id="{E1CE2886-7039-ED47-AD04-81D7280A7112}"/>
              </a:ext>
            </a:extLst>
          </p:cNvPr>
          <p:cNvSpPr txBox="1"/>
          <p:nvPr/>
        </p:nvSpPr>
        <p:spPr>
          <a:xfrm>
            <a:off x="3668794" y="5763294"/>
            <a:ext cx="2194560" cy="246221"/>
          </a:xfrm>
          <a:prstGeom prst="rect">
            <a:avLst/>
          </a:prstGeom>
          <a:noFill/>
        </p:spPr>
        <p:txBody>
          <a:bodyPr wrap="square" rtlCol="0">
            <a:spAutoFit/>
          </a:bodyPr>
          <a:lstStyle/>
          <a:p>
            <a:r>
              <a:rPr lang="en-US" sz="1000" dirty="0">
                <a:latin typeface="Century Gothic" panose="020B0502020202020204" pitchFamily="34" charset="0"/>
              </a:rPr>
              <a:t>Task Owner 3</a:t>
            </a:r>
          </a:p>
        </p:txBody>
      </p:sp>
      <p:sp>
        <p:nvSpPr>
          <p:cNvPr id="77" name="TextBox 76">
            <a:extLst>
              <a:ext uri="{FF2B5EF4-FFF2-40B4-BE49-F238E27FC236}">
                <a16:creationId xmlns:a16="http://schemas.microsoft.com/office/drawing/2014/main" id="{825DE9F7-3A84-BA4D-A8D6-1F28061069D2}"/>
              </a:ext>
            </a:extLst>
          </p:cNvPr>
          <p:cNvSpPr txBox="1"/>
          <p:nvPr/>
        </p:nvSpPr>
        <p:spPr>
          <a:xfrm>
            <a:off x="3668794" y="6088902"/>
            <a:ext cx="2194560" cy="246221"/>
          </a:xfrm>
          <a:prstGeom prst="rect">
            <a:avLst/>
          </a:prstGeom>
          <a:noFill/>
        </p:spPr>
        <p:txBody>
          <a:bodyPr wrap="square" rtlCol="0">
            <a:spAutoFit/>
          </a:bodyPr>
          <a:lstStyle/>
          <a:p>
            <a:r>
              <a:rPr lang="en-US" sz="1000" dirty="0">
                <a:latin typeface="Century Gothic" panose="020B0502020202020204" pitchFamily="34" charset="0"/>
              </a:rPr>
              <a:t>Task Owner 4</a:t>
            </a:r>
          </a:p>
        </p:txBody>
      </p:sp>
      <p:sp>
        <p:nvSpPr>
          <p:cNvPr id="78" name="TextBox 77">
            <a:extLst>
              <a:ext uri="{FF2B5EF4-FFF2-40B4-BE49-F238E27FC236}">
                <a16:creationId xmlns:a16="http://schemas.microsoft.com/office/drawing/2014/main" id="{F6270B6A-6B71-594B-B81B-8944B73321E7}"/>
              </a:ext>
            </a:extLst>
          </p:cNvPr>
          <p:cNvSpPr txBox="1"/>
          <p:nvPr/>
        </p:nvSpPr>
        <p:spPr>
          <a:xfrm>
            <a:off x="6621454" y="5761556"/>
            <a:ext cx="2194560" cy="246221"/>
          </a:xfrm>
          <a:prstGeom prst="rect">
            <a:avLst/>
          </a:prstGeom>
          <a:noFill/>
        </p:spPr>
        <p:txBody>
          <a:bodyPr wrap="square" rtlCol="0">
            <a:spAutoFit/>
          </a:bodyPr>
          <a:lstStyle/>
          <a:p>
            <a:r>
              <a:rPr lang="en-US" sz="1000" dirty="0">
                <a:latin typeface="Century Gothic" panose="020B0502020202020204" pitchFamily="34" charset="0"/>
              </a:rPr>
              <a:t>Task Owner 5</a:t>
            </a:r>
          </a:p>
        </p:txBody>
      </p:sp>
      <p:sp>
        <p:nvSpPr>
          <p:cNvPr id="79" name="TextBox 78">
            <a:extLst>
              <a:ext uri="{FF2B5EF4-FFF2-40B4-BE49-F238E27FC236}">
                <a16:creationId xmlns:a16="http://schemas.microsoft.com/office/drawing/2014/main" id="{20F5B221-2B2F-7C48-BEE0-AA17DBE93A34}"/>
              </a:ext>
            </a:extLst>
          </p:cNvPr>
          <p:cNvSpPr txBox="1"/>
          <p:nvPr/>
        </p:nvSpPr>
        <p:spPr>
          <a:xfrm>
            <a:off x="6621454" y="6087164"/>
            <a:ext cx="2194560" cy="246221"/>
          </a:xfrm>
          <a:prstGeom prst="rect">
            <a:avLst/>
          </a:prstGeom>
          <a:noFill/>
        </p:spPr>
        <p:txBody>
          <a:bodyPr wrap="square" rtlCol="0">
            <a:spAutoFit/>
          </a:bodyPr>
          <a:lstStyle/>
          <a:p>
            <a:r>
              <a:rPr lang="en-US" sz="1000" dirty="0">
                <a:latin typeface="Century Gothic" panose="020B0502020202020204" pitchFamily="34" charset="0"/>
              </a:rPr>
              <a:t>Task Owner 6</a:t>
            </a:r>
          </a:p>
        </p:txBody>
      </p:sp>
      <p:sp>
        <p:nvSpPr>
          <p:cNvPr id="80" name="TextBox 79">
            <a:extLst>
              <a:ext uri="{FF2B5EF4-FFF2-40B4-BE49-F238E27FC236}">
                <a16:creationId xmlns:a16="http://schemas.microsoft.com/office/drawing/2014/main" id="{B5DA047D-3A7F-0545-B165-F711A43115FC}"/>
              </a:ext>
            </a:extLst>
          </p:cNvPr>
          <p:cNvSpPr txBox="1"/>
          <p:nvPr/>
        </p:nvSpPr>
        <p:spPr>
          <a:xfrm>
            <a:off x="9576022" y="5761219"/>
            <a:ext cx="2194560" cy="246221"/>
          </a:xfrm>
          <a:prstGeom prst="rect">
            <a:avLst/>
          </a:prstGeom>
          <a:noFill/>
        </p:spPr>
        <p:txBody>
          <a:bodyPr wrap="square" rtlCol="0">
            <a:spAutoFit/>
          </a:bodyPr>
          <a:lstStyle/>
          <a:p>
            <a:r>
              <a:rPr lang="en-US" sz="1000" dirty="0">
                <a:latin typeface="Century Gothic" panose="020B0502020202020204" pitchFamily="34" charset="0"/>
              </a:rPr>
              <a:t>Task Owner 7</a:t>
            </a:r>
          </a:p>
        </p:txBody>
      </p:sp>
      <p:sp>
        <p:nvSpPr>
          <p:cNvPr id="81" name="TextBox 80">
            <a:extLst>
              <a:ext uri="{FF2B5EF4-FFF2-40B4-BE49-F238E27FC236}">
                <a16:creationId xmlns:a16="http://schemas.microsoft.com/office/drawing/2014/main" id="{C4076791-A3BF-A842-B151-65ED9133042D}"/>
              </a:ext>
            </a:extLst>
          </p:cNvPr>
          <p:cNvSpPr txBox="1"/>
          <p:nvPr/>
        </p:nvSpPr>
        <p:spPr>
          <a:xfrm>
            <a:off x="9576022" y="6086827"/>
            <a:ext cx="2194560" cy="246221"/>
          </a:xfrm>
          <a:prstGeom prst="rect">
            <a:avLst/>
          </a:prstGeom>
          <a:noFill/>
        </p:spPr>
        <p:txBody>
          <a:bodyPr wrap="square" rtlCol="0">
            <a:spAutoFit/>
          </a:bodyPr>
          <a:lstStyle/>
          <a:p>
            <a:r>
              <a:rPr lang="en-US" sz="1000" dirty="0">
                <a:latin typeface="Century Gothic" panose="020B0502020202020204" pitchFamily="34" charset="0"/>
              </a:rPr>
              <a:t>Task Owner 8</a:t>
            </a:r>
          </a:p>
        </p:txBody>
      </p:sp>
      <p:sp>
        <p:nvSpPr>
          <p:cNvPr id="82" name="Diamond 81">
            <a:extLst>
              <a:ext uri="{FF2B5EF4-FFF2-40B4-BE49-F238E27FC236}">
                <a16:creationId xmlns:a16="http://schemas.microsoft.com/office/drawing/2014/main" id="{F0A1BFD6-B1A7-E848-8CCD-2354D3E918EF}"/>
              </a:ext>
            </a:extLst>
          </p:cNvPr>
          <p:cNvSpPr>
            <a:spLocks noChangeAspect="1"/>
          </p:cNvSpPr>
          <p:nvPr/>
        </p:nvSpPr>
        <p:spPr>
          <a:xfrm>
            <a:off x="5828024" y="5378296"/>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3" name="Group 52">
            <a:extLst>
              <a:ext uri="{FF2B5EF4-FFF2-40B4-BE49-F238E27FC236}">
                <a16:creationId xmlns:a16="http://schemas.microsoft.com/office/drawing/2014/main" id="{2BB42450-87F2-6E45-A885-DBF3788CBB60}"/>
              </a:ext>
            </a:extLst>
          </p:cNvPr>
          <p:cNvGrpSpPr/>
          <p:nvPr/>
        </p:nvGrpSpPr>
        <p:grpSpPr>
          <a:xfrm>
            <a:off x="6648502" y="127357"/>
            <a:ext cx="548640" cy="5597491"/>
            <a:chOff x="5331873" y="127357"/>
            <a:chExt cx="548640" cy="5597491"/>
          </a:xfrm>
        </p:grpSpPr>
        <p:sp>
          <p:nvSpPr>
            <p:cNvPr id="83" name="Rectangle 82">
              <a:extLst>
                <a:ext uri="{FF2B5EF4-FFF2-40B4-BE49-F238E27FC236}">
                  <a16:creationId xmlns:a16="http://schemas.microsoft.com/office/drawing/2014/main" id="{66785142-9A91-8649-9983-281E30EEC83E}"/>
                </a:ext>
              </a:extLst>
            </p:cNvPr>
            <p:cNvSpPr/>
            <p:nvPr/>
          </p:nvSpPr>
          <p:spPr>
            <a:xfrm>
              <a:off x="5331873" y="133873"/>
              <a:ext cx="548640" cy="228600"/>
            </a:xfrm>
            <a:prstGeom prst="rect">
              <a:avLst/>
            </a:prstGeom>
            <a:gradFill>
              <a:gsLst>
                <a:gs pos="0">
                  <a:schemeClr val="accent1">
                    <a:lumMod val="5000"/>
                    <a:lumOff val="95000"/>
                  </a:schemeClr>
                </a:gs>
                <a:gs pos="83000">
                  <a:srgbClr val="FFC000"/>
                </a:gs>
                <a:gs pos="100000">
                  <a:srgbClr val="F0A62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800" dirty="0">
                  <a:solidFill>
                    <a:schemeClr val="tx1"/>
                  </a:solidFill>
                  <a:latin typeface="Century Gothic" panose="020B0502020202020204" pitchFamily="34" charset="0"/>
                </a:rPr>
                <a:t>TODAY</a:t>
              </a:r>
            </a:p>
          </p:txBody>
        </p:sp>
        <p:cxnSp>
          <p:nvCxnSpPr>
            <p:cNvPr id="40" name="Straight Connector 39">
              <a:extLst>
                <a:ext uri="{FF2B5EF4-FFF2-40B4-BE49-F238E27FC236}">
                  <a16:creationId xmlns:a16="http://schemas.microsoft.com/office/drawing/2014/main" id="{3504DA84-FA6A-C145-8C4B-D1F3A372A990}"/>
                </a:ext>
              </a:extLst>
            </p:cNvPr>
            <p:cNvCxnSpPr/>
            <p:nvPr/>
          </p:nvCxnSpPr>
          <p:spPr>
            <a:xfrm>
              <a:off x="5331873" y="127357"/>
              <a:ext cx="0" cy="5597491"/>
            </a:xfrm>
            <a:prstGeom prst="line">
              <a:avLst/>
            </a:prstGeom>
            <a:ln w="28575">
              <a:solidFill>
                <a:srgbClr val="F0A622">
                  <a:alpha val="60000"/>
                </a:srgbClr>
              </a:solidFill>
              <a:prstDash val="sysDot"/>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7588552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0774C832-6255-4D3D-B8AA-A923C8CC64C3}" vid="{F203B85D-E17A-4767-9E58-60143320233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IC-3-Month-Gantt-Chart-Template_PowerPoint - SR edits</Template>
  <TotalTime>0</TotalTime>
  <Words>423</Words>
  <Application>Microsoft Office PowerPoint</Application>
  <PresentationFormat>Широкоэкранный</PresentationFormat>
  <Paragraphs>117</Paragraphs>
  <Slides>4</Slides>
  <Notes>3</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4</vt:i4>
      </vt:variant>
    </vt:vector>
  </HeadingPairs>
  <TitlesOfParts>
    <vt:vector size="9" baseType="lpstr">
      <vt:lpstr>Arial</vt:lpstr>
      <vt:lpstr>Calibri</vt:lpstr>
      <vt:lpstr>Calibri Light</vt:lpstr>
      <vt:lpstr>Century Gothic</vt:lpstr>
      <vt:lpstr>Тема Office</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Alexandra Ragazhinskaya</cp:lastModifiedBy>
  <cp:revision>1</cp:revision>
  <cp:lastPrinted>2020-08-31T22:23:58Z</cp:lastPrinted>
  <dcterms:created xsi:type="dcterms:W3CDTF">2020-10-14T18:08:53Z</dcterms:created>
  <dcterms:modified xsi:type="dcterms:W3CDTF">2020-10-14T18:09:40Z</dcterms:modified>
</cp:coreProperties>
</file>