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258" r:id="rId3"/>
    <p:sldId id="309" r:id="rId4"/>
    <p:sldId id="316" r:id="rId5"/>
    <p:sldId id="344" r:id="rId6"/>
    <p:sldId id="339" r:id="rId7"/>
    <p:sldId id="343" r:id="rId8"/>
    <p:sldId id="346" r:id="rId9"/>
    <p:sldId id="347" r:id="rId10"/>
    <p:sldId id="348" r:id="rId11"/>
    <p:sldId id="341" r:id="rId12"/>
    <p:sldId id="320"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0A622"/>
    <a:srgbClr val="5B7191"/>
    <a:srgbClr val="EAEEF3"/>
    <a:srgbClr val="CE1D02"/>
    <a:srgbClr val="E3EAF6"/>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6" autoAdjust="0"/>
    <p:restoredTop sz="86447"/>
  </p:normalViewPr>
  <p:slideViewPr>
    <p:cSldViewPr snapToGrid="0" snapToObjects="1">
      <p:cViewPr>
        <p:scale>
          <a:sx n="171" d="100"/>
          <a:sy n="171" d="100"/>
        </p:scale>
        <p:origin x="84" y="-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979168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699924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08365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862185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83495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9272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mgHwv7"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1692396"/>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2622219"/>
            <a:ext cx="7580749" cy="1153457"/>
          </a:xfrm>
          <a:prstGeom prst="rect">
            <a:avLst/>
          </a:prstGeom>
          <a:noFill/>
        </p:spPr>
        <p:txBody>
          <a:bodyPr wrap="square" rtlCol="0">
            <a:spAutoFit/>
          </a:bodyPr>
          <a:lstStyle/>
          <a:p>
            <a:pPr>
              <a:lnSpc>
                <a:spcPct val="150000"/>
              </a:lnSpc>
              <a:spcAft>
                <a:spcPts val="600"/>
              </a:spcAft>
            </a:pPr>
            <a:r>
              <a:rPr lang="en-US" sz="1600" dirty="0">
                <a:latin typeface="Century Gothic" panose="020B0502020202020204" pitchFamily="34" charset="0"/>
              </a:rPr>
              <a:t>This presentation template contains suggestions for creating your own business contingency plan. Customize it to reflect your company’s resources and needs.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17234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BUSINESS CONTINGENCY PLAN (BCP) </a:t>
            </a:r>
          </a:p>
          <a:p>
            <a:r>
              <a:rPr lang="en-US" sz="2400" b="1" dirty="0">
                <a:solidFill>
                  <a:schemeClr val="tx1">
                    <a:lumMod val="65000"/>
                    <a:lumOff val="35000"/>
                  </a:schemeClr>
                </a:solidFill>
                <a:latin typeface="Century Gothic" panose="020B0502020202020204" pitchFamily="34" charset="0"/>
              </a:rPr>
              <a:t>PRESENTATION TEMPLATE</a:t>
            </a:r>
          </a:p>
        </p:txBody>
      </p:sp>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986652B-9BC6-7444-BF5A-F8D0EB5A5069}"/>
              </a:ext>
            </a:extLst>
          </p:cNvPr>
          <p:cNvGrpSpPr/>
          <p:nvPr/>
        </p:nvGrpSpPr>
        <p:grpSpPr>
          <a:xfrm>
            <a:off x="7203068" y="-14628"/>
            <a:ext cx="5724680" cy="6219640"/>
            <a:chOff x="7203068" y="-14628"/>
            <a:chExt cx="5724680" cy="6219640"/>
          </a:xfrm>
          <a:solidFill>
            <a:schemeClr val="bg1">
              <a:alpha val="30000"/>
            </a:schemeClr>
          </a:solidFill>
        </p:grpSpPr>
        <p:sp>
          <p:nvSpPr>
            <p:cNvPr id="13" name="Triangle 12">
              <a:extLst>
                <a:ext uri="{FF2B5EF4-FFF2-40B4-BE49-F238E27FC236}">
                  <a16:creationId xmlns:a16="http://schemas.microsoft.com/office/drawing/2014/main" id="{8918779A-EFB0-474F-8EF3-B35CE4B8FA0E}"/>
                </a:ext>
              </a:extLst>
            </p:cNvPr>
            <p:cNvSpPr/>
            <p:nvPr/>
          </p:nvSpPr>
          <p:spPr>
            <a:xfrm>
              <a:off x="8267700" y="1219200"/>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509F84D0-BDDA-FB49-ABF8-82B483912888}"/>
                </a:ext>
              </a:extLst>
            </p:cNvPr>
            <p:cNvSpPr/>
            <p:nvPr/>
          </p:nvSpPr>
          <p:spPr>
            <a:xfrm rot="10800000">
              <a:off x="8267698" y="2340726"/>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03DBD91C-77DD-3543-B2EF-35E701936917}"/>
                </a:ext>
              </a:extLst>
            </p:cNvPr>
            <p:cNvSpPr/>
            <p:nvPr/>
          </p:nvSpPr>
          <p:spPr>
            <a:xfrm>
              <a:off x="9117614" y="2441587"/>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FB9FAF2D-12E4-924F-AC13-4DCDE7037B2F}"/>
                </a:ext>
              </a:extLst>
            </p:cNvPr>
            <p:cNvSpPr/>
            <p:nvPr/>
          </p:nvSpPr>
          <p:spPr>
            <a:xfrm rot="10800000">
              <a:off x="9117612" y="3563113"/>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36E4EA73-3CB9-DE47-B069-42D19FF37784}"/>
                </a:ext>
              </a:extLst>
            </p:cNvPr>
            <p:cNvSpPr/>
            <p:nvPr/>
          </p:nvSpPr>
          <p:spPr>
            <a:xfrm rot="10800000">
              <a:off x="9118598" y="-14627"/>
              <a:ext cx="3073402" cy="230083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4076CA68-0024-6E42-A896-D4D19D08E542}"/>
                </a:ext>
              </a:extLst>
            </p:cNvPr>
            <p:cNvSpPr/>
            <p:nvPr/>
          </p:nvSpPr>
          <p:spPr>
            <a:xfrm>
              <a:off x="11194577" y="5032308"/>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900E30B1-123B-E849-974B-53026B5A6339}"/>
                </a:ext>
              </a:extLst>
            </p:cNvPr>
            <p:cNvSpPr/>
            <p:nvPr/>
          </p:nvSpPr>
          <p:spPr>
            <a:xfrm rot="10800000">
              <a:off x="10726003" y="4976702"/>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36883248-56D8-3F47-BFCF-66EB86E9CE74}"/>
                </a:ext>
              </a:extLst>
            </p:cNvPr>
            <p:cNvSpPr/>
            <p:nvPr/>
          </p:nvSpPr>
          <p:spPr>
            <a:xfrm>
              <a:off x="10726004" y="4358384"/>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DF379FAA-B29B-1748-981D-189C10C64251}"/>
                </a:ext>
              </a:extLst>
            </p:cNvPr>
            <p:cNvSpPr/>
            <p:nvPr/>
          </p:nvSpPr>
          <p:spPr>
            <a:xfrm>
              <a:off x="10732980" y="2926103"/>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C6D4EB34-9909-C547-8C99-9221F56A9D78}"/>
                </a:ext>
              </a:extLst>
            </p:cNvPr>
            <p:cNvSpPr/>
            <p:nvPr/>
          </p:nvSpPr>
          <p:spPr>
            <a:xfrm rot="10800000">
              <a:off x="10732979" y="3544421"/>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F610A59D-E646-B441-B0DF-BC13D6EFA5DA}"/>
                </a:ext>
              </a:extLst>
            </p:cNvPr>
            <p:cNvSpPr/>
            <p:nvPr/>
          </p:nvSpPr>
          <p:spPr>
            <a:xfrm>
              <a:off x="11201553" y="3600027"/>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97DB36A-3BDF-AA45-9C90-6A836C8A0526}"/>
                </a:ext>
              </a:extLst>
            </p:cNvPr>
            <p:cNvSpPr/>
            <p:nvPr/>
          </p:nvSpPr>
          <p:spPr>
            <a:xfrm rot="10800000">
              <a:off x="11201552" y="4218345"/>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9B65C17-07BC-A84A-9FAF-16CF4F535107}"/>
                </a:ext>
              </a:extLst>
            </p:cNvPr>
            <p:cNvSpPr/>
            <p:nvPr/>
          </p:nvSpPr>
          <p:spPr>
            <a:xfrm>
              <a:off x="9465415" y="535103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F1E80829-17DD-8143-962A-8BC3866EC898}"/>
                </a:ext>
              </a:extLst>
            </p:cNvPr>
            <p:cNvSpPr/>
            <p:nvPr/>
          </p:nvSpPr>
          <p:spPr>
            <a:xfrm rot="10800000">
              <a:off x="8796054" y="4684640"/>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1385AF-1E75-A14A-A1C8-94B16F68C84C}"/>
                </a:ext>
              </a:extLst>
            </p:cNvPr>
            <p:cNvSpPr/>
            <p:nvPr/>
          </p:nvSpPr>
          <p:spPr>
            <a:xfrm>
              <a:off x="8796055" y="422568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4B688720-7394-C04A-9525-FC8D8983462D}"/>
                </a:ext>
              </a:extLst>
            </p:cNvPr>
            <p:cNvSpPr/>
            <p:nvPr/>
          </p:nvSpPr>
          <p:spPr>
            <a:xfrm>
              <a:off x="11429639" y="676405"/>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3DF6572-915C-8F4C-AE31-8F073BF4FCA6}"/>
                </a:ext>
              </a:extLst>
            </p:cNvPr>
            <p:cNvSpPr/>
            <p:nvPr/>
          </p:nvSpPr>
          <p:spPr>
            <a:xfrm rot="10800000">
              <a:off x="11429637" y="1797931"/>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8CE85D06-6B13-6046-86CD-571A0A453675}"/>
                </a:ext>
              </a:extLst>
            </p:cNvPr>
            <p:cNvSpPr/>
            <p:nvPr/>
          </p:nvSpPr>
          <p:spPr>
            <a:xfrm rot="10800000">
              <a:off x="10001145" y="4978503"/>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C6252674-EDFE-264C-8242-4FFFD44D8006}"/>
                </a:ext>
              </a:extLst>
            </p:cNvPr>
            <p:cNvSpPr/>
            <p:nvPr/>
          </p:nvSpPr>
          <p:spPr>
            <a:xfrm>
              <a:off x="8478550" y="3436582"/>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73DC5638-9B9E-E44E-B012-B1655B8A9183}"/>
                </a:ext>
              </a:extLst>
            </p:cNvPr>
            <p:cNvSpPr/>
            <p:nvPr/>
          </p:nvSpPr>
          <p:spPr>
            <a:xfrm>
              <a:off x="10560298" y="3911608"/>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9DF77F6D-15B2-F44E-8493-2C4FB3AD4AEF}"/>
                </a:ext>
              </a:extLst>
            </p:cNvPr>
            <p:cNvSpPr/>
            <p:nvPr/>
          </p:nvSpPr>
          <p:spPr>
            <a:xfrm rot="10800000">
              <a:off x="10924816" y="6039467"/>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CC9712F2-DBB0-EB49-A265-FB8FE26944BA}"/>
                </a:ext>
              </a:extLst>
            </p:cNvPr>
            <p:cNvSpPr/>
            <p:nvPr/>
          </p:nvSpPr>
          <p:spPr>
            <a:xfrm rot="10800000">
              <a:off x="8157134" y="1651419"/>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F7ACE385-955A-B841-B438-253CC0E34CA9}"/>
                </a:ext>
              </a:extLst>
            </p:cNvPr>
            <p:cNvSpPr/>
            <p:nvPr/>
          </p:nvSpPr>
          <p:spPr>
            <a:xfrm>
              <a:off x="11586492" y="2465841"/>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55C872AD-C2BA-6D4A-8613-FF8043854EE2}"/>
                </a:ext>
              </a:extLst>
            </p:cNvPr>
            <p:cNvSpPr/>
            <p:nvPr/>
          </p:nvSpPr>
          <p:spPr>
            <a:xfrm>
              <a:off x="8875258" y="425489"/>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D4C9B7E-F300-CB4F-B775-24008C940E4E}"/>
                </a:ext>
              </a:extLst>
            </p:cNvPr>
            <p:cNvSpPr/>
            <p:nvPr/>
          </p:nvSpPr>
          <p:spPr>
            <a:xfrm rot="10800000">
              <a:off x="11900905" y="4908188"/>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CF9866D-3912-2449-B47F-3BD9ACC74752}"/>
                </a:ext>
              </a:extLst>
            </p:cNvPr>
            <p:cNvSpPr/>
            <p:nvPr/>
          </p:nvSpPr>
          <p:spPr>
            <a:xfrm>
              <a:off x="9494499" y="1271969"/>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F8BDEF90-F9B1-E243-A250-DD6F1B13DA60}"/>
                </a:ext>
              </a:extLst>
            </p:cNvPr>
            <p:cNvSpPr/>
            <p:nvPr/>
          </p:nvSpPr>
          <p:spPr>
            <a:xfrm rot="10800000">
              <a:off x="7203068" y="-14628"/>
              <a:ext cx="1592986" cy="119255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7">
            <a:extLst>
              <a:ext uri="{FF2B5EF4-FFF2-40B4-BE49-F238E27FC236}">
                <a16:creationId xmlns:a16="http://schemas.microsoft.com/office/drawing/2014/main" id="{92BB696F-6DA0-0444-A5A0-6825744A17A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D0FA9C7A-6421-334E-8F34-4134177C0E2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7BF67AA-1A98-AF4B-8C57-AC95FBE4D907}"/>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RECOVERY PROCEDURES</a:t>
            </a:r>
          </a:p>
        </p:txBody>
      </p:sp>
      <p:sp>
        <p:nvSpPr>
          <p:cNvPr id="40" name="TextBox 39">
            <a:extLst>
              <a:ext uri="{FF2B5EF4-FFF2-40B4-BE49-F238E27FC236}">
                <a16:creationId xmlns:a16="http://schemas.microsoft.com/office/drawing/2014/main" id="{13FF42B2-CA7D-7941-9CC7-8CE3A9E81EE6}"/>
              </a:ext>
            </a:extLst>
          </p:cNvPr>
          <p:cNvSpPr txBox="1"/>
          <p:nvPr/>
        </p:nvSpPr>
        <p:spPr>
          <a:xfrm>
            <a:off x="274320" y="91440"/>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9.  RECOVERY PROCEDURES</a:t>
            </a:r>
          </a:p>
        </p:txBody>
      </p:sp>
      <p:sp>
        <p:nvSpPr>
          <p:cNvPr id="41" name="TextBox 40">
            <a:extLst>
              <a:ext uri="{FF2B5EF4-FFF2-40B4-BE49-F238E27FC236}">
                <a16:creationId xmlns:a16="http://schemas.microsoft.com/office/drawing/2014/main" id="{EDFB8F47-FEEB-6A4F-AB5D-7FB7360C34F1}"/>
              </a:ext>
            </a:extLst>
          </p:cNvPr>
          <p:cNvSpPr txBox="1"/>
          <p:nvPr/>
        </p:nvSpPr>
        <p:spPr>
          <a:xfrm>
            <a:off x="1041621" y="808251"/>
            <a:ext cx="9849678" cy="738664"/>
          </a:xfrm>
          <a:prstGeom prst="rect">
            <a:avLst/>
          </a:prstGeom>
          <a:noFill/>
        </p:spPr>
        <p:txBody>
          <a:bodyPr wrap="square" rtlCol="0">
            <a:spAutoFit/>
          </a:bodyPr>
          <a:lstStyle/>
          <a:p>
            <a:r>
              <a:rPr lang="en-US" sz="1400" dirty="0">
                <a:latin typeface="Century Gothic" panose="020B0502020202020204" pitchFamily="34" charset="0"/>
              </a:rPr>
              <a:t>The company details the specific activities or tasks needed to recover normal and critical business operations. It describes each strategy by enumerating the specific set of activities and tasks needed to recover appropriately.</a:t>
            </a:r>
          </a:p>
          <a:p>
            <a:endParaRPr lang="en-US" sz="1400" dirty="0">
              <a:latin typeface="Century Gothic" panose="020B0502020202020204" pitchFamily="34" charset="0"/>
            </a:endParaRPr>
          </a:p>
        </p:txBody>
      </p:sp>
      <p:sp>
        <p:nvSpPr>
          <p:cNvPr id="42" name="TextBox 41">
            <a:extLst>
              <a:ext uri="{FF2B5EF4-FFF2-40B4-BE49-F238E27FC236}">
                <a16:creationId xmlns:a16="http://schemas.microsoft.com/office/drawing/2014/main" id="{BB98B9E2-DFEE-9B42-B780-233A22E24A02}"/>
              </a:ext>
            </a:extLst>
          </p:cNvPr>
          <p:cNvSpPr txBox="1"/>
          <p:nvPr/>
        </p:nvSpPr>
        <p:spPr>
          <a:xfrm>
            <a:off x="1041621" y="1425948"/>
            <a:ext cx="9849678" cy="307777"/>
          </a:xfrm>
          <a:prstGeom prst="rect">
            <a:avLst/>
          </a:prstGeom>
          <a:noFill/>
        </p:spPr>
        <p:txBody>
          <a:bodyPr wrap="square" rtlCol="0">
            <a:spAutoFit/>
          </a:bodyPr>
          <a:lstStyle/>
          <a:p>
            <a:r>
              <a:rPr lang="en-US" sz="1400" dirty="0">
                <a:latin typeface="Century Gothic" panose="020B0502020202020204" pitchFamily="34" charset="0"/>
              </a:rPr>
              <a:t>A.  POTENTIAL RECOVERY PROCEDURE</a:t>
            </a:r>
          </a:p>
        </p:txBody>
      </p:sp>
      <p:sp>
        <p:nvSpPr>
          <p:cNvPr id="43" name="TextBox 42">
            <a:extLst>
              <a:ext uri="{FF2B5EF4-FFF2-40B4-BE49-F238E27FC236}">
                <a16:creationId xmlns:a16="http://schemas.microsoft.com/office/drawing/2014/main" id="{C2E1D376-C799-4E4F-B414-F45E3BB4CEFC}"/>
              </a:ext>
            </a:extLst>
          </p:cNvPr>
          <p:cNvSpPr txBox="1"/>
          <p:nvPr/>
        </p:nvSpPr>
        <p:spPr>
          <a:xfrm>
            <a:off x="1390587" y="1706542"/>
            <a:ext cx="9849678" cy="4575676"/>
          </a:xfrm>
          <a:prstGeom prst="rect">
            <a:avLst/>
          </a:prstGeom>
          <a:noFill/>
        </p:spPr>
        <p:txBody>
          <a:bodyPr wrap="square" rtlCol="0">
            <a:spAutoFit/>
          </a:bodyPr>
          <a:lstStyle/>
          <a:p>
            <a:pPr>
              <a:lnSpc>
                <a:spcPct val="150000"/>
              </a:lnSpc>
            </a:pPr>
            <a:r>
              <a:rPr lang="en-US" sz="1400" dirty="0" err="1">
                <a:latin typeface="Century Gothic" panose="020B0502020202020204" pitchFamily="34" charset="0"/>
              </a:rPr>
              <a:t>i</a:t>
            </a:r>
            <a:r>
              <a:rPr lang="en-US" sz="1400" dirty="0">
                <a:latin typeface="Century Gothic" panose="020B0502020202020204" pitchFamily="34" charset="0"/>
              </a:rPr>
              <a:t>.	Disaster Occurrence</a:t>
            </a:r>
          </a:p>
          <a:p>
            <a:pPr>
              <a:lnSpc>
                <a:spcPct val="150000"/>
              </a:lnSpc>
            </a:pPr>
            <a:r>
              <a:rPr lang="en-US" sz="1400" dirty="0">
                <a:latin typeface="Century Gothic" panose="020B0502020202020204" pitchFamily="34" charset="0"/>
              </a:rPr>
              <a:t>ii.	Notification of Management</a:t>
            </a:r>
          </a:p>
          <a:p>
            <a:pPr>
              <a:lnSpc>
                <a:spcPct val="150000"/>
              </a:lnSpc>
            </a:pPr>
            <a:r>
              <a:rPr lang="en-US" sz="1400" dirty="0">
                <a:latin typeface="Century Gothic" panose="020B0502020202020204" pitchFamily="34" charset="0"/>
              </a:rPr>
              <a:t>iii.	Preliminary Damage Assessment</a:t>
            </a:r>
          </a:p>
          <a:p>
            <a:pPr>
              <a:lnSpc>
                <a:spcPct val="150000"/>
              </a:lnSpc>
            </a:pPr>
            <a:r>
              <a:rPr lang="en-US" sz="1400" dirty="0">
                <a:latin typeface="Century Gothic" panose="020B0502020202020204" pitchFamily="34" charset="0"/>
              </a:rPr>
              <a:t>iv.	Declaration of Disaster</a:t>
            </a:r>
          </a:p>
          <a:p>
            <a:pPr>
              <a:lnSpc>
                <a:spcPct val="150000"/>
              </a:lnSpc>
            </a:pPr>
            <a:r>
              <a:rPr lang="en-US" sz="1400" dirty="0">
                <a:latin typeface="Century Gothic" panose="020B0502020202020204" pitchFamily="34" charset="0"/>
              </a:rPr>
              <a:t>v.	Plan Activation</a:t>
            </a:r>
          </a:p>
          <a:p>
            <a:pPr>
              <a:lnSpc>
                <a:spcPct val="150000"/>
              </a:lnSpc>
            </a:pPr>
            <a:r>
              <a:rPr lang="en-US" sz="1400" dirty="0">
                <a:latin typeface="Century Gothic" panose="020B0502020202020204" pitchFamily="34" charset="0"/>
              </a:rPr>
              <a:t>vi.	Relocation to Alternate Site</a:t>
            </a:r>
          </a:p>
          <a:p>
            <a:pPr>
              <a:lnSpc>
                <a:spcPct val="150000"/>
              </a:lnSpc>
            </a:pPr>
            <a:r>
              <a:rPr lang="en-US" sz="1400" dirty="0">
                <a:latin typeface="Century Gothic" panose="020B0502020202020204" pitchFamily="34" charset="0"/>
              </a:rPr>
              <a:t>vii.	Implementation of Temporary Procedure</a:t>
            </a:r>
          </a:p>
          <a:p>
            <a:pPr>
              <a:lnSpc>
                <a:spcPct val="150000"/>
              </a:lnSpc>
            </a:pPr>
            <a:r>
              <a:rPr lang="en-US" sz="1400" dirty="0">
                <a:latin typeface="Century Gothic" panose="020B0502020202020204" pitchFamily="34" charset="0"/>
              </a:rPr>
              <a:t>viii.	Establishment of Communication</a:t>
            </a:r>
          </a:p>
          <a:p>
            <a:pPr>
              <a:lnSpc>
                <a:spcPct val="150000"/>
              </a:lnSpc>
            </a:pPr>
            <a:r>
              <a:rPr lang="en-US" sz="1400" dirty="0">
                <a:latin typeface="Century Gothic" panose="020B0502020202020204" pitchFamily="34" charset="0"/>
              </a:rPr>
              <a:t>ix.	Restoration of Data Process and Communication with Backup Location</a:t>
            </a:r>
          </a:p>
          <a:p>
            <a:pPr>
              <a:lnSpc>
                <a:spcPct val="150000"/>
              </a:lnSpc>
            </a:pPr>
            <a:r>
              <a:rPr lang="en-US" sz="1400" dirty="0">
                <a:latin typeface="Century Gothic" panose="020B0502020202020204" pitchFamily="34" charset="0"/>
              </a:rPr>
              <a:t>x.	Commencement of Alternate Site Operations</a:t>
            </a:r>
          </a:p>
          <a:p>
            <a:pPr>
              <a:lnSpc>
                <a:spcPct val="150000"/>
              </a:lnSpc>
            </a:pPr>
            <a:r>
              <a:rPr lang="en-US" sz="1400" dirty="0">
                <a:latin typeface="Century Gothic" panose="020B0502020202020204" pitchFamily="34" charset="0"/>
              </a:rPr>
              <a:t>xi.	Management of Work </a:t>
            </a:r>
          </a:p>
          <a:p>
            <a:pPr>
              <a:lnSpc>
                <a:spcPct val="150000"/>
              </a:lnSpc>
            </a:pPr>
            <a:r>
              <a:rPr lang="en-US" sz="1400" dirty="0">
                <a:latin typeface="Century Gothic" panose="020B0502020202020204" pitchFamily="34" charset="0"/>
              </a:rPr>
              <a:t>xii.	Transition Back to Primary Operations</a:t>
            </a:r>
          </a:p>
          <a:p>
            <a:pPr>
              <a:lnSpc>
                <a:spcPct val="150000"/>
              </a:lnSpc>
            </a:pPr>
            <a:r>
              <a:rPr lang="en-US" sz="1400" dirty="0">
                <a:latin typeface="Century Gothic" panose="020B0502020202020204" pitchFamily="34" charset="0"/>
              </a:rPr>
              <a:t>xiii.	Cessation of Alternate Site Procedures</a:t>
            </a:r>
          </a:p>
          <a:p>
            <a:pPr>
              <a:lnSpc>
                <a:spcPct val="150000"/>
              </a:lnSpc>
            </a:pPr>
            <a:r>
              <a:rPr lang="en-US" sz="1400" dirty="0">
                <a:latin typeface="Century Gothic" panose="020B0502020202020204" pitchFamily="34" charset="0"/>
              </a:rPr>
              <a:t>xiv.	Relocation of Resources Back to Primary Site</a:t>
            </a:r>
          </a:p>
        </p:txBody>
      </p:sp>
    </p:spTree>
    <p:extLst>
      <p:ext uri="{BB962C8B-B14F-4D97-AF65-F5344CB8AC3E}">
        <p14:creationId xmlns:p14="http://schemas.microsoft.com/office/powerpoint/2010/main" val="404358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B84DFE8-97A1-C447-944E-30635434A5C0}"/>
              </a:ext>
            </a:extLst>
          </p:cNvPr>
          <p:cNvGrpSpPr/>
          <p:nvPr/>
        </p:nvGrpSpPr>
        <p:grpSpPr>
          <a:xfrm>
            <a:off x="7203068" y="-14628"/>
            <a:ext cx="5724680" cy="6219640"/>
            <a:chOff x="7203068" y="-14628"/>
            <a:chExt cx="5724680" cy="6219640"/>
          </a:xfrm>
        </p:grpSpPr>
        <p:sp>
          <p:nvSpPr>
            <p:cNvPr id="20" name="Triangle 19">
              <a:extLst>
                <a:ext uri="{FF2B5EF4-FFF2-40B4-BE49-F238E27FC236}">
                  <a16:creationId xmlns:a16="http://schemas.microsoft.com/office/drawing/2014/main" id="{66BC4AA1-990B-D64D-8C22-2DC6CF0C73EE}"/>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FB134C64-905C-5A49-9E3F-B04A3701C86C}"/>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366EA91-1888-D446-BB69-131F5C4D2837}"/>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492ED181-35C5-734E-B498-E8152816BFAC}"/>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31852F0-78F3-AE4B-8A9E-D00A1653AE6E}"/>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1923A093-E9B4-0E44-99F2-8E6F9C37579C}"/>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B5EE70EF-AB4A-B242-9660-36F883F3B218}"/>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CCBC3BDC-3A10-714C-908B-1FD3FD9CE9F3}"/>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FDB30CC5-ED23-E040-975C-EE70BE8766BC}"/>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B9340108-A0A9-794E-B76A-A861DC5121E3}"/>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5F380709-05D0-8442-A616-9F04A7F6BBE9}"/>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8837D5B9-EF9F-EB4B-BE34-B92E78C44068}"/>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1F7FB1BD-D242-434C-A594-BFDFF8BB94CB}"/>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0D570C7-6FFF-1A49-8733-057F38C52DC2}"/>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FE41286B-E8A0-0542-9547-C2D5315437CC}"/>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DE23FDA3-C44E-5B49-AECA-37D8EAEA16A3}"/>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8F874700-4A58-A241-A066-8C95942347B5}"/>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9ED74AA1-807D-324F-8815-DFAF756E4357}"/>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5884D61F-87B4-5843-ABC0-E6E57CBC34BD}"/>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033E66DB-6020-6142-9913-2DA4B0483CD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DC1C1B71-A1DF-9345-8F75-5656DCFA67E9}"/>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74E6A266-FF81-4B4E-A966-8D788BEB83E3}"/>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E9B69B65-C615-314D-9FBB-8282331A095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B42A96BD-28AE-CC4B-8920-BC41B7E0DEC0}"/>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928CA6ED-D90D-974F-966F-1C8C57172FE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50D8161C-5856-B24A-8318-0B27D7691ADE}"/>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E2687F32-1F79-2649-A11A-FBE3A21ED192}"/>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7">
            <a:extLst>
              <a:ext uri="{FF2B5EF4-FFF2-40B4-BE49-F238E27FC236}">
                <a16:creationId xmlns:a16="http://schemas.microsoft.com/office/drawing/2014/main" id="{3C34BFA5-3611-C04D-9FE2-9DB1C2B2E5B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6C930A7B-4EE4-A243-845F-916A756F277C}"/>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A2ECC1BC-B692-BA43-8912-9C978560C9B6}"/>
              </a:ext>
            </a:extLst>
          </p:cNvPr>
          <p:cNvSpPr txBox="1"/>
          <p:nvPr/>
        </p:nvSpPr>
        <p:spPr>
          <a:xfrm>
            <a:off x="274320" y="91440"/>
            <a:ext cx="6606205"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10.  APPENDICES</a:t>
            </a:r>
            <a:endParaRPr lang="en-US" sz="4800" dirty="0">
              <a:solidFill>
                <a:schemeClr val="tx1">
                  <a:lumMod val="65000"/>
                  <a:lumOff val="3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CA6E186-70D1-E740-9FEE-26C21620F366}"/>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APPENDICES</a:t>
            </a:r>
          </a:p>
        </p:txBody>
      </p:sp>
      <p:sp>
        <p:nvSpPr>
          <p:cNvPr id="12" name="TextBox 11">
            <a:extLst>
              <a:ext uri="{FF2B5EF4-FFF2-40B4-BE49-F238E27FC236}">
                <a16:creationId xmlns:a16="http://schemas.microsoft.com/office/drawing/2014/main" id="{9A18D633-16F1-2340-8B14-09C1673BD64B}"/>
              </a:ext>
            </a:extLst>
          </p:cNvPr>
          <p:cNvSpPr txBox="1"/>
          <p:nvPr/>
        </p:nvSpPr>
        <p:spPr>
          <a:xfrm>
            <a:off x="274320" y="900422"/>
            <a:ext cx="9032240" cy="584775"/>
          </a:xfrm>
          <a:prstGeom prst="rect">
            <a:avLst/>
          </a:prstGeom>
          <a:noFill/>
        </p:spPr>
        <p:txBody>
          <a:bodyPr wrap="square" rtlCol="0">
            <a:spAutoFit/>
          </a:bodyPr>
          <a:lstStyle/>
          <a:p>
            <a:pPr fontAlgn="ctr"/>
            <a:r>
              <a:rPr lang="en-US" sz="1600" dirty="0">
                <a:solidFill>
                  <a:srgbClr val="000000"/>
                </a:solidFill>
                <a:latin typeface="Century Gothic" panose="020B0502020202020204" pitchFamily="34" charset="0"/>
              </a:rPr>
              <a:t>This section lists all the appendices needed to carry out a BCP. These appendices include the following:</a:t>
            </a:r>
          </a:p>
        </p:txBody>
      </p:sp>
      <p:sp>
        <p:nvSpPr>
          <p:cNvPr id="13" name="TextBox 12">
            <a:extLst>
              <a:ext uri="{FF2B5EF4-FFF2-40B4-BE49-F238E27FC236}">
                <a16:creationId xmlns:a16="http://schemas.microsoft.com/office/drawing/2014/main" id="{2AFBF1DD-592C-2D45-906A-CD00DEFB320A}"/>
              </a:ext>
            </a:extLst>
          </p:cNvPr>
          <p:cNvSpPr txBox="1"/>
          <p:nvPr/>
        </p:nvSpPr>
        <p:spPr>
          <a:xfrm>
            <a:off x="1922799" y="1342635"/>
            <a:ext cx="5814210" cy="5021888"/>
          </a:xfrm>
          <a:prstGeom prst="rect">
            <a:avLst/>
          </a:prstGeom>
          <a:noFill/>
        </p:spPr>
        <p:txBody>
          <a:bodyPr wrap="square" rtlCol="0">
            <a:spAutoFit/>
          </a:bodyPr>
          <a:lstStyle/>
          <a:p>
            <a:pPr fontAlgn="ctr">
              <a:spcBef>
                <a:spcPts val="1400"/>
              </a:spcBef>
              <a:buClr>
                <a:srgbClr val="F0A622"/>
              </a:buClr>
              <a:buSzPct val="150000"/>
            </a:pPr>
            <a:r>
              <a:rPr lang="en-US" sz="1600" dirty="0">
                <a:solidFill>
                  <a:srgbClr val="000000"/>
                </a:solidFill>
                <a:latin typeface="Century Gothic" panose="020B0502020202020204" pitchFamily="34" charset="0"/>
              </a:rPr>
              <a:t>A.  EMPLOYEE CONTACT LIST</a:t>
            </a:r>
          </a:p>
          <a:p>
            <a:pPr fontAlgn="ctr">
              <a:spcBef>
                <a:spcPts val="1400"/>
              </a:spcBef>
              <a:buClr>
                <a:srgbClr val="F0A622"/>
              </a:buClr>
              <a:buSzPct val="150000"/>
            </a:pPr>
            <a:r>
              <a:rPr lang="en-US" sz="1600" dirty="0">
                <a:solidFill>
                  <a:srgbClr val="000000"/>
                </a:solidFill>
                <a:latin typeface="Century Gothic" panose="020B0502020202020204" pitchFamily="34" charset="0"/>
              </a:rPr>
              <a:t>B.  RECOVERY PRIORITIES</a:t>
            </a:r>
          </a:p>
          <a:p>
            <a:pPr fontAlgn="ctr">
              <a:spcBef>
                <a:spcPts val="1400"/>
              </a:spcBef>
              <a:buClr>
                <a:srgbClr val="F0A622"/>
              </a:buClr>
              <a:buSzPct val="150000"/>
            </a:pPr>
            <a:r>
              <a:rPr lang="en-US" sz="1600" dirty="0">
                <a:solidFill>
                  <a:srgbClr val="000000"/>
                </a:solidFill>
                <a:latin typeface="Century Gothic" panose="020B0502020202020204" pitchFamily="34" charset="0"/>
              </a:rPr>
              <a:t>C.  ALTERNATE SITE RESOURCES</a:t>
            </a:r>
          </a:p>
          <a:p>
            <a:pPr fontAlgn="ctr">
              <a:spcBef>
                <a:spcPts val="1400"/>
              </a:spcBef>
              <a:buClr>
                <a:srgbClr val="F0A622"/>
              </a:buClr>
              <a:buSzPct val="150000"/>
            </a:pPr>
            <a:r>
              <a:rPr lang="en-US" sz="1600" dirty="0">
                <a:solidFill>
                  <a:srgbClr val="000000"/>
                </a:solidFill>
                <a:latin typeface="Century Gothic" panose="020B0502020202020204" pitchFamily="34" charset="0"/>
              </a:rPr>
              <a:t>D.  EMERGENCY OPERATIONS CENTER (EOC) LOCATIONS</a:t>
            </a:r>
          </a:p>
          <a:p>
            <a:pPr fontAlgn="ctr">
              <a:spcBef>
                <a:spcPts val="1400"/>
              </a:spcBef>
              <a:buClr>
                <a:srgbClr val="F0A622"/>
              </a:buClr>
              <a:buSzPct val="150000"/>
            </a:pPr>
            <a:r>
              <a:rPr lang="en-US" sz="1600" dirty="0">
                <a:solidFill>
                  <a:srgbClr val="000000"/>
                </a:solidFill>
                <a:latin typeface="Century Gothic" panose="020B0502020202020204" pitchFamily="34" charset="0"/>
              </a:rPr>
              <a:t>E.  VITAL RECORDS</a:t>
            </a:r>
          </a:p>
          <a:p>
            <a:pPr fontAlgn="ctr">
              <a:spcBef>
                <a:spcPts val="1400"/>
              </a:spcBef>
              <a:buClr>
                <a:srgbClr val="F0A622"/>
              </a:buClr>
              <a:buSzPct val="150000"/>
            </a:pPr>
            <a:r>
              <a:rPr lang="en-US" sz="1600" dirty="0">
                <a:solidFill>
                  <a:srgbClr val="000000"/>
                </a:solidFill>
                <a:latin typeface="Century Gothic" panose="020B0502020202020204" pitchFamily="34" charset="0"/>
              </a:rPr>
              <a:t>F.  VENDOR LISTS</a:t>
            </a:r>
          </a:p>
          <a:p>
            <a:pPr fontAlgn="ctr">
              <a:spcBef>
                <a:spcPts val="1400"/>
              </a:spcBef>
              <a:buClr>
                <a:srgbClr val="F0A622"/>
              </a:buClr>
              <a:buSzPct val="150000"/>
            </a:pPr>
            <a:r>
              <a:rPr lang="en-US" sz="1600" dirty="0">
                <a:solidFill>
                  <a:srgbClr val="000000"/>
                </a:solidFill>
                <a:latin typeface="Century Gothic" panose="020B0502020202020204" pitchFamily="34" charset="0"/>
              </a:rPr>
              <a:t>G.  IT SYSTEM REPORTS AND RESOURCES</a:t>
            </a:r>
          </a:p>
          <a:p>
            <a:pPr fontAlgn="ctr">
              <a:spcBef>
                <a:spcPts val="1400"/>
              </a:spcBef>
              <a:buClr>
                <a:srgbClr val="F0A622"/>
              </a:buClr>
              <a:buSzPct val="150000"/>
            </a:pPr>
            <a:r>
              <a:rPr lang="en-US" sz="1600" dirty="0">
                <a:solidFill>
                  <a:srgbClr val="000000"/>
                </a:solidFill>
                <a:latin typeface="Century Gothic" panose="020B0502020202020204" pitchFamily="34" charset="0"/>
              </a:rPr>
              <a:t>H.  ALTERNATE SITE TRANSPORTATION INFORMATION</a:t>
            </a:r>
          </a:p>
          <a:p>
            <a:pPr fontAlgn="ctr">
              <a:spcBef>
                <a:spcPts val="1400"/>
              </a:spcBef>
              <a:buClr>
                <a:srgbClr val="F0A622"/>
              </a:buClr>
              <a:buSzPct val="150000"/>
            </a:pPr>
            <a:r>
              <a:rPr lang="en-US" sz="1600" dirty="0">
                <a:solidFill>
                  <a:srgbClr val="000000"/>
                </a:solidFill>
                <a:latin typeface="Century Gothic" panose="020B0502020202020204" pitchFamily="34" charset="0"/>
              </a:rPr>
              <a:t>I.  IMPACT AND RISK ASSESSMENTS</a:t>
            </a:r>
          </a:p>
          <a:p>
            <a:pPr fontAlgn="ctr">
              <a:spcBef>
                <a:spcPts val="1400"/>
              </a:spcBef>
              <a:buClr>
                <a:srgbClr val="F0A622"/>
              </a:buClr>
              <a:buSzPct val="150000"/>
            </a:pPr>
            <a:r>
              <a:rPr lang="en-US" sz="1600" dirty="0">
                <a:solidFill>
                  <a:srgbClr val="000000"/>
                </a:solidFill>
                <a:latin typeface="Century Gothic" panose="020B0502020202020204" pitchFamily="34" charset="0"/>
              </a:rPr>
              <a:t>J.  BUSINESS IMPACT ANALYSIS</a:t>
            </a:r>
          </a:p>
          <a:p>
            <a:pPr fontAlgn="ctr">
              <a:spcBef>
                <a:spcPts val="1400"/>
              </a:spcBef>
              <a:buClr>
                <a:srgbClr val="F0A622"/>
              </a:buClr>
              <a:buSzPct val="150000"/>
            </a:pPr>
            <a:r>
              <a:rPr lang="en-US" sz="1600" dirty="0">
                <a:solidFill>
                  <a:srgbClr val="000000"/>
                </a:solidFill>
                <a:latin typeface="Century Gothic" panose="020B0502020202020204" pitchFamily="34" charset="0"/>
              </a:rPr>
              <a:t>K.  RECOVERY TASK LISTS</a:t>
            </a:r>
          </a:p>
          <a:p>
            <a:pPr fontAlgn="ctr">
              <a:spcBef>
                <a:spcPts val="1400"/>
              </a:spcBef>
              <a:buClr>
                <a:srgbClr val="F0A622"/>
              </a:buClr>
              <a:buSzPct val="150000"/>
            </a:pPr>
            <a:r>
              <a:rPr lang="en-US" sz="1600" dirty="0">
                <a:solidFill>
                  <a:srgbClr val="000000"/>
                </a:solidFill>
                <a:latin typeface="Century Gothic" panose="020B0502020202020204" pitchFamily="34" charset="0"/>
              </a:rPr>
              <a:t>L.  OFFICE RECOVERY PLAN</a:t>
            </a:r>
          </a:p>
        </p:txBody>
      </p:sp>
    </p:spTree>
    <p:extLst>
      <p:ext uri="{BB962C8B-B14F-4D97-AF65-F5344CB8AC3E}">
        <p14:creationId xmlns:p14="http://schemas.microsoft.com/office/powerpoint/2010/main" val="2725899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2860D12-6A71-8F44-A957-3AA8E8D3B48D}"/>
              </a:ext>
            </a:extLst>
          </p:cNvPr>
          <p:cNvSpPr txBox="1"/>
          <p:nvPr/>
        </p:nvSpPr>
        <p:spPr>
          <a:xfrm>
            <a:off x="274320" y="91440"/>
            <a:ext cx="6606205"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COMMENTS</a:t>
            </a:r>
          </a:p>
        </p:txBody>
      </p:sp>
      <p:sp>
        <p:nvSpPr>
          <p:cNvPr id="9" name="TextBox 8">
            <a:extLst>
              <a:ext uri="{FF2B5EF4-FFF2-40B4-BE49-F238E27FC236}">
                <a16:creationId xmlns:a16="http://schemas.microsoft.com/office/drawing/2014/main" id="{E6EEB223-E166-A54F-887F-3F76EDC4E433}"/>
              </a:ext>
            </a:extLst>
          </p:cNvPr>
          <p:cNvSpPr txBox="1"/>
          <p:nvPr/>
        </p:nvSpPr>
        <p:spPr>
          <a:xfrm>
            <a:off x="5625548" y="6477000"/>
            <a:ext cx="574771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BUSINESS CONTINGENCY PLAN  –  COMMENTS</a:t>
            </a:r>
          </a:p>
        </p:txBody>
      </p:sp>
    </p:spTree>
    <p:extLst>
      <p:ext uri="{BB962C8B-B14F-4D97-AF65-F5344CB8AC3E}">
        <p14:creationId xmlns:p14="http://schemas.microsoft.com/office/powerpoint/2010/main" val="1036723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BUSINESS CONTINGENCY PLAN</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923330"/>
          </a:xfrm>
          <a:prstGeom prst="rect">
            <a:avLst/>
          </a:prstGeom>
          <a:noFill/>
        </p:spPr>
        <p:txBody>
          <a:bodyPr wrap="square" rtlCol="0">
            <a:spAutoFit/>
          </a:bodyPr>
          <a:lstStyle/>
          <a:p>
            <a:r>
              <a:rPr lang="en-US" sz="5400" dirty="0">
                <a:latin typeface="Century Gothic" panose="020B0502020202020204" pitchFamily="34" charset="0"/>
              </a:rPr>
              <a:t>BUSINESS CONTINGENCY PLAN</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en-US" sz="2000" dirty="0">
                <a:latin typeface="Century Gothic" panose="020B0502020202020204" pitchFamily="34" charset="0"/>
              </a:rPr>
              <a:t>[ YOUR ORGANIZATION’S NAME ]</a:t>
            </a:r>
          </a:p>
          <a:p>
            <a:endParaRPr lang="en-US" sz="2000" dirty="0">
              <a:latin typeface="Century Gothic" panose="020B0502020202020204" pitchFamily="34" charset="0"/>
            </a:endParaRPr>
          </a:p>
          <a:p>
            <a:r>
              <a:rPr lang="en-US" sz="2000" dirty="0">
                <a:latin typeface="Century Gothic" panose="020B0502020202020204" pitchFamily="34" charset="0"/>
              </a:rPr>
              <a:t>[ DATE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488119"/>
            <a:ext cx="11070972" cy="0"/>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2932884" cy="477054"/>
          </a:xfrm>
          <a:prstGeom prst="rect">
            <a:avLst/>
          </a:prstGeom>
          <a:noFill/>
        </p:spPr>
        <p:txBody>
          <a:bodyPr wrap="square" rtlCol="0">
            <a:spAutoFit/>
          </a:bodyPr>
          <a:lstStyle/>
          <a:p>
            <a:r>
              <a:rPr lang="en-US" sz="1400" dirty="0">
                <a:latin typeface="Century Gothic" panose="020B0502020202020204" pitchFamily="34" charset="0"/>
              </a:rPr>
              <a:t>Document Control Information </a:t>
            </a:r>
            <a:r>
              <a:rPr lang="en-US" sz="1100" i="1" dirty="0">
                <a:latin typeface="Century Gothic" panose="020B0502020202020204" pitchFamily="34" charset="0"/>
              </a:rPr>
              <a:t>if applicable</a:t>
            </a:r>
            <a:endParaRPr lang="en-US" sz="1200" i="1" dirty="0">
              <a:latin typeface="Century Gothic" panose="020B0502020202020204" pitchFamily="34" charset="0"/>
            </a:endParaRPr>
          </a:p>
        </p:txBody>
      </p:sp>
      <p:grpSp>
        <p:nvGrpSpPr>
          <p:cNvPr id="5" name="Group 4">
            <a:extLst>
              <a:ext uri="{FF2B5EF4-FFF2-40B4-BE49-F238E27FC236}">
                <a16:creationId xmlns:a16="http://schemas.microsoft.com/office/drawing/2014/main" id="{4E0EE5F3-D17D-CA48-82C6-E9DA6E993C18}"/>
              </a:ext>
            </a:extLst>
          </p:cNvPr>
          <p:cNvGrpSpPr/>
          <p:nvPr/>
        </p:nvGrpSpPr>
        <p:grpSpPr>
          <a:xfrm>
            <a:off x="8691079" y="2905927"/>
            <a:ext cx="2975771" cy="2932884"/>
            <a:chOff x="8691079" y="2905927"/>
            <a:chExt cx="2975771" cy="2932884"/>
          </a:xfrm>
        </p:grpSpPr>
        <p:sp>
          <p:nvSpPr>
            <p:cNvPr id="15" name="Oval 14">
              <a:extLst>
                <a:ext uri="{FF2B5EF4-FFF2-40B4-BE49-F238E27FC236}">
                  <a16:creationId xmlns:a16="http://schemas.microsoft.com/office/drawing/2014/main" id="{BFDED863-2973-1644-9532-648285F6B0E9}"/>
                </a:ext>
              </a:extLst>
            </p:cNvPr>
            <p:cNvSpPr/>
            <p:nvPr/>
          </p:nvSpPr>
          <p:spPr>
            <a:xfrm>
              <a:off x="8691080" y="2913827"/>
              <a:ext cx="2932884" cy="2890404"/>
            </a:xfrm>
            <a:prstGeom prst="ellipse">
              <a:avLst/>
            </a:prstGeom>
            <a:gradFill>
              <a:gsLst>
                <a:gs pos="0">
                  <a:schemeClr val="tx2">
                    <a:lumMod val="20000"/>
                    <a:lumOff val="80000"/>
                  </a:schemeClr>
                </a:gs>
                <a:gs pos="100000">
                  <a:schemeClr val="tx2">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Graphic 3" descr="Sphere">
              <a:extLst>
                <a:ext uri="{FF2B5EF4-FFF2-40B4-BE49-F238E27FC236}">
                  <a16:creationId xmlns:a16="http://schemas.microsoft.com/office/drawing/2014/main" id="{7FF51E6C-DF16-A74D-91FF-79A7D08FB13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91079" y="2905927"/>
              <a:ext cx="2932884" cy="2932884"/>
            </a:xfrm>
            <a:prstGeom prst="rect">
              <a:avLst/>
            </a:prstGeom>
          </p:spPr>
        </p:pic>
        <p:sp>
          <p:nvSpPr>
            <p:cNvPr id="19" name="TextBox 18">
              <a:extLst>
                <a:ext uri="{FF2B5EF4-FFF2-40B4-BE49-F238E27FC236}">
                  <a16:creationId xmlns:a16="http://schemas.microsoft.com/office/drawing/2014/main" id="{9EA10552-11D4-8049-A191-37D70CB0C373}"/>
                </a:ext>
              </a:extLst>
            </p:cNvPr>
            <p:cNvSpPr txBox="1"/>
            <p:nvPr/>
          </p:nvSpPr>
          <p:spPr>
            <a:xfrm>
              <a:off x="8691079" y="3522919"/>
              <a:ext cx="2947929" cy="923330"/>
            </a:xfrm>
            <a:prstGeom prst="rect">
              <a:avLst/>
            </a:prstGeom>
            <a:noFill/>
            <a:effectLst>
              <a:outerShdw blurRad="50800" dist="38100" dir="2700000" algn="tl" rotWithShape="0">
                <a:prstClr val="black">
                  <a:alpha val="31000"/>
                </a:prstClr>
              </a:outerShdw>
            </a:effectLst>
          </p:spPr>
          <p:txBody>
            <a:bodyPr wrap="square" rtlCol="0">
              <a:spAutoFit/>
            </a:bodyPr>
            <a:lstStyle/>
            <a:p>
              <a:pPr algn="ctr"/>
              <a:r>
                <a:rPr lang="en-US" sz="5400" b="1" dirty="0">
                  <a:solidFill>
                    <a:schemeClr val="bg1"/>
                  </a:solidFill>
                  <a:latin typeface="Century Gothic" panose="020B0502020202020204" pitchFamily="34" charset="0"/>
                </a:rPr>
                <a:t>YOUR</a:t>
              </a:r>
            </a:p>
          </p:txBody>
        </p:sp>
        <p:sp>
          <p:nvSpPr>
            <p:cNvPr id="18" name="TextBox 17">
              <a:extLst>
                <a:ext uri="{FF2B5EF4-FFF2-40B4-BE49-F238E27FC236}">
                  <a16:creationId xmlns:a16="http://schemas.microsoft.com/office/drawing/2014/main" id="{769D8C00-9180-F641-B8B2-493180359EB8}"/>
                </a:ext>
              </a:extLst>
            </p:cNvPr>
            <p:cNvSpPr txBox="1"/>
            <p:nvPr/>
          </p:nvSpPr>
          <p:spPr>
            <a:xfrm>
              <a:off x="8718921" y="4149090"/>
              <a:ext cx="2947929" cy="1015663"/>
            </a:xfrm>
            <a:prstGeom prst="rect">
              <a:avLst/>
            </a:prstGeom>
            <a:noFill/>
            <a:effectLst>
              <a:outerShdw blurRad="63500" dist="38100" dir="2700000" algn="tl" rotWithShape="0">
                <a:prstClr val="black">
                  <a:alpha val="40000"/>
                </a:prstClr>
              </a:outerShdw>
            </a:effectLst>
          </p:spPr>
          <p:txBody>
            <a:bodyPr wrap="square" rtlCol="0">
              <a:spAutoFit/>
            </a:bodyPr>
            <a:lstStyle/>
            <a:p>
              <a:pPr algn="ctr"/>
              <a:r>
                <a:rPr lang="en-US" sz="60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BUSINESS CONTINUITY CASE PRESENTATION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762531" y="1206451"/>
            <a:ext cx="7068490" cy="4650440"/>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1.  BUSINESS FUNCTION RECOVERY PRIORITIES</a:t>
            </a:r>
          </a:p>
          <a:p>
            <a:pPr>
              <a:lnSpc>
                <a:spcPct val="150000"/>
              </a:lnSpc>
            </a:pPr>
            <a:r>
              <a:rPr lang="en-US" sz="2000" dirty="0">
                <a:latin typeface="Century Gothic" panose="020B0502020202020204" pitchFamily="34" charset="0"/>
              </a:rPr>
              <a:t>2.  RELOCATION STRATEGY</a:t>
            </a:r>
          </a:p>
          <a:p>
            <a:pPr>
              <a:lnSpc>
                <a:spcPct val="150000"/>
              </a:lnSpc>
            </a:pPr>
            <a:r>
              <a:rPr lang="en-US" sz="2000" dirty="0">
                <a:latin typeface="Century Gothic" panose="020B0502020202020204" pitchFamily="34" charset="0"/>
              </a:rPr>
              <a:t>3.  ALTERNATE BUSINESS SITE</a:t>
            </a:r>
          </a:p>
          <a:p>
            <a:pPr>
              <a:lnSpc>
                <a:spcPct val="150000"/>
              </a:lnSpc>
            </a:pPr>
            <a:r>
              <a:rPr lang="en-US" sz="2000" dirty="0">
                <a:latin typeface="Century Gothic" panose="020B0502020202020204" pitchFamily="34" charset="0"/>
              </a:rPr>
              <a:t>4.  RECOVERY PLAN</a:t>
            </a:r>
          </a:p>
          <a:p>
            <a:pPr>
              <a:lnSpc>
                <a:spcPct val="150000"/>
              </a:lnSpc>
            </a:pPr>
            <a:r>
              <a:rPr lang="en-US" sz="2000" dirty="0">
                <a:latin typeface="Century Gothic" panose="020B0502020202020204" pitchFamily="34" charset="0"/>
              </a:rPr>
              <a:t>5.  RECOVERY PHASES</a:t>
            </a:r>
          </a:p>
          <a:p>
            <a:pPr>
              <a:lnSpc>
                <a:spcPct val="150000"/>
              </a:lnSpc>
            </a:pPr>
            <a:r>
              <a:rPr lang="en-US" sz="2000" dirty="0">
                <a:latin typeface="Century Gothic" panose="020B0502020202020204" pitchFamily="34" charset="0"/>
              </a:rPr>
              <a:t>6.  RECORDS BACKUP</a:t>
            </a:r>
          </a:p>
          <a:p>
            <a:pPr>
              <a:lnSpc>
                <a:spcPct val="150000"/>
              </a:lnSpc>
            </a:pPr>
            <a:r>
              <a:rPr lang="en-US" sz="2000" dirty="0">
                <a:latin typeface="Century Gothic" panose="020B0502020202020204" pitchFamily="34" charset="0"/>
              </a:rPr>
              <a:t>7.  RESTORATION PLAN</a:t>
            </a:r>
          </a:p>
          <a:p>
            <a:pPr>
              <a:lnSpc>
                <a:spcPct val="150000"/>
              </a:lnSpc>
            </a:pPr>
            <a:r>
              <a:rPr lang="en-US" sz="2000" dirty="0">
                <a:latin typeface="Century Gothic" panose="020B0502020202020204" pitchFamily="34" charset="0"/>
              </a:rPr>
              <a:t>8.  RECOVERY TEAMS</a:t>
            </a:r>
          </a:p>
          <a:p>
            <a:pPr>
              <a:lnSpc>
                <a:spcPct val="150000"/>
              </a:lnSpc>
            </a:pPr>
            <a:r>
              <a:rPr lang="en-US" sz="2000" dirty="0">
                <a:latin typeface="Century Gothic" panose="020B0502020202020204" pitchFamily="34" charset="0"/>
              </a:rPr>
              <a:t>9.  RECOVERY PROCEDURES</a:t>
            </a:r>
          </a:p>
          <a:p>
            <a:pPr>
              <a:lnSpc>
                <a:spcPct val="150000"/>
              </a:lnSpc>
            </a:pPr>
            <a:r>
              <a:rPr lang="en-US" sz="2000" dirty="0">
                <a:latin typeface="Century Gothic" panose="020B0502020202020204" pitchFamily="34" charset="0"/>
              </a:rPr>
              <a:t>10.  APPENDICES</a:t>
            </a:r>
          </a:p>
        </p:txBody>
      </p:sp>
      <p:sp>
        <p:nvSpPr>
          <p:cNvPr id="6" name="Rectangle 7">
            <a:extLst>
              <a:ext uri="{FF2B5EF4-FFF2-40B4-BE49-F238E27FC236}">
                <a16:creationId xmlns:a16="http://schemas.microsoft.com/office/drawing/2014/main" id="{7DA7D6E9-1A58-3442-80F3-E909FF80D35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7AC49129-57DC-CA40-A295-EFCEF17DC2B1}"/>
              </a:ext>
            </a:extLst>
          </p:cNvPr>
          <p:cNvSpPr txBox="1"/>
          <p:nvPr/>
        </p:nvSpPr>
        <p:spPr>
          <a:xfrm>
            <a:off x="2108200" y="6477000"/>
            <a:ext cx="92650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BUSINESS CONTINGENCY PLAN  –  TABLE OF CONTENTS</a:t>
            </a:r>
          </a:p>
        </p:txBody>
      </p:sp>
      <p:sp>
        <p:nvSpPr>
          <p:cNvPr id="10" name="TextBox 9">
            <a:extLst>
              <a:ext uri="{FF2B5EF4-FFF2-40B4-BE49-F238E27FC236}">
                <a16:creationId xmlns:a16="http://schemas.microsoft.com/office/drawing/2014/main" id="{B8E7E99A-BD28-9A43-8CFC-C46176FDC45D}"/>
              </a:ext>
            </a:extLst>
          </p:cNvPr>
          <p:cNvSpPr txBox="1"/>
          <p:nvPr/>
        </p:nvSpPr>
        <p:spPr>
          <a:xfrm>
            <a:off x="274320" y="91440"/>
            <a:ext cx="6606205"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TABLE OF CONTENTS</a:t>
            </a:r>
          </a:p>
        </p:txBody>
      </p:sp>
      <p:sp>
        <p:nvSpPr>
          <p:cNvPr id="2" name="Triangle 1">
            <a:extLst>
              <a:ext uri="{FF2B5EF4-FFF2-40B4-BE49-F238E27FC236}">
                <a16:creationId xmlns:a16="http://schemas.microsoft.com/office/drawing/2014/main" id="{A7626DFD-05C3-E345-9755-921556524A1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riangle 10">
            <a:extLst>
              <a:ext uri="{FF2B5EF4-FFF2-40B4-BE49-F238E27FC236}">
                <a16:creationId xmlns:a16="http://schemas.microsoft.com/office/drawing/2014/main" id="{7C7AF8FF-CBAE-E943-B26A-5A30AE96295F}"/>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139B24A0-A7D8-B549-9E72-18348C426E8A}"/>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4C780170-D322-C144-845E-2A54AB81BAB5}"/>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CD93A536-96E5-5E49-B205-1EC852A97DAF}"/>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312FC566-2040-4E49-9136-C2A9FFFEE654}"/>
              </a:ext>
            </a:extLst>
          </p:cNvPr>
          <p:cNvSpPr/>
          <p:nvPr/>
        </p:nvSpPr>
        <p:spPr>
          <a:xfrm rot="10800000">
            <a:off x="11194576" y="5650626"/>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86D87AA9-9610-E143-A58A-76A7CE97D975}"/>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10E743B2-6334-F94A-86D7-605639E0B4AF}"/>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EE7677D2-CF79-C647-8DD3-39F23C2AFD7B}"/>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7AA56559-88F1-7F44-AC7A-7FB8E960F027}"/>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0CAA701-7870-0F4A-BF81-E8DD6AD26FF7}"/>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9003565C-9B76-EC44-842E-0FBAEAB0F60C}"/>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38439375-F2D4-804F-B8A7-4A0117247555}"/>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6F411320-B71B-FD48-A858-304AA18A3912}"/>
              </a:ext>
            </a:extLst>
          </p:cNvPr>
          <p:cNvSpPr/>
          <p:nvPr/>
        </p:nvSpPr>
        <p:spPr>
          <a:xfrm rot="10800000">
            <a:off x="9465414" y="5809990"/>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61A43D62-E76A-AD4D-9321-6636902DBDE4}"/>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03F259-7C52-FA4A-BBA6-8F297A9DF5C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06C5EB85-590B-FA49-B00D-6FE3C00C321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7D698F61-7DA7-0447-BF41-BCC9E3F22EC6}"/>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2C80126D-D250-2F47-B288-0081044C08A8}"/>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B270604B-FFB0-E14F-9D6A-6762088BDE71}"/>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F9E7C7E-C9C5-5C48-A6E8-095330ACD5A6}"/>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B15A489E-B48D-0846-89E8-889A39F12E3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2B20BF75-0CE7-A84A-960D-C98056CAF691}"/>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931CDAF8-5F08-9846-BA32-DEE69C7AD908}"/>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7E88488-BBA8-1C40-9E9E-D8FE681AAD0E}"/>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A782D11-3FAC-8A41-A467-8CBBCA7CFA5A}"/>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963687AB-DD69-7E48-A28B-1677FE269CAC}"/>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60A697E2-5307-5945-8E2C-4873D3011223}"/>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EACB61DA-D2CA-0644-9BF1-293E93B5F8AB}"/>
              </a:ext>
            </a:extLst>
          </p:cNvPr>
          <p:cNvSpPr/>
          <p:nvPr/>
        </p:nvSpPr>
        <p:spPr>
          <a:xfrm>
            <a:off x="585107" y="1067614"/>
            <a:ext cx="45719" cy="4789277"/>
          </a:xfrm>
          <a:prstGeom prst="rect">
            <a:avLst/>
          </a:prstGeom>
          <a:gradFill>
            <a:gsLst>
              <a:gs pos="0">
                <a:schemeClr val="bg1"/>
              </a:gs>
              <a:gs pos="100000">
                <a:schemeClr val="bg1">
                  <a:alpha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21E2CCDE-7926-854B-BF97-288B33567F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Parallelogram 61">
            <a:extLst>
              <a:ext uri="{FF2B5EF4-FFF2-40B4-BE49-F238E27FC236}">
                <a16:creationId xmlns:a16="http://schemas.microsoft.com/office/drawing/2014/main" id="{1F2F67F8-C9C5-2D4B-903B-2C938A4D02B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959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3686D7C-A925-0848-85C8-936BE2CA174B}"/>
              </a:ext>
            </a:extLst>
          </p:cNvPr>
          <p:cNvGrpSpPr/>
          <p:nvPr/>
        </p:nvGrpSpPr>
        <p:grpSpPr>
          <a:xfrm>
            <a:off x="7203068" y="-14628"/>
            <a:ext cx="5724680" cy="6219640"/>
            <a:chOff x="7203068" y="-14628"/>
            <a:chExt cx="5724680" cy="6219640"/>
          </a:xfrm>
          <a:solidFill>
            <a:schemeClr val="bg1">
              <a:alpha val="30000"/>
            </a:schemeClr>
          </a:solidFill>
        </p:grpSpPr>
        <p:sp>
          <p:nvSpPr>
            <p:cNvPr id="15" name="Triangle 14">
              <a:extLst>
                <a:ext uri="{FF2B5EF4-FFF2-40B4-BE49-F238E27FC236}">
                  <a16:creationId xmlns:a16="http://schemas.microsoft.com/office/drawing/2014/main" id="{9D9606F1-DF06-E949-83E2-37C2DA103212}"/>
                </a:ext>
              </a:extLst>
            </p:cNvPr>
            <p:cNvSpPr/>
            <p:nvPr/>
          </p:nvSpPr>
          <p:spPr>
            <a:xfrm>
              <a:off x="8267700" y="1219200"/>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CEFAC53E-CA0E-9840-AA14-67F11C7BAF69}"/>
                </a:ext>
              </a:extLst>
            </p:cNvPr>
            <p:cNvSpPr/>
            <p:nvPr/>
          </p:nvSpPr>
          <p:spPr>
            <a:xfrm rot="10800000">
              <a:off x="8267698" y="2340726"/>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9946DDE-7296-E644-B0A8-82B49A414150}"/>
                </a:ext>
              </a:extLst>
            </p:cNvPr>
            <p:cNvSpPr/>
            <p:nvPr/>
          </p:nvSpPr>
          <p:spPr>
            <a:xfrm>
              <a:off x="9117614" y="2441587"/>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8B7646E3-6FFD-2141-BBA0-11B0BFD78BAC}"/>
                </a:ext>
              </a:extLst>
            </p:cNvPr>
            <p:cNvSpPr/>
            <p:nvPr/>
          </p:nvSpPr>
          <p:spPr>
            <a:xfrm rot="10800000">
              <a:off x="9117612" y="3563113"/>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FE849679-8CFD-DE4C-8935-3EBF95F59283}"/>
                </a:ext>
              </a:extLst>
            </p:cNvPr>
            <p:cNvSpPr/>
            <p:nvPr/>
          </p:nvSpPr>
          <p:spPr>
            <a:xfrm rot="10800000">
              <a:off x="9118598" y="-14627"/>
              <a:ext cx="3073402" cy="230083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D3352872-D942-5C42-B91E-26E4332C36F3}"/>
                </a:ext>
              </a:extLst>
            </p:cNvPr>
            <p:cNvSpPr/>
            <p:nvPr/>
          </p:nvSpPr>
          <p:spPr>
            <a:xfrm>
              <a:off x="11194577" y="5032308"/>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809196F7-DAB6-7042-8BC9-8BA42BE284F6}"/>
                </a:ext>
              </a:extLst>
            </p:cNvPr>
            <p:cNvSpPr/>
            <p:nvPr/>
          </p:nvSpPr>
          <p:spPr>
            <a:xfrm rot="10800000">
              <a:off x="10726003" y="4976702"/>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580D216-9B1B-7E43-AA6A-3243C856F765}"/>
                </a:ext>
              </a:extLst>
            </p:cNvPr>
            <p:cNvSpPr/>
            <p:nvPr/>
          </p:nvSpPr>
          <p:spPr>
            <a:xfrm>
              <a:off x="10726004" y="4358384"/>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8481E2B3-FD4B-9445-8AB6-BAFF97522394}"/>
                </a:ext>
              </a:extLst>
            </p:cNvPr>
            <p:cNvSpPr/>
            <p:nvPr/>
          </p:nvSpPr>
          <p:spPr>
            <a:xfrm>
              <a:off x="10732980" y="2926103"/>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25EFFAD9-74E5-CB45-849D-6AB4ABCF514E}"/>
                </a:ext>
              </a:extLst>
            </p:cNvPr>
            <p:cNvSpPr/>
            <p:nvPr/>
          </p:nvSpPr>
          <p:spPr>
            <a:xfrm rot="10800000">
              <a:off x="10732979" y="3544421"/>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5945BFB5-D541-9642-9ED0-32808CA21E21}"/>
                </a:ext>
              </a:extLst>
            </p:cNvPr>
            <p:cNvSpPr/>
            <p:nvPr/>
          </p:nvSpPr>
          <p:spPr>
            <a:xfrm>
              <a:off x="11201553" y="3600027"/>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0D9222DD-2CAD-E04B-9F97-EB676DDCADA6}"/>
                </a:ext>
              </a:extLst>
            </p:cNvPr>
            <p:cNvSpPr/>
            <p:nvPr/>
          </p:nvSpPr>
          <p:spPr>
            <a:xfrm rot="10800000">
              <a:off x="11201552" y="4218345"/>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934C0181-70C2-BF43-8E3C-E02BF7A04025}"/>
                </a:ext>
              </a:extLst>
            </p:cNvPr>
            <p:cNvSpPr/>
            <p:nvPr/>
          </p:nvSpPr>
          <p:spPr>
            <a:xfrm>
              <a:off x="9465415" y="535103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429B45E0-C59C-1C42-85DA-9AEFBD3C655D}"/>
                </a:ext>
              </a:extLst>
            </p:cNvPr>
            <p:cNvSpPr/>
            <p:nvPr/>
          </p:nvSpPr>
          <p:spPr>
            <a:xfrm rot="10800000">
              <a:off x="8796054" y="4684640"/>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421EA3B7-62C6-FD4A-9656-2CE1C1C1600D}"/>
                </a:ext>
              </a:extLst>
            </p:cNvPr>
            <p:cNvSpPr/>
            <p:nvPr/>
          </p:nvSpPr>
          <p:spPr>
            <a:xfrm>
              <a:off x="8796055" y="422568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6B7825BE-DB3D-F942-8A18-C2E3B6AC8A9E}"/>
                </a:ext>
              </a:extLst>
            </p:cNvPr>
            <p:cNvSpPr/>
            <p:nvPr/>
          </p:nvSpPr>
          <p:spPr>
            <a:xfrm>
              <a:off x="11429639" y="676405"/>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EF0F1B6F-7206-7D40-9FB2-F94B36E9A21A}"/>
                </a:ext>
              </a:extLst>
            </p:cNvPr>
            <p:cNvSpPr/>
            <p:nvPr/>
          </p:nvSpPr>
          <p:spPr>
            <a:xfrm rot="10800000">
              <a:off x="11429637" y="1797931"/>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FB8BB249-354C-994F-8ADE-77B16350B05C}"/>
                </a:ext>
              </a:extLst>
            </p:cNvPr>
            <p:cNvSpPr/>
            <p:nvPr/>
          </p:nvSpPr>
          <p:spPr>
            <a:xfrm rot="10800000">
              <a:off x="10001145" y="4978503"/>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7595D44B-7E01-2B49-AE42-127A094098D1}"/>
                </a:ext>
              </a:extLst>
            </p:cNvPr>
            <p:cNvSpPr/>
            <p:nvPr/>
          </p:nvSpPr>
          <p:spPr>
            <a:xfrm>
              <a:off x="8478550" y="3436582"/>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A3871536-116C-8844-AAD8-92F2803CBC24}"/>
                </a:ext>
              </a:extLst>
            </p:cNvPr>
            <p:cNvSpPr/>
            <p:nvPr/>
          </p:nvSpPr>
          <p:spPr>
            <a:xfrm>
              <a:off x="10560298" y="3911608"/>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36563E91-C0DE-B14C-AB41-9912DCC1CD9C}"/>
                </a:ext>
              </a:extLst>
            </p:cNvPr>
            <p:cNvSpPr/>
            <p:nvPr/>
          </p:nvSpPr>
          <p:spPr>
            <a:xfrm rot="10800000">
              <a:off x="10924816" y="6039467"/>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DEBFA246-1C4E-AB47-B9A4-169F2783C437}"/>
                </a:ext>
              </a:extLst>
            </p:cNvPr>
            <p:cNvSpPr/>
            <p:nvPr/>
          </p:nvSpPr>
          <p:spPr>
            <a:xfrm rot="10800000">
              <a:off x="8157134" y="1651419"/>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A1E72EE5-0BF4-A842-A97B-106C36F9F3F1}"/>
                </a:ext>
              </a:extLst>
            </p:cNvPr>
            <p:cNvSpPr/>
            <p:nvPr/>
          </p:nvSpPr>
          <p:spPr>
            <a:xfrm>
              <a:off x="11586492" y="2465841"/>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C546E6BA-5173-684B-B59F-540BA87BF42F}"/>
                </a:ext>
              </a:extLst>
            </p:cNvPr>
            <p:cNvSpPr/>
            <p:nvPr/>
          </p:nvSpPr>
          <p:spPr>
            <a:xfrm>
              <a:off x="8875258" y="425489"/>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EB370B35-3C50-7A4A-8027-E1E42AFCD534}"/>
                </a:ext>
              </a:extLst>
            </p:cNvPr>
            <p:cNvSpPr/>
            <p:nvPr/>
          </p:nvSpPr>
          <p:spPr>
            <a:xfrm rot="10800000">
              <a:off x="11900905" y="4908188"/>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14DA504-7B96-7D4B-A62C-BF539BA59FA6}"/>
                </a:ext>
              </a:extLst>
            </p:cNvPr>
            <p:cNvSpPr/>
            <p:nvPr/>
          </p:nvSpPr>
          <p:spPr>
            <a:xfrm>
              <a:off x="9494499" y="1271969"/>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426EEC4-F029-5541-8BFB-947688B1118F}"/>
                </a:ext>
              </a:extLst>
            </p:cNvPr>
            <p:cNvSpPr/>
            <p:nvPr/>
          </p:nvSpPr>
          <p:spPr>
            <a:xfrm rot="10800000">
              <a:off x="7203068" y="-14628"/>
              <a:ext cx="1592986" cy="119255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1.  BUSINESS FUNCTION RECOVERY PRIORITIES</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BUSINESS FUNCTION RECOVERY PRIORITIES</a:t>
            </a:r>
          </a:p>
        </p:txBody>
      </p:sp>
      <p:sp>
        <p:nvSpPr>
          <p:cNvPr id="2" name="TextBox 1">
            <a:extLst>
              <a:ext uri="{FF2B5EF4-FFF2-40B4-BE49-F238E27FC236}">
                <a16:creationId xmlns:a16="http://schemas.microsoft.com/office/drawing/2014/main" id="{683BDD69-E484-E845-9E51-5627A34D76E8}"/>
              </a:ext>
            </a:extLst>
          </p:cNvPr>
          <p:cNvSpPr txBox="1"/>
          <p:nvPr/>
        </p:nvSpPr>
        <p:spPr>
          <a:xfrm>
            <a:off x="1041621" y="1073426"/>
            <a:ext cx="9849678" cy="738664"/>
          </a:xfrm>
          <a:prstGeom prst="rect">
            <a:avLst/>
          </a:prstGeom>
          <a:noFill/>
        </p:spPr>
        <p:txBody>
          <a:bodyPr wrap="square" rtlCol="0">
            <a:spAutoFit/>
          </a:bodyPr>
          <a:lstStyle/>
          <a:p>
            <a:r>
              <a:rPr lang="en-US" sz="1400" dirty="0">
                <a:latin typeface="Century Gothic" panose="020B0502020202020204" pitchFamily="34" charset="0"/>
              </a:rPr>
              <a:t>Disaster recovery teams use this strategy to recover essential business operations at an alternate location site. The information system and IT teams restore IT functions based on critical business functions.</a:t>
            </a:r>
          </a:p>
          <a:p>
            <a:endParaRPr lang="en-US" sz="1400" dirty="0">
              <a:latin typeface="Century Gothic" panose="020B0502020202020204" pitchFamily="34" charset="0"/>
            </a:endParaRPr>
          </a:p>
        </p:txBody>
      </p:sp>
      <p:sp>
        <p:nvSpPr>
          <p:cNvPr id="9" name="TextBox 8">
            <a:extLst>
              <a:ext uri="{FF2B5EF4-FFF2-40B4-BE49-F238E27FC236}">
                <a16:creationId xmlns:a16="http://schemas.microsoft.com/office/drawing/2014/main" id="{627F9A1C-FACC-4E4D-B93F-DFC9792A376F}"/>
              </a:ext>
            </a:extLst>
          </p:cNvPr>
          <p:cNvSpPr txBox="1"/>
          <p:nvPr/>
        </p:nvSpPr>
        <p:spPr>
          <a:xfrm>
            <a:off x="1041621" y="1812090"/>
            <a:ext cx="9849678" cy="523220"/>
          </a:xfrm>
          <a:prstGeom prst="rect">
            <a:avLst/>
          </a:prstGeom>
          <a:noFill/>
        </p:spPr>
        <p:txBody>
          <a:bodyPr wrap="square" rtlCol="0">
            <a:spAutoFit/>
          </a:bodyPr>
          <a:lstStyle/>
          <a:p>
            <a:r>
              <a:rPr lang="en-US" sz="1400" dirty="0">
                <a:latin typeface="Century Gothic" panose="020B0502020202020204" pitchFamily="34" charset="0"/>
              </a:rPr>
              <a:t>Enter Text</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152169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A00C6135-589C-AF49-8E2E-6EFA8AFAA2C5}"/>
              </a:ext>
            </a:extLst>
          </p:cNvPr>
          <p:cNvGrpSpPr/>
          <p:nvPr/>
        </p:nvGrpSpPr>
        <p:grpSpPr>
          <a:xfrm>
            <a:off x="7203068" y="-14628"/>
            <a:ext cx="5724680" cy="6219640"/>
            <a:chOff x="7203068" y="-14628"/>
            <a:chExt cx="5724680" cy="6219640"/>
          </a:xfrm>
          <a:solidFill>
            <a:schemeClr val="bg1">
              <a:alpha val="30000"/>
            </a:schemeClr>
          </a:solidFill>
        </p:grpSpPr>
        <p:sp>
          <p:nvSpPr>
            <p:cNvPr id="43" name="Triangle 42">
              <a:extLst>
                <a:ext uri="{FF2B5EF4-FFF2-40B4-BE49-F238E27FC236}">
                  <a16:creationId xmlns:a16="http://schemas.microsoft.com/office/drawing/2014/main" id="{E190102D-06AA-4347-8D51-EC18B74F9110}"/>
                </a:ext>
              </a:extLst>
            </p:cNvPr>
            <p:cNvSpPr/>
            <p:nvPr/>
          </p:nvSpPr>
          <p:spPr>
            <a:xfrm>
              <a:off x="8267700" y="1219200"/>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AB26D0E2-231D-534C-AC53-44DBADC5151E}"/>
                </a:ext>
              </a:extLst>
            </p:cNvPr>
            <p:cNvSpPr/>
            <p:nvPr/>
          </p:nvSpPr>
          <p:spPr>
            <a:xfrm rot="10800000">
              <a:off x="8267698" y="2340726"/>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068A4A22-9FDE-3946-BC77-3054E61D5626}"/>
                </a:ext>
              </a:extLst>
            </p:cNvPr>
            <p:cNvSpPr/>
            <p:nvPr/>
          </p:nvSpPr>
          <p:spPr>
            <a:xfrm>
              <a:off x="9117614" y="2441587"/>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6D0D94B2-E293-6942-A026-51A5C5D814A9}"/>
                </a:ext>
              </a:extLst>
            </p:cNvPr>
            <p:cNvSpPr/>
            <p:nvPr/>
          </p:nvSpPr>
          <p:spPr>
            <a:xfrm rot="10800000">
              <a:off x="9117612" y="3563113"/>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B51B222-9DF1-BF4D-8275-CE49141F8289}"/>
                </a:ext>
              </a:extLst>
            </p:cNvPr>
            <p:cNvSpPr/>
            <p:nvPr/>
          </p:nvSpPr>
          <p:spPr>
            <a:xfrm rot="10800000">
              <a:off x="9118598" y="-14627"/>
              <a:ext cx="3073402" cy="2300834"/>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4AC5041A-EA4B-8544-A13B-3D7C7C34EC94}"/>
                </a:ext>
              </a:extLst>
            </p:cNvPr>
            <p:cNvSpPr/>
            <p:nvPr/>
          </p:nvSpPr>
          <p:spPr>
            <a:xfrm>
              <a:off x="11194577" y="5032308"/>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EB5BD920-438F-4E43-AEF9-181F821B0D99}"/>
                </a:ext>
              </a:extLst>
            </p:cNvPr>
            <p:cNvSpPr/>
            <p:nvPr/>
          </p:nvSpPr>
          <p:spPr>
            <a:xfrm rot="10800000">
              <a:off x="10726003" y="4976702"/>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2CBE855A-3DDC-0249-AF1F-C2C2A8A7FC8A}"/>
                </a:ext>
              </a:extLst>
            </p:cNvPr>
            <p:cNvSpPr/>
            <p:nvPr/>
          </p:nvSpPr>
          <p:spPr>
            <a:xfrm>
              <a:off x="10726004" y="4358384"/>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2A9B7092-975C-8F41-B073-B61547CF33B2}"/>
                </a:ext>
              </a:extLst>
            </p:cNvPr>
            <p:cNvSpPr/>
            <p:nvPr/>
          </p:nvSpPr>
          <p:spPr>
            <a:xfrm>
              <a:off x="10732980" y="2926103"/>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6624824A-D355-9C4D-AEEE-741025D3236F}"/>
                </a:ext>
              </a:extLst>
            </p:cNvPr>
            <p:cNvSpPr/>
            <p:nvPr/>
          </p:nvSpPr>
          <p:spPr>
            <a:xfrm rot="10800000">
              <a:off x="10732979" y="3544421"/>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F474AEF0-7F7C-4F4E-B8B3-4F09830CD584}"/>
                </a:ext>
              </a:extLst>
            </p:cNvPr>
            <p:cNvSpPr/>
            <p:nvPr/>
          </p:nvSpPr>
          <p:spPr>
            <a:xfrm>
              <a:off x="11201553" y="3600027"/>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73D6F6F-891C-DD4D-A496-0C8F7CF32182}"/>
                </a:ext>
              </a:extLst>
            </p:cNvPr>
            <p:cNvSpPr/>
            <p:nvPr/>
          </p:nvSpPr>
          <p:spPr>
            <a:xfrm rot="10800000">
              <a:off x="11201552" y="4218345"/>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8FEF452-8BEE-394B-A09C-79076DB24134}"/>
                </a:ext>
              </a:extLst>
            </p:cNvPr>
            <p:cNvSpPr/>
            <p:nvPr/>
          </p:nvSpPr>
          <p:spPr>
            <a:xfrm>
              <a:off x="9465415" y="5351037"/>
              <a:ext cx="613059" cy="458953"/>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1F66416E-A965-DF45-BDB9-198A0C326ABD}"/>
                </a:ext>
              </a:extLst>
            </p:cNvPr>
            <p:cNvSpPr/>
            <p:nvPr/>
          </p:nvSpPr>
          <p:spPr>
            <a:xfrm rot="10800000">
              <a:off x="8796054" y="4684640"/>
              <a:ext cx="613059" cy="458953"/>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0566F0C5-4043-B442-8CAE-339A5854859A}"/>
                </a:ext>
              </a:extLst>
            </p:cNvPr>
            <p:cNvSpPr/>
            <p:nvPr/>
          </p:nvSpPr>
          <p:spPr>
            <a:xfrm>
              <a:off x="8796055" y="4225687"/>
              <a:ext cx="613059" cy="458953"/>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68E2EFBD-A3F1-B345-9675-BB8712BC7141}"/>
                </a:ext>
              </a:extLst>
            </p:cNvPr>
            <p:cNvSpPr/>
            <p:nvPr/>
          </p:nvSpPr>
          <p:spPr>
            <a:xfrm>
              <a:off x="11429639" y="676405"/>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8EFC2F50-C3B6-7849-A279-BFD8442DF83D}"/>
                </a:ext>
              </a:extLst>
            </p:cNvPr>
            <p:cNvSpPr/>
            <p:nvPr/>
          </p:nvSpPr>
          <p:spPr>
            <a:xfrm rot="10800000">
              <a:off x="11429637" y="1797931"/>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8F4579C0-18FD-A04B-9724-DEB712296502}"/>
                </a:ext>
              </a:extLst>
            </p:cNvPr>
            <p:cNvSpPr/>
            <p:nvPr/>
          </p:nvSpPr>
          <p:spPr>
            <a:xfrm rot="10800000">
              <a:off x="10001145" y="4978503"/>
              <a:ext cx="401094" cy="300270"/>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8768ABE7-4B6B-C447-93C8-584F89ECCA1E}"/>
                </a:ext>
              </a:extLst>
            </p:cNvPr>
            <p:cNvSpPr/>
            <p:nvPr/>
          </p:nvSpPr>
          <p:spPr>
            <a:xfrm>
              <a:off x="8478550" y="3436582"/>
              <a:ext cx="401094" cy="300270"/>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24938ECF-6591-9841-823B-4FD40D0F9FC8}"/>
                </a:ext>
              </a:extLst>
            </p:cNvPr>
            <p:cNvSpPr/>
            <p:nvPr/>
          </p:nvSpPr>
          <p:spPr>
            <a:xfrm>
              <a:off x="10560298" y="3911608"/>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BB20246-BB6A-D044-8330-A8D92CDECABB}"/>
                </a:ext>
              </a:extLst>
            </p:cNvPr>
            <p:cNvSpPr/>
            <p:nvPr/>
          </p:nvSpPr>
          <p:spPr>
            <a:xfrm rot="10800000">
              <a:off x="10924816" y="6039467"/>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18AF416A-4AAD-E84E-9B9B-F199039DFD3B}"/>
                </a:ext>
              </a:extLst>
            </p:cNvPr>
            <p:cNvSpPr/>
            <p:nvPr/>
          </p:nvSpPr>
          <p:spPr>
            <a:xfrm rot="10800000">
              <a:off x="8157134" y="1651419"/>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9CF71789-B327-8343-B32B-9B17B0179868}"/>
                </a:ext>
              </a:extLst>
            </p:cNvPr>
            <p:cNvSpPr/>
            <p:nvPr/>
          </p:nvSpPr>
          <p:spPr>
            <a:xfrm>
              <a:off x="11586492" y="2465841"/>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riangle 65">
              <a:extLst>
                <a:ext uri="{FF2B5EF4-FFF2-40B4-BE49-F238E27FC236}">
                  <a16:creationId xmlns:a16="http://schemas.microsoft.com/office/drawing/2014/main" id="{E9AD7BDB-A320-364E-BEDA-73270DC18CCF}"/>
                </a:ext>
              </a:extLst>
            </p:cNvPr>
            <p:cNvSpPr/>
            <p:nvPr/>
          </p:nvSpPr>
          <p:spPr>
            <a:xfrm>
              <a:off x="8875258" y="425489"/>
              <a:ext cx="164136" cy="122877"/>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riangle 66">
              <a:extLst>
                <a:ext uri="{FF2B5EF4-FFF2-40B4-BE49-F238E27FC236}">
                  <a16:creationId xmlns:a16="http://schemas.microsoft.com/office/drawing/2014/main" id="{06BE3501-651C-DB4F-A952-1EAEE94AE591}"/>
                </a:ext>
              </a:extLst>
            </p:cNvPr>
            <p:cNvSpPr/>
            <p:nvPr/>
          </p:nvSpPr>
          <p:spPr>
            <a:xfrm rot="10800000">
              <a:off x="11900905" y="4908188"/>
              <a:ext cx="164136" cy="122877"/>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riangle 67">
              <a:extLst>
                <a:ext uri="{FF2B5EF4-FFF2-40B4-BE49-F238E27FC236}">
                  <a16:creationId xmlns:a16="http://schemas.microsoft.com/office/drawing/2014/main" id="{F516AFE1-72D2-0748-8092-A7481E24AFFD}"/>
                </a:ext>
              </a:extLst>
            </p:cNvPr>
            <p:cNvSpPr/>
            <p:nvPr/>
          </p:nvSpPr>
          <p:spPr>
            <a:xfrm>
              <a:off x="9494499" y="1271969"/>
              <a:ext cx="401094" cy="300270"/>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riangle 68">
              <a:extLst>
                <a:ext uri="{FF2B5EF4-FFF2-40B4-BE49-F238E27FC236}">
                  <a16:creationId xmlns:a16="http://schemas.microsoft.com/office/drawing/2014/main" id="{63C30171-DF92-6D49-9313-493D8E48F1B8}"/>
                </a:ext>
              </a:extLst>
            </p:cNvPr>
            <p:cNvSpPr/>
            <p:nvPr/>
          </p:nvSpPr>
          <p:spPr>
            <a:xfrm rot="10800000">
              <a:off x="7203068" y="-14628"/>
              <a:ext cx="1592986" cy="1192554"/>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2.  RELOCATION STRATEGY</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RELOCATION STRATEGY  +  ALTERNATE BUSINESS SITE</a:t>
            </a:r>
          </a:p>
        </p:txBody>
      </p:sp>
      <p:sp>
        <p:nvSpPr>
          <p:cNvPr id="9" name="TextBox 8">
            <a:extLst>
              <a:ext uri="{FF2B5EF4-FFF2-40B4-BE49-F238E27FC236}">
                <a16:creationId xmlns:a16="http://schemas.microsoft.com/office/drawing/2014/main" id="{627F9A1C-FACC-4E4D-B93F-DFC9792A376F}"/>
              </a:ext>
            </a:extLst>
          </p:cNvPr>
          <p:cNvSpPr txBox="1"/>
          <p:nvPr/>
        </p:nvSpPr>
        <p:spPr>
          <a:xfrm>
            <a:off x="1041621" y="808251"/>
            <a:ext cx="9849678" cy="523220"/>
          </a:xfrm>
          <a:prstGeom prst="rect">
            <a:avLst/>
          </a:prstGeom>
          <a:noFill/>
        </p:spPr>
        <p:txBody>
          <a:bodyPr wrap="square" rtlCol="0">
            <a:spAutoFit/>
          </a:bodyPr>
          <a:lstStyle/>
          <a:p>
            <a:r>
              <a:rPr lang="en-US" sz="1400" dirty="0">
                <a:latin typeface="Century Gothic" panose="020B0502020202020204" pitchFamily="34" charset="0"/>
              </a:rPr>
              <a:t>Enter Text</a:t>
            </a:r>
          </a:p>
          <a:p>
            <a:endParaRPr lang="en-US" sz="1400" dirty="0">
              <a:latin typeface="Century Gothic" panose="020B0502020202020204" pitchFamily="34" charset="0"/>
            </a:endParaRPr>
          </a:p>
        </p:txBody>
      </p:sp>
      <p:sp>
        <p:nvSpPr>
          <p:cNvPr id="70" name="TextBox 69">
            <a:extLst>
              <a:ext uri="{FF2B5EF4-FFF2-40B4-BE49-F238E27FC236}">
                <a16:creationId xmlns:a16="http://schemas.microsoft.com/office/drawing/2014/main" id="{D3939886-0C98-1942-8720-CCCED8D3021C}"/>
              </a:ext>
            </a:extLst>
          </p:cNvPr>
          <p:cNvSpPr txBox="1"/>
          <p:nvPr/>
        </p:nvSpPr>
        <p:spPr>
          <a:xfrm>
            <a:off x="315120" y="3024467"/>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3.  ALTERNATE BUSINESS SITE</a:t>
            </a:r>
          </a:p>
        </p:txBody>
      </p:sp>
      <p:sp>
        <p:nvSpPr>
          <p:cNvPr id="71" name="TextBox 70">
            <a:extLst>
              <a:ext uri="{FF2B5EF4-FFF2-40B4-BE49-F238E27FC236}">
                <a16:creationId xmlns:a16="http://schemas.microsoft.com/office/drawing/2014/main" id="{DA564B0E-6960-354A-88E1-942198379AB1}"/>
              </a:ext>
            </a:extLst>
          </p:cNvPr>
          <p:cNvSpPr txBox="1"/>
          <p:nvPr/>
        </p:nvSpPr>
        <p:spPr>
          <a:xfrm>
            <a:off x="1082421" y="3741278"/>
            <a:ext cx="9849678" cy="954107"/>
          </a:xfrm>
          <a:prstGeom prst="rect">
            <a:avLst/>
          </a:prstGeom>
          <a:noFill/>
        </p:spPr>
        <p:txBody>
          <a:bodyPr wrap="square" rtlCol="0">
            <a:spAutoFit/>
          </a:bodyPr>
          <a:lstStyle/>
          <a:p>
            <a:r>
              <a:rPr lang="en-US" sz="1400" dirty="0">
                <a:latin typeface="Century Gothic" panose="020B0502020202020204" pitchFamily="34" charset="0"/>
              </a:rPr>
              <a:t>An organization uses the alternate business site and relocation strategy in the event of a disaster or disruption that inhibits the continuation of the business processes at the original business site. This strategy should include both short-term and long-term relocation sites in the case of both types of disruptions.</a:t>
            </a:r>
          </a:p>
          <a:p>
            <a:endParaRPr lang="en-US" sz="1400" dirty="0">
              <a:latin typeface="Century Gothic" panose="020B0502020202020204" pitchFamily="34" charset="0"/>
            </a:endParaRPr>
          </a:p>
        </p:txBody>
      </p:sp>
      <p:sp>
        <p:nvSpPr>
          <p:cNvPr id="72" name="TextBox 71">
            <a:extLst>
              <a:ext uri="{FF2B5EF4-FFF2-40B4-BE49-F238E27FC236}">
                <a16:creationId xmlns:a16="http://schemas.microsoft.com/office/drawing/2014/main" id="{B0B710F7-A041-9842-BD7C-31ED67F773B2}"/>
              </a:ext>
            </a:extLst>
          </p:cNvPr>
          <p:cNvSpPr txBox="1"/>
          <p:nvPr/>
        </p:nvSpPr>
        <p:spPr>
          <a:xfrm>
            <a:off x="1114100" y="4629420"/>
            <a:ext cx="9849678" cy="523220"/>
          </a:xfrm>
          <a:prstGeom prst="rect">
            <a:avLst/>
          </a:prstGeom>
          <a:noFill/>
        </p:spPr>
        <p:txBody>
          <a:bodyPr wrap="square" rtlCol="0">
            <a:spAutoFit/>
          </a:bodyPr>
          <a:lstStyle/>
          <a:p>
            <a:r>
              <a:rPr lang="en-US" sz="1400" dirty="0">
                <a:latin typeface="Century Gothic" panose="020B0502020202020204" pitchFamily="34" charset="0"/>
              </a:rPr>
              <a:t>Enter Text</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3763182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986652B-9BC6-7444-BF5A-F8D0EB5A5069}"/>
              </a:ext>
            </a:extLst>
          </p:cNvPr>
          <p:cNvGrpSpPr/>
          <p:nvPr/>
        </p:nvGrpSpPr>
        <p:grpSpPr>
          <a:xfrm>
            <a:off x="7203068" y="-14628"/>
            <a:ext cx="5724680" cy="6219640"/>
            <a:chOff x="7203068" y="-14628"/>
            <a:chExt cx="5724680" cy="6219640"/>
          </a:xfrm>
          <a:solidFill>
            <a:schemeClr val="bg1">
              <a:alpha val="30000"/>
            </a:schemeClr>
          </a:solidFill>
        </p:grpSpPr>
        <p:sp>
          <p:nvSpPr>
            <p:cNvPr id="13" name="Triangle 12">
              <a:extLst>
                <a:ext uri="{FF2B5EF4-FFF2-40B4-BE49-F238E27FC236}">
                  <a16:creationId xmlns:a16="http://schemas.microsoft.com/office/drawing/2014/main" id="{8918779A-EFB0-474F-8EF3-B35CE4B8FA0E}"/>
                </a:ext>
              </a:extLst>
            </p:cNvPr>
            <p:cNvSpPr/>
            <p:nvPr/>
          </p:nvSpPr>
          <p:spPr>
            <a:xfrm>
              <a:off x="8267700" y="1219200"/>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509F84D0-BDDA-FB49-ABF8-82B483912888}"/>
                </a:ext>
              </a:extLst>
            </p:cNvPr>
            <p:cNvSpPr/>
            <p:nvPr/>
          </p:nvSpPr>
          <p:spPr>
            <a:xfrm rot="10800000">
              <a:off x="8267698" y="2340726"/>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03DBD91C-77DD-3543-B2EF-35E701936917}"/>
                </a:ext>
              </a:extLst>
            </p:cNvPr>
            <p:cNvSpPr/>
            <p:nvPr/>
          </p:nvSpPr>
          <p:spPr>
            <a:xfrm>
              <a:off x="9117614" y="2441587"/>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FB9FAF2D-12E4-924F-AC13-4DCDE7037B2F}"/>
                </a:ext>
              </a:extLst>
            </p:cNvPr>
            <p:cNvSpPr/>
            <p:nvPr/>
          </p:nvSpPr>
          <p:spPr>
            <a:xfrm rot="10800000">
              <a:off x="9117612" y="3563113"/>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36E4EA73-3CB9-DE47-B069-42D19FF37784}"/>
                </a:ext>
              </a:extLst>
            </p:cNvPr>
            <p:cNvSpPr/>
            <p:nvPr/>
          </p:nvSpPr>
          <p:spPr>
            <a:xfrm rot="10800000">
              <a:off x="9118598" y="-14627"/>
              <a:ext cx="3073402" cy="230083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4076CA68-0024-6E42-A896-D4D19D08E542}"/>
                </a:ext>
              </a:extLst>
            </p:cNvPr>
            <p:cNvSpPr/>
            <p:nvPr/>
          </p:nvSpPr>
          <p:spPr>
            <a:xfrm>
              <a:off x="11194577" y="5032308"/>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900E30B1-123B-E849-974B-53026B5A6339}"/>
                </a:ext>
              </a:extLst>
            </p:cNvPr>
            <p:cNvSpPr/>
            <p:nvPr/>
          </p:nvSpPr>
          <p:spPr>
            <a:xfrm rot="10800000">
              <a:off x="10726003" y="4976702"/>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36883248-56D8-3F47-BFCF-66EB86E9CE74}"/>
                </a:ext>
              </a:extLst>
            </p:cNvPr>
            <p:cNvSpPr/>
            <p:nvPr/>
          </p:nvSpPr>
          <p:spPr>
            <a:xfrm>
              <a:off x="10726004" y="4358384"/>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DF379FAA-B29B-1748-981D-189C10C64251}"/>
                </a:ext>
              </a:extLst>
            </p:cNvPr>
            <p:cNvSpPr/>
            <p:nvPr/>
          </p:nvSpPr>
          <p:spPr>
            <a:xfrm>
              <a:off x="10732980" y="2926103"/>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C6D4EB34-9909-C547-8C99-9221F56A9D78}"/>
                </a:ext>
              </a:extLst>
            </p:cNvPr>
            <p:cNvSpPr/>
            <p:nvPr/>
          </p:nvSpPr>
          <p:spPr>
            <a:xfrm rot="10800000">
              <a:off x="10732979" y="3544421"/>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F610A59D-E646-B441-B0DF-BC13D6EFA5DA}"/>
                </a:ext>
              </a:extLst>
            </p:cNvPr>
            <p:cNvSpPr/>
            <p:nvPr/>
          </p:nvSpPr>
          <p:spPr>
            <a:xfrm>
              <a:off x="11201553" y="3600027"/>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97DB36A-3BDF-AA45-9C90-6A836C8A0526}"/>
                </a:ext>
              </a:extLst>
            </p:cNvPr>
            <p:cNvSpPr/>
            <p:nvPr/>
          </p:nvSpPr>
          <p:spPr>
            <a:xfrm rot="10800000">
              <a:off x="11201552" y="4218345"/>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9B65C17-07BC-A84A-9FAF-16CF4F535107}"/>
                </a:ext>
              </a:extLst>
            </p:cNvPr>
            <p:cNvSpPr/>
            <p:nvPr/>
          </p:nvSpPr>
          <p:spPr>
            <a:xfrm>
              <a:off x="9465415" y="535103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F1E80829-17DD-8143-962A-8BC3866EC898}"/>
                </a:ext>
              </a:extLst>
            </p:cNvPr>
            <p:cNvSpPr/>
            <p:nvPr/>
          </p:nvSpPr>
          <p:spPr>
            <a:xfrm rot="10800000">
              <a:off x="8796054" y="4684640"/>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1385AF-1E75-A14A-A1C8-94B16F68C84C}"/>
                </a:ext>
              </a:extLst>
            </p:cNvPr>
            <p:cNvSpPr/>
            <p:nvPr/>
          </p:nvSpPr>
          <p:spPr>
            <a:xfrm>
              <a:off x="8796055" y="422568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4B688720-7394-C04A-9525-FC8D8983462D}"/>
                </a:ext>
              </a:extLst>
            </p:cNvPr>
            <p:cNvSpPr/>
            <p:nvPr/>
          </p:nvSpPr>
          <p:spPr>
            <a:xfrm>
              <a:off x="11429639" y="676405"/>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3DF6572-915C-8F4C-AE31-8F073BF4FCA6}"/>
                </a:ext>
              </a:extLst>
            </p:cNvPr>
            <p:cNvSpPr/>
            <p:nvPr/>
          </p:nvSpPr>
          <p:spPr>
            <a:xfrm rot="10800000">
              <a:off x="11429637" y="1797931"/>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8CE85D06-6B13-6046-86CD-571A0A453675}"/>
                </a:ext>
              </a:extLst>
            </p:cNvPr>
            <p:cNvSpPr/>
            <p:nvPr/>
          </p:nvSpPr>
          <p:spPr>
            <a:xfrm rot="10800000">
              <a:off x="10001145" y="4978503"/>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C6252674-EDFE-264C-8242-4FFFD44D8006}"/>
                </a:ext>
              </a:extLst>
            </p:cNvPr>
            <p:cNvSpPr/>
            <p:nvPr/>
          </p:nvSpPr>
          <p:spPr>
            <a:xfrm>
              <a:off x="8478550" y="3436582"/>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73DC5638-9B9E-E44E-B012-B1655B8A9183}"/>
                </a:ext>
              </a:extLst>
            </p:cNvPr>
            <p:cNvSpPr/>
            <p:nvPr/>
          </p:nvSpPr>
          <p:spPr>
            <a:xfrm>
              <a:off x="10560298" y="3911608"/>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9DF77F6D-15B2-F44E-8493-2C4FB3AD4AEF}"/>
                </a:ext>
              </a:extLst>
            </p:cNvPr>
            <p:cNvSpPr/>
            <p:nvPr/>
          </p:nvSpPr>
          <p:spPr>
            <a:xfrm rot="10800000">
              <a:off x="10924816" y="6039467"/>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CC9712F2-DBB0-EB49-A265-FB8FE26944BA}"/>
                </a:ext>
              </a:extLst>
            </p:cNvPr>
            <p:cNvSpPr/>
            <p:nvPr/>
          </p:nvSpPr>
          <p:spPr>
            <a:xfrm rot="10800000">
              <a:off x="8157134" y="1651419"/>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F7ACE385-955A-B841-B438-253CC0E34CA9}"/>
                </a:ext>
              </a:extLst>
            </p:cNvPr>
            <p:cNvSpPr/>
            <p:nvPr/>
          </p:nvSpPr>
          <p:spPr>
            <a:xfrm>
              <a:off x="11586492" y="2465841"/>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55C872AD-C2BA-6D4A-8613-FF8043854EE2}"/>
                </a:ext>
              </a:extLst>
            </p:cNvPr>
            <p:cNvSpPr/>
            <p:nvPr/>
          </p:nvSpPr>
          <p:spPr>
            <a:xfrm>
              <a:off x="8875258" y="425489"/>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D4C9B7E-F300-CB4F-B775-24008C940E4E}"/>
                </a:ext>
              </a:extLst>
            </p:cNvPr>
            <p:cNvSpPr/>
            <p:nvPr/>
          </p:nvSpPr>
          <p:spPr>
            <a:xfrm rot="10800000">
              <a:off x="11900905" y="4908188"/>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CF9866D-3912-2449-B47F-3BD9ACC74752}"/>
                </a:ext>
              </a:extLst>
            </p:cNvPr>
            <p:cNvSpPr/>
            <p:nvPr/>
          </p:nvSpPr>
          <p:spPr>
            <a:xfrm>
              <a:off x="9494499" y="1271969"/>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F8BDEF90-F9B1-E243-A250-DD6F1B13DA60}"/>
                </a:ext>
              </a:extLst>
            </p:cNvPr>
            <p:cNvSpPr/>
            <p:nvPr/>
          </p:nvSpPr>
          <p:spPr>
            <a:xfrm rot="10800000">
              <a:off x="7203068" y="-14628"/>
              <a:ext cx="1592986" cy="119255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7">
            <a:extLst>
              <a:ext uri="{FF2B5EF4-FFF2-40B4-BE49-F238E27FC236}">
                <a16:creationId xmlns:a16="http://schemas.microsoft.com/office/drawing/2014/main" id="{92BB696F-6DA0-0444-A5A0-6825744A17A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D0FA9C7A-6421-334E-8F34-4134177C0E2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7BF67AA-1A98-AF4B-8C57-AC95FBE4D907}"/>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RECOVERY PLAN</a:t>
            </a:r>
          </a:p>
        </p:txBody>
      </p:sp>
      <p:sp>
        <p:nvSpPr>
          <p:cNvPr id="40" name="TextBox 39">
            <a:extLst>
              <a:ext uri="{FF2B5EF4-FFF2-40B4-BE49-F238E27FC236}">
                <a16:creationId xmlns:a16="http://schemas.microsoft.com/office/drawing/2014/main" id="{13FF42B2-CA7D-7941-9CC7-8CE3A9E81EE6}"/>
              </a:ext>
            </a:extLst>
          </p:cNvPr>
          <p:cNvSpPr txBox="1"/>
          <p:nvPr/>
        </p:nvSpPr>
        <p:spPr>
          <a:xfrm>
            <a:off x="274320" y="91440"/>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4.  RECOVERY PLAN</a:t>
            </a:r>
          </a:p>
        </p:txBody>
      </p:sp>
      <p:sp>
        <p:nvSpPr>
          <p:cNvPr id="41" name="TextBox 40">
            <a:extLst>
              <a:ext uri="{FF2B5EF4-FFF2-40B4-BE49-F238E27FC236}">
                <a16:creationId xmlns:a16="http://schemas.microsoft.com/office/drawing/2014/main" id="{EDFB8F47-FEEB-6A4F-AB5D-7FB7360C34F1}"/>
              </a:ext>
            </a:extLst>
          </p:cNvPr>
          <p:cNvSpPr txBox="1"/>
          <p:nvPr/>
        </p:nvSpPr>
        <p:spPr>
          <a:xfrm>
            <a:off x="1041621" y="808251"/>
            <a:ext cx="9849678" cy="523220"/>
          </a:xfrm>
          <a:prstGeom prst="rect">
            <a:avLst/>
          </a:prstGeom>
          <a:noFill/>
        </p:spPr>
        <p:txBody>
          <a:bodyPr wrap="square" rtlCol="0">
            <a:spAutoFit/>
          </a:bodyPr>
          <a:lstStyle/>
          <a:p>
            <a:r>
              <a:rPr lang="en-US" sz="1400" dirty="0">
                <a:latin typeface="Century Gothic" panose="020B0502020202020204" pitchFamily="34" charset="0"/>
              </a:rPr>
              <a:t>Enter Text</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2637704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5.  RECOVERY PHASES</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RECOVERY PHASES</a:t>
            </a:r>
          </a:p>
        </p:txBody>
      </p:sp>
      <p:graphicFrame>
        <p:nvGraphicFramePr>
          <p:cNvPr id="13" name="Table 13">
            <a:extLst>
              <a:ext uri="{FF2B5EF4-FFF2-40B4-BE49-F238E27FC236}">
                <a16:creationId xmlns:a16="http://schemas.microsoft.com/office/drawing/2014/main" id="{3873E6B2-89C6-2D40-9FD4-2E414010D845}"/>
              </a:ext>
            </a:extLst>
          </p:cNvPr>
          <p:cNvGraphicFramePr>
            <a:graphicFrameLocks noGrp="1"/>
          </p:cNvGraphicFramePr>
          <p:nvPr>
            <p:extLst>
              <p:ext uri="{D42A27DB-BD31-4B8C-83A1-F6EECF244321}">
                <p14:modId xmlns:p14="http://schemas.microsoft.com/office/powerpoint/2010/main" val="1335018015"/>
              </p:ext>
            </p:extLst>
          </p:nvPr>
        </p:nvGraphicFramePr>
        <p:xfrm>
          <a:off x="248054" y="1427393"/>
          <a:ext cx="11587631" cy="4622356"/>
        </p:xfrm>
        <a:graphic>
          <a:graphicData uri="http://schemas.openxmlformats.org/drawingml/2006/table">
            <a:tbl>
              <a:tblPr firstRow="1" bandRow="1">
                <a:tableStyleId>{5C22544A-7EE6-4342-B048-85BDC9FD1C3A}</a:tableStyleId>
              </a:tblPr>
              <a:tblGrid>
                <a:gridCol w="2117459">
                  <a:extLst>
                    <a:ext uri="{9D8B030D-6E8A-4147-A177-3AD203B41FA5}">
                      <a16:colId xmlns:a16="http://schemas.microsoft.com/office/drawing/2014/main" val="3423348190"/>
                    </a:ext>
                  </a:extLst>
                </a:gridCol>
                <a:gridCol w="9470172">
                  <a:extLst>
                    <a:ext uri="{9D8B030D-6E8A-4147-A177-3AD203B41FA5}">
                      <a16:colId xmlns:a16="http://schemas.microsoft.com/office/drawing/2014/main" val="1898534182"/>
                    </a:ext>
                  </a:extLst>
                </a:gridCol>
              </a:tblGrid>
              <a:tr h="1155589">
                <a:tc>
                  <a:txBody>
                    <a:bodyPr/>
                    <a:lstStyle/>
                    <a:p>
                      <a:pPr algn="r"/>
                      <a:r>
                        <a:rPr lang="en-US" sz="2000" b="0" dirty="0">
                          <a:solidFill>
                            <a:schemeClr val="bg1">
                              <a:lumMod val="50000"/>
                            </a:schemeClr>
                          </a:solidFill>
                          <a:latin typeface="Century Gothic" panose="020B0502020202020204" pitchFamily="34" charset="0"/>
                        </a:rPr>
                        <a:t>DISASTER OCCURRENCE</a:t>
                      </a:r>
                    </a:p>
                  </a:txBody>
                  <a:tcPr anchor="ctr">
                    <a:lnL w="12700" cmpd="sng">
                      <a:noFill/>
                    </a:lnL>
                    <a:lnR w="12700" cap="flat" cmpd="sng" algn="ctr">
                      <a:solidFill>
                        <a:srgbClr val="F0A622"/>
                      </a:solidFill>
                      <a:prstDash val="solid"/>
                      <a:round/>
                      <a:headEnd type="none" w="med" len="med"/>
                      <a:tailEnd type="none" w="med" len="med"/>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The company declares a disaster and makes the decision to activate the rest of the recovery plan.</a:t>
                      </a:r>
                    </a:p>
                  </a:txBody>
                  <a:tcPr marL="182880" anchor="ctr">
                    <a:lnL w="12700" cap="flat" cmpd="sng" algn="ctr">
                      <a:solidFill>
                        <a:srgbClr val="F0A622"/>
                      </a:solidFill>
                      <a:prstDash val="solid"/>
                      <a:round/>
                      <a:headEnd type="none" w="med" len="med"/>
                      <a:tailEnd type="none" w="med" len="med"/>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2781431"/>
                  </a:ext>
                </a:extLst>
              </a:tr>
              <a:tr h="1155589">
                <a:tc>
                  <a:txBody>
                    <a:bodyPr/>
                    <a:lstStyle/>
                    <a:p>
                      <a:pPr algn="r"/>
                      <a:r>
                        <a:rPr lang="en-US" sz="2000" b="0" dirty="0">
                          <a:solidFill>
                            <a:schemeClr val="bg1">
                              <a:lumMod val="50000"/>
                            </a:schemeClr>
                          </a:solidFill>
                          <a:latin typeface="Century Gothic" panose="020B0502020202020204" pitchFamily="34" charset="0"/>
                        </a:rPr>
                        <a:t>PLAN ACTIVATION</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During this phase, the company puts the business contingency plan into effect. </a:t>
                      </a:r>
                    </a:p>
                    <a:p>
                      <a:pPr marL="285750" indent="-285750">
                        <a:buClr>
                          <a:srgbClr val="F0A622"/>
                        </a:buClr>
                        <a:buFont typeface="System Font Regular"/>
                        <a:buChar char="⚬"/>
                      </a:pPr>
                      <a:endParaRPr lang="en-US" sz="900" b="0" dirty="0">
                        <a:solidFill>
                          <a:schemeClr val="tx1">
                            <a:lumMod val="65000"/>
                            <a:lumOff val="35000"/>
                          </a:schemeClr>
                        </a:solidFill>
                        <a:latin typeface="Century Gothic" panose="020B0502020202020204" pitchFamily="34" charset="0"/>
                      </a:endParaRPr>
                    </a:p>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This phase continues until the company secures the alternate business site and relocates the business operations.</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183424"/>
                  </a:ext>
                </a:extLst>
              </a:tr>
              <a:tr h="1155589">
                <a:tc>
                  <a:txBody>
                    <a:bodyPr/>
                    <a:lstStyle/>
                    <a:p>
                      <a:pPr algn="r"/>
                      <a:r>
                        <a:rPr lang="en-US" sz="2000" b="0" dirty="0">
                          <a:solidFill>
                            <a:schemeClr val="bg1">
                              <a:lumMod val="50000"/>
                            </a:schemeClr>
                          </a:solidFill>
                          <a:latin typeface="Century Gothic" panose="020B0502020202020204" pitchFamily="34" charset="0"/>
                        </a:rPr>
                        <a:t>ALTERNATE SITE OPERATION</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This phase continues until the business can restore the primary facility.</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091024"/>
                  </a:ext>
                </a:extLst>
              </a:tr>
              <a:tr h="1155589">
                <a:tc>
                  <a:txBody>
                    <a:bodyPr/>
                    <a:lstStyle/>
                    <a:p>
                      <a:pPr algn="r"/>
                      <a:r>
                        <a:rPr lang="en-US" sz="2000" b="0" dirty="0">
                          <a:solidFill>
                            <a:schemeClr val="bg1">
                              <a:lumMod val="50000"/>
                            </a:schemeClr>
                          </a:solidFill>
                          <a:latin typeface="Century Gothic" panose="020B0502020202020204" pitchFamily="34" charset="0"/>
                        </a:rPr>
                        <a:t>TRANSITION TO PRIMARY SITE</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This phase continues until the company can appropriately move business operations back to the original business site. </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38447472"/>
                  </a:ext>
                </a:extLst>
              </a:tr>
            </a:tbl>
          </a:graphicData>
        </a:graphic>
      </p:graphicFrame>
      <p:sp>
        <p:nvSpPr>
          <p:cNvPr id="7" name="TextBox 6">
            <a:extLst>
              <a:ext uri="{FF2B5EF4-FFF2-40B4-BE49-F238E27FC236}">
                <a16:creationId xmlns:a16="http://schemas.microsoft.com/office/drawing/2014/main" id="{9A9B73A1-009C-FB4E-A66E-8124562D936C}"/>
              </a:ext>
            </a:extLst>
          </p:cNvPr>
          <p:cNvSpPr txBox="1"/>
          <p:nvPr/>
        </p:nvSpPr>
        <p:spPr>
          <a:xfrm>
            <a:off x="1041621" y="808251"/>
            <a:ext cx="9849678" cy="523220"/>
          </a:xfrm>
          <a:prstGeom prst="rect">
            <a:avLst/>
          </a:prstGeom>
          <a:noFill/>
        </p:spPr>
        <p:txBody>
          <a:bodyPr wrap="square" rtlCol="0">
            <a:spAutoFit/>
          </a:bodyPr>
          <a:lstStyle/>
          <a:p>
            <a:r>
              <a:rPr lang="en-US" sz="1400" dirty="0">
                <a:latin typeface="Century Gothic" panose="020B0502020202020204" pitchFamily="34" charset="0"/>
              </a:rPr>
              <a:t>These are the activities most needed for the business to continue, and the recovery plan should target these essential business functions. The recovery plan should proceed as follows:</a:t>
            </a:r>
          </a:p>
        </p:txBody>
      </p:sp>
    </p:spTree>
    <p:extLst>
      <p:ext uri="{BB962C8B-B14F-4D97-AF65-F5344CB8AC3E}">
        <p14:creationId xmlns:p14="http://schemas.microsoft.com/office/powerpoint/2010/main" val="172103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B84225B3-7EC6-5B4C-BF11-72E5E07699D4}"/>
              </a:ext>
            </a:extLst>
          </p:cNvPr>
          <p:cNvGrpSpPr/>
          <p:nvPr/>
        </p:nvGrpSpPr>
        <p:grpSpPr>
          <a:xfrm>
            <a:off x="7203068" y="-14628"/>
            <a:ext cx="5724680" cy="6219640"/>
            <a:chOff x="7203068" y="-14628"/>
            <a:chExt cx="5724680" cy="6219640"/>
          </a:xfrm>
          <a:solidFill>
            <a:schemeClr val="bg1">
              <a:alpha val="30000"/>
            </a:schemeClr>
          </a:solidFill>
        </p:grpSpPr>
        <p:sp>
          <p:nvSpPr>
            <p:cNvPr id="39" name="Triangle 38">
              <a:extLst>
                <a:ext uri="{FF2B5EF4-FFF2-40B4-BE49-F238E27FC236}">
                  <a16:creationId xmlns:a16="http://schemas.microsoft.com/office/drawing/2014/main" id="{05B0AA54-D161-0141-BF1F-38E2D7BCBF9E}"/>
                </a:ext>
              </a:extLst>
            </p:cNvPr>
            <p:cNvSpPr/>
            <p:nvPr/>
          </p:nvSpPr>
          <p:spPr>
            <a:xfrm>
              <a:off x="8267700" y="1219200"/>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1326FF50-EE2B-4C42-BD8B-6F9202121978}"/>
                </a:ext>
              </a:extLst>
            </p:cNvPr>
            <p:cNvSpPr/>
            <p:nvPr/>
          </p:nvSpPr>
          <p:spPr>
            <a:xfrm rot="10800000">
              <a:off x="8267698" y="2340726"/>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FA8599A4-5C33-384C-A9D8-6FFE79D108FF}"/>
                </a:ext>
              </a:extLst>
            </p:cNvPr>
            <p:cNvSpPr/>
            <p:nvPr/>
          </p:nvSpPr>
          <p:spPr>
            <a:xfrm>
              <a:off x="9117614" y="2441587"/>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riangle 72">
              <a:extLst>
                <a:ext uri="{FF2B5EF4-FFF2-40B4-BE49-F238E27FC236}">
                  <a16:creationId xmlns:a16="http://schemas.microsoft.com/office/drawing/2014/main" id="{4B248E34-E1D2-6344-B1EF-ED0436A8F796}"/>
                </a:ext>
              </a:extLst>
            </p:cNvPr>
            <p:cNvSpPr/>
            <p:nvPr/>
          </p:nvSpPr>
          <p:spPr>
            <a:xfrm rot="10800000">
              <a:off x="9117612" y="3563113"/>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riangle 73">
              <a:extLst>
                <a:ext uri="{FF2B5EF4-FFF2-40B4-BE49-F238E27FC236}">
                  <a16:creationId xmlns:a16="http://schemas.microsoft.com/office/drawing/2014/main" id="{2F876B4B-9605-064E-847B-B284C11AC006}"/>
                </a:ext>
              </a:extLst>
            </p:cNvPr>
            <p:cNvSpPr/>
            <p:nvPr/>
          </p:nvSpPr>
          <p:spPr>
            <a:xfrm rot="10800000">
              <a:off x="9118598" y="-14627"/>
              <a:ext cx="3073402" cy="230083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riangle 74">
              <a:extLst>
                <a:ext uri="{FF2B5EF4-FFF2-40B4-BE49-F238E27FC236}">
                  <a16:creationId xmlns:a16="http://schemas.microsoft.com/office/drawing/2014/main" id="{47470EDC-8B03-804B-A66A-3A44A5C32E93}"/>
                </a:ext>
              </a:extLst>
            </p:cNvPr>
            <p:cNvSpPr/>
            <p:nvPr/>
          </p:nvSpPr>
          <p:spPr>
            <a:xfrm>
              <a:off x="11194577" y="5032308"/>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riangle 75">
              <a:extLst>
                <a:ext uri="{FF2B5EF4-FFF2-40B4-BE49-F238E27FC236}">
                  <a16:creationId xmlns:a16="http://schemas.microsoft.com/office/drawing/2014/main" id="{A5D94FFE-F4DC-BA41-9C0C-AB2B347C40B5}"/>
                </a:ext>
              </a:extLst>
            </p:cNvPr>
            <p:cNvSpPr/>
            <p:nvPr/>
          </p:nvSpPr>
          <p:spPr>
            <a:xfrm rot="10800000">
              <a:off x="10726003" y="4976702"/>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riangle 76">
              <a:extLst>
                <a:ext uri="{FF2B5EF4-FFF2-40B4-BE49-F238E27FC236}">
                  <a16:creationId xmlns:a16="http://schemas.microsoft.com/office/drawing/2014/main" id="{B9B05077-049E-804A-947A-2D46719A3470}"/>
                </a:ext>
              </a:extLst>
            </p:cNvPr>
            <p:cNvSpPr/>
            <p:nvPr/>
          </p:nvSpPr>
          <p:spPr>
            <a:xfrm>
              <a:off x="10726004" y="4358384"/>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riangle 77">
              <a:extLst>
                <a:ext uri="{FF2B5EF4-FFF2-40B4-BE49-F238E27FC236}">
                  <a16:creationId xmlns:a16="http://schemas.microsoft.com/office/drawing/2014/main" id="{7AE0903F-9163-0143-B531-0B1628A6298C}"/>
                </a:ext>
              </a:extLst>
            </p:cNvPr>
            <p:cNvSpPr/>
            <p:nvPr/>
          </p:nvSpPr>
          <p:spPr>
            <a:xfrm>
              <a:off x="10732980" y="2926103"/>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riangle 78">
              <a:extLst>
                <a:ext uri="{FF2B5EF4-FFF2-40B4-BE49-F238E27FC236}">
                  <a16:creationId xmlns:a16="http://schemas.microsoft.com/office/drawing/2014/main" id="{BC74C5BE-8CCB-CE42-8FFF-693E566D2CEB}"/>
                </a:ext>
              </a:extLst>
            </p:cNvPr>
            <p:cNvSpPr/>
            <p:nvPr/>
          </p:nvSpPr>
          <p:spPr>
            <a:xfrm rot="10800000">
              <a:off x="10732979" y="3544421"/>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riangle 79">
              <a:extLst>
                <a:ext uri="{FF2B5EF4-FFF2-40B4-BE49-F238E27FC236}">
                  <a16:creationId xmlns:a16="http://schemas.microsoft.com/office/drawing/2014/main" id="{BF58198D-FCE5-1540-9D54-435F5E407D16}"/>
                </a:ext>
              </a:extLst>
            </p:cNvPr>
            <p:cNvSpPr/>
            <p:nvPr/>
          </p:nvSpPr>
          <p:spPr>
            <a:xfrm>
              <a:off x="11201553" y="3600027"/>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riangle 80">
              <a:extLst>
                <a:ext uri="{FF2B5EF4-FFF2-40B4-BE49-F238E27FC236}">
                  <a16:creationId xmlns:a16="http://schemas.microsoft.com/office/drawing/2014/main" id="{2619ECE4-C48D-204B-82C1-CA7999FD3042}"/>
                </a:ext>
              </a:extLst>
            </p:cNvPr>
            <p:cNvSpPr/>
            <p:nvPr/>
          </p:nvSpPr>
          <p:spPr>
            <a:xfrm rot="10800000">
              <a:off x="11201552" y="4218345"/>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riangle 81">
              <a:extLst>
                <a:ext uri="{FF2B5EF4-FFF2-40B4-BE49-F238E27FC236}">
                  <a16:creationId xmlns:a16="http://schemas.microsoft.com/office/drawing/2014/main" id="{202F6F53-5592-A44F-9870-C27C6E291206}"/>
                </a:ext>
              </a:extLst>
            </p:cNvPr>
            <p:cNvSpPr/>
            <p:nvPr/>
          </p:nvSpPr>
          <p:spPr>
            <a:xfrm>
              <a:off x="9465415" y="535103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riangle 82">
              <a:extLst>
                <a:ext uri="{FF2B5EF4-FFF2-40B4-BE49-F238E27FC236}">
                  <a16:creationId xmlns:a16="http://schemas.microsoft.com/office/drawing/2014/main" id="{1FF84C22-75FA-BB49-AEC3-FCE23F453E4E}"/>
                </a:ext>
              </a:extLst>
            </p:cNvPr>
            <p:cNvSpPr/>
            <p:nvPr/>
          </p:nvSpPr>
          <p:spPr>
            <a:xfrm rot="10800000">
              <a:off x="8796054" y="4684640"/>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riangle 83">
              <a:extLst>
                <a:ext uri="{FF2B5EF4-FFF2-40B4-BE49-F238E27FC236}">
                  <a16:creationId xmlns:a16="http://schemas.microsoft.com/office/drawing/2014/main" id="{282760EC-4A48-1546-B6FE-B36BF2846DB5}"/>
                </a:ext>
              </a:extLst>
            </p:cNvPr>
            <p:cNvSpPr/>
            <p:nvPr/>
          </p:nvSpPr>
          <p:spPr>
            <a:xfrm>
              <a:off x="8796055" y="422568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riangle 84">
              <a:extLst>
                <a:ext uri="{FF2B5EF4-FFF2-40B4-BE49-F238E27FC236}">
                  <a16:creationId xmlns:a16="http://schemas.microsoft.com/office/drawing/2014/main" id="{51A1BE42-577E-0C43-89CC-18A6899756CF}"/>
                </a:ext>
              </a:extLst>
            </p:cNvPr>
            <p:cNvSpPr/>
            <p:nvPr/>
          </p:nvSpPr>
          <p:spPr>
            <a:xfrm>
              <a:off x="11429639" y="676405"/>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Triangle 85">
              <a:extLst>
                <a:ext uri="{FF2B5EF4-FFF2-40B4-BE49-F238E27FC236}">
                  <a16:creationId xmlns:a16="http://schemas.microsoft.com/office/drawing/2014/main" id="{20958CE3-BF10-624D-B156-7FE24C7EF8FE}"/>
                </a:ext>
              </a:extLst>
            </p:cNvPr>
            <p:cNvSpPr/>
            <p:nvPr/>
          </p:nvSpPr>
          <p:spPr>
            <a:xfrm rot="10800000">
              <a:off x="11429637" y="1797931"/>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riangle 86">
              <a:extLst>
                <a:ext uri="{FF2B5EF4-FFF2-40B4-BE49-F238E27FC236}">
                  <a16:creationId xmlns:a16="http://schemas.microsoft.com/office/drawing/2014/main" id="{B859088B-06C3-674A-B15E-FB8DD0112DA1}"/>
                </a:ext>
              </a:extLst>
            </p:cNvPr>
            <p:cNvSpPr/>
            <p:nvPr/>
          </p:nvSpPr>
          <p:spPr>
            <a:xfrm rot="10800000">
              <a:off x="10001145" y="4978503"/>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riangle 87">
              <a:extLst>
                <a:ext uri="{FF2B5EF4-FFF2-40B4-BE49-F238E27FC236}">
                  <a16:creationId xmlns:a16="http://schemas.microsoft.com/office/drawing/2014/main" id="{2315DBE7-FF8F-7C4F-9FBB-785BE89B122D}"/>
                </a:ext>
              </a:extLst>
            </p:cNvPr>
            <p:cNvSpPr/>
            <p:nvPr/>
          </p:nvSpPr>
          <p:spPr>
            <a:xfrm>
              <a:off x="8478550" y="3436582"/>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riangle 88">
              <a:extLst>
                <a:ext uri="{FF2B5EF4-FFF2-40B4-BE49-F238E27FC236}">
                  <a16:creationId xmlns:a16="http://schemas.microsoft.com/office/drawing/2014/main" id="{4400DF79-6AFD-AD40-A399-06F533FC524A}"/>
                </a:ext>
              </a:extLst>
            </p:cNvPr>
            <p:cNvSpPr/>
            <p:nvPr/>
          </p:nvSpPr>
          <p:spPr>
            <a:xfrm>
              <a:off x="10560298" y="3911608"/>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riangle 89">
              <a:extLst>
                <a:ext uri="{FF2B5EF4-FFF2-40B4-BE49-F238E27FC236}">
                  <a16:creationId xmlns:a16="http://schemas.microsoft.com/office/drawing/2014/main" id="{55A1EFEE-28DB-E84D-93A2-1596BBD51282}"/>
                </a:ext>
              </a:extLst>
            </p:cNvPr>
            <p:cNvSpPr/>
            <p:nvPr/>
          </p:nvSpPr>
          <p:spPr>
            <a:xfrm rot="10800000">
              <a:off x="10924816" y="6039467"/>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riangle 90">
              <a:extLst>
                <a:ext uri="{FF2B5EF4-FFF2-40B4-BE49-F238E27FC236}">
                  <a16:creationId xmlns:a16="http://schemas.microsoft.com/office/drawing/2014/main" id="{E62CD0C5-E2CB-5145-A66D-4855F8F90F40}"/>
                </a:ext>
              </a:extLst>
            </p:cNvPr>
            <p:cNvSpPr/>
            <p:nvPr/>
          </p:nvSpPr>
          <p:spPr>
            <a:xfrm rot="10800000">
              <a:off x="8157134" y="1651419"/>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Triangle 91">
              <a:extLst>
                <a:ext uri="{FF2B5EF4-FFF2-40B4-BE49-F238E27FC236}">
                  <a16:creationId xmlns:a16="http://schemas.microsoft.com/office/drawing/2014/main" id="{1B3CB928-493D-E849-9304-D2ECD764636F}"/>
                </a:ext>
              </a:extLst>
            </p:cNvPr>
            <p:cNvSpPr/>
            <p:nvPr/>
          </p:nvSpPr>
          <p:spPr>
            <a:xfrm>
              <a:off x="11586492" y="2465841"/>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riangle 92">
              <a:extLst>
                <a:ext uri="{FF2B5EF4-FFF2-40B4-BE49-F238E27FC236}">
                  <a16:creationId xmlns:a16="http://schemas.microsoft.com/office/drawing/2014/main" id="{87140201-E1ED-544E-ACF6-B3856BE319E7}"/>
                </a:ext>
              </a:extLst>
            </p:cNvPr>
            <p:cNvSpPr/>
            <p:nvPr/>
          </p:nvSpPr>
          <p:spPr>
            <a:xfrm>
              <a:off x="8875258" y="425489"/>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riangle 93">
              <a:extLst>
                <a:ext uri="{FF2B5EF4-FFF2-40B4-BE49-F238E27FC236}">
                  <a16:creationId xmlns:a16="http://schemas.microsoft.com/office/drawing/2014/main" id="{9C0FCB92-98D6-5040-9682-E2566C25942E}"/>
                </a:ext>
              </a:extLst>
            </p:cNvPr>
            <p:cNvSpPr/>
            <p:nvPr/>
          </p:nvSpPr>
          <p:spPr>
            <a:xfrm rot="10800000">
              <a:off x="11900905" y="4908188"/>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Triangle 94">
              <a:extLst>
                <a:ext uri="{FF2B5EF4-FFF2-40B4-BE49-F238E27FC236}">
                  <a16:creationId xmlns:a16="http://schemas.microsoft.com/office/drawing/2014/main" id="{CEB55D85-F5C6-974B-BDD4-6CEDC7C1B760}"/>
                </a:ext>
              </a:extLst>
            </p:cNvPr>
            <p:cNvSpPr/>
            <p:nvPr/>
          </p:nvSpPr>
          <p:spPr>
            <a:xfrm>
              <a:off x="9494499" y="1271969"/>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Triangle 95">
              <a:extLst>
                <a:ext uri="{FF2B5EF4-FFF2-40B4-BE49-F238E27FC236}">
                  <a16:creationId xmlns:a16="http://schemas.microsoft.com/office/drawing/2014/main" id="{44C94825-F267-CD48-8529-AA8BEC64E93B}"/>
                </a:ext>
              </a:extLst>
            </p:cNvPr>
            <p:cNvSpPr/>
            <p:nvPr/>
          </p:nvSpPr>
          <p:spPr>
            <a:xfrm rot="10800000">
              <a:off x="7203068" y="-14628"/>
              <a:ext cx="1592986" cy="119255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6.  RECORDS BACKUP</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RECORDS BACKUP  +  RESTORATION PLAN</a:t>
            </a:r>
          </a:p>
        </p:txBody>
      </p:sp>
      <p:sp>
        <p:nvSpPr>
          <p:cNvPr id="9" name="TextBox 8">
            <a:extLst>
              <a:ext uri="{FF2B5EF4-FFF2-40B4-BE49-F238E27FC236}">
                <a16:creationId xmlns:a16="http://schemas.microsoft.com/office/drawing/2014/main" id="{627F9A1C-FACC-4E4D-B93F-DFC9792A376F}"/>
              </a:ext>
            </a:extLst>
          </p:cNvPr>
          <p:cNvSpPr txBox="1"/>
          <p:nvPr/>
        </p:nvSpPr>
        <p:spPr>
          <a:xfrm>
            <a:off x="1041621" y="808251"/>
            <a:ext cx="9849678" cy="523220"/>
          </a:xfrm>
          <a:prstGeom prst="rect">
            <a:avLst/>
          </a:prstGeom>
          <a:noFill/>
        </p:spPr>
        <p:txBody>
          <a:bodyPr wrap="square" rtlCol="0">
            <a:spAutoFit/>
          </a:bodyPr>
          <a:lstStyle/>
          <a:p>
            <a:r>
              <a:rPr lang="en-US" sz="1400" dirty="0">
                <a:latin typeface="Century Gothic" panose="020B0502020202020204" pitchFamily="34" charset="0"/>
              </a:rPr>
              <a:t>Enter Text</a:t>
            </a:r>
          </a:p>
          <a:p>
            <a:endParaRPr lang="en-US" sz="1400" dirty="0">
              <a:latin typeface="Century Gothic" panose="020B0502020202020204" pitchFamily="34" charset="0"/>
            </a:endParaRPr>
          </a:p>
        </p:txBody>
      </p:sp>
      <p:sp>
        <p:nvSpPr>
          <p:cNvPr id="70" name="TextBox 69">
            <a:extLst>
              <a:ext uri="{FF2B5EF4-FFF2-40B4-BE49-F238E27FC236}">
                <a16:creationId xmlns:a16="http://schemas.microsoft.com/office/drawing/2014/main" id="{D3939886-0C98-1942-8720-CCCED8D3021C}"/>
              </a:ext>
            </a:extLst>
          </p:cNvPr>
          <p:cNvSpPr txBox="1"/>
          <p:nvPr/>
        </p:nvSpPr>
        <p:spPr>
          <a:xfrm>
            <a:off x="315120" y="3024467"/>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7.  RESTORATION PLAN</a:t>
            </a:r>
          </a:p>
        </p:txBody>
      </p:sp>
      <p:sp>
        <p:nvSpPr>
          <p:cNvPr id="71" name="TextBox 70">
            <a:extLst>
              <a:ext uri="{FF2B5EF4-FFF2-40B4-BE49-F238E27FC236}">
                <a16:creationId xmlns:a16="http://schemas.microsoft.com/office/drawing/2014/main" id="{DA564B0E-6960-354A-88E1-942198379AB1}"/>
              </a:ext>
            </a:extLst>
          </p:cNvPr>
          <p:cNvSpPr txBox="1"/>
          <p:nvPr/>
        </p:nvSpPr>
        <p:spPr>
          <a:xfrm>
            <a:off x="1082421" y="3741278"/>
            <a:ext cx="9849678" cy="738664"/>
          </a:xfrm>
          <a:prstGeom prst="rect">
            <a:avLst/>
          </a:prstGeom>
          <a:noFill/>
        </p:spPr>
        <p:txBody>
          <a:bodyPr wrap="square" rtlCol="0">
            <a:spAutoFit/>
          </a:bodyPr>
          <a:lstStyle/>
          <a:p>
            <a:r>
              <a:rPr lang="en-US" sz="1400" dirty="0">
                <a:latin typeface="Century Gothic" panose="020B0502020202020204" pitchFamily="34" charset="0"/>
              </a:rPr>
              <a:t>Disaster recovery / IT teams maintain, control, and periodically check on all the records that are vital to the continuation of business operations and that would be affected by facility disruptions or disasters. The teams periodically back up and store the most critical files at an offsite location.</a:t>
            </a:r>
          </a:p>
        </p:txBody>
      </p:sp>
      <p:sp>
        <p:nvSpPr>
          <p:cNvPr id="72" name="TextBox 71">
            <a:extLst>
              <a:ext uri="{FF2B5EF4-FFF2-40B4-BE49-F238E27FC236}">
                <a16:creationId xmlns:a16="http://schemas.microsoft.com/office/drawing/2014/main" id="{B0B710F7-A041-9842-BD7C-31ED67F773B2}"/>
              </a:ext>
            </a:extLst>
          </p:cNvPr>
          <p:cNvSpPr txBox="1"/>
          <p:nvPr/>
        </p:nvSpPr>
        <p:spPr>
          <a:xfrm>
            <a:off x="1114100" y="4629420"/>
            <a:ext cx="9849678" cy="523220"/>
          </a:xfrm>
          <a:prstGeom prst="rect">
            <a:avLst/>
          </a:prstGeom>
          <a:noFill/>
        </p:spPr>
        <p:txBody>
          <a:bodyPr wrap="square" rtlCol="0">
            <a:spAutoFit/>
          </a:bodyPr>
          <a:lstStyle/>
          <a:p>
            <a:r>
              <a:rPr lang="en-US" sz="1400" dirty="0">
                <a:latin typeface="Century Gothic" panose="020B0502020202020204" pitchFamily="34" charset="0"/>
              </a:rPr>
              <a:t>Enter Text</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370872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8.  RECOVERY TEAMS</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RECOVERY TEAMS</a:t>
            </a:r>
          </a:p>
        </p:txBody>
      </p:sp>
      <p:graphicFrame>
        <p:nvGraphicFramePr>
          <p:cNvPr id="13" name="Table 13">
            <a:extLst>
              <a:ext uri="{FF2B5EF4-FFF2-40B4-BE49-F238E27FC236}">
                <a16:creationId xmlns:a16="http://schemas.microsoft.com/office/drawing/2014/main" id="{3873E6B2-89C6-2D40-9FD4-2E414010D845}"/>
              </a:ext>
            </a:extLst>
          </p:cNvPr>
          <p:cNvGraphicFramePr>
            <a:graphicFrameLocks noGrp="1"/>
          </p:cNvGraphicFramePr>
          <p:nvPr>
            <p:extLst>
              <p:ext uri="{D42A27DB-BD31-4B8C-83A1-F6EECF244321}">
                <p14:modId xmlns:p14="http://schemas.microsoft.com/office/powerpoint/2010/main" val="248142811"/>
              </p:ext>
            </p:extLst>
          </p:nvPr>
        </p:nvGraphicFramePr>
        <p:xfrm>
          <a:off x="206346" y="1546915"/>
          <a:ext cx="11587631" cy="4622356"/>
        </p:xfrm>
        <a:graphic>
          <a:graphicData uri="http://schemas.openxmlformats.org/drawingml/2006/table">
            <a:tbl>
              <a:tblPr firstRow="1" bandRow="1">
                <a:tableStyleId>{5C22544A-7EE6-4342-B048-85BDC9FD1C3A}</a:tableStyleId>
              </a:tblPr>
              <a:tblGrid>
                <a:gridCol w="2236729">
                  <a:extLst>
                    <a:ext uri="{9D8B030D-6E8A-4147-A177-3AD203B41FA5}">
                      <a16:colId xmlns:a16="http://schemas.microsoft.com/office/drawing/2014/main" val="3423348190"/>
                    </a:ext>
                  </a:extLst>
                </a:gridCol>
                <a:gridCol w="9350902">
                  <a:extLst>
                    <a:ext uri="{9D8B030D-6E8A-4147-A177-3AD203B41FA5}">
                      <a16:colId xmlns:a16="http://schemas.microsoft.com/office/drawing/2014/main" val="1898534182"/>
                    </a:ext>
                  </a:extLst>
                </a:gridCol>
              </a:tblGrid>
              <a:tr h="1155589">
                <a:tc>
                  <a:txBody>
                    <a:bodyPr/>
                    <a:lstStyle/>
                    <a:p>
                      <a:pPr algn="r"/>
                      <a:r>
                        <a:rPr lang="en-US" sz="2000" b="0" dirty="0">
                          <a:solidFill>
                            <a:schemeClr val="bg1">
                              <a:lumMod val="50000"/>
                            </a:schemeClr>
                          </a:solidFill>
                          <a:latin typeface="Century Gothic" panose="020B0502020202020204" pitchFamily="34" charset="0"/>
                        </a:rPr>
                        <a:t>TEAM ROLES</a:t>
                      </a:r>
                    </a:p>
                  </a:txBody>
                  <a:tcPr anchor="ctr">
                    <a:lnL w="12700" cmpd="sng">
                      <a:noFill/>
                    </a:lnL>
                    <a:lnR w="12700" cap="flat" cmpd="sng" algn="ctr">
                      <a:solidFill>
                        <a:srgbClr val="F0A622"/>
                      </a:solidFill>
                      <a:prstDash val="solid"/>
                      <a:round/>
                      <a:headEnd type="none" w="med" len="med"/>
                      <a:tailEnd type="none" w="med" len="med"/>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Team Leader, Backup Team Leader, Team Member</a:t>
                      </a:r>
                    </a:p>
                  </a:txBody>
                  <a:tcPr marL="182880" anchor="ctr">
                    <a:lnL w="12700" cap="flat" cmpd="sng" algn="ctr">
                      <a:solidFill>
                        <a:srgbClr val="F0A622"/>
                      </a:solidFill>
                      <a:prstDash val="solid"/>
                      <a:round/>
                      <a:headEnd type="none" w="med" len="med"/>
                      <a:tailEnd type="none" w="med" len="med"/>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2781431"/>
                  </a:ext>
                </a:extLst>
              </a:tr>
              <a:tr h="1155589">
                <a:tc>
                  <a:txBody>
                    <a:bodyPr/>
                    <a:lstStyle/>
                    <a:p>
                      <a:pPr algn="r"/>
                      <a:r>
                        <a:rPr lang="en-US" sz="2000" b="0" dirty="0">
                          <a:solidFill>
                            <a:schemeClr val="bg1">
                              <a:lumMod val="50000"/>
                            </a:schemeClr>
                          </a:solidFill>
                          <a:latin typeface="Century Gothic" panose="020B0502020202020204" pitchFamily="34" charset="0"/>
                        </a:rPr>
                        <a:t>TEAM CONTACTS</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Stored in the Contact List Appendix</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183424"/>
                  </a:ext>
                </a:extLst>
              </a:tr>
              <a:tr h="1155589">
                <a:tc>
                  <a:txBody>
                    <a:bodyPr/>
                    <a:lstStyle/>
                    <a:p>
                      <a:pPr algn="r"/>
                      <a:r>
                        <a:rPr lang="en-US" sz="2000" b="0" dirty="0">
                          <a:solidFill>
                            <a:schemeClr val="bg1">
                              <a:lumMod val="50000"/>
                            </a:schemeClr>
                          </a:solidFill>
                          <a:latin typeface="Century Gothic" panose="020B0502020202020204" pitchFamily="34" charset="0"/>
                        </a:rPr>
                        <a:t>TEAM RESPONSIBILITIES</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Incident Commander, HR/PR Officer, Information Technology, Finance/Admin, Legal/Contacts</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091024"/>
                  </a:ext>
                </a:extLst>
              </a:tr>
              <a:tr h="1155589">
                <a:tc>
                  <a:txBody>
                    <a:bodyPr/>
                    <a:lstStyle/>
                    <a:p>
                      <a:pPr algn="r"/>
                      <a:r>
                        <a:rPr lang="en-US" sz="2000" b="0" dirty="0">
                          <a:solidFill>
                            <a:schemeClr val="bg1">
                              <a:lumMod val="50000"/>
                            </a:schemeClr>
                          </a:solidFill>
                          <a:latin typeface="Century Gothic" panose="020B0502020202020204" pitchFamily="34" charset="0"/>
                        </a:rPr>
                        <a:t>DEPARTMENTAL RECOVERY TEAMS</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en-US" sz="1500" b="0" dirty="0">
                          <a:solidFill>
                            <a:schemeClr val="tx1">
                              <a:lumMod val="65000"/>
                              <a:lumOff val="35000"/>
                            </a:schemeClr>
                          </a:solidFill>
                          <a:latin typeface="Century Gothic" panose="020B0502020202020204" pitchFamily="34" charset="0"/>
                        </a:rPr>
                        <a:t>Business Contingency Coordinator, EOC Communications Team, EOC Human Resources Team, EOC Administration Team, Emergency Response Team, Information Technology Recovery Team</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38447472"/>
                  </a:ext>
                </a:extLst>
              </a:tr>
            </a:tbl>
          </a:graphicData>
        </a:graphic>
      </p:graphicFrame>
      <p:sp>
        <p:nvSpPr>
          <p:cNvPr id="7" name="TextBox 6">
            <a:extLst>
              <a:ext uri="{FF2B5EF4-FFF2-40B4-BE49-F238E27FC236}">
                <a16:creationId xmlns:a16="http://schemas.microsoft.com/office/drawing/2014/main" id="{9A9B73A1-009C-FB4E-A66E-8124562D936C}"/>
              </a:ext>
            </a:extLst>
          </p:cNvPr>
          <p:cNvSpPr txBox="1"/>
          <p:nvPr/>
        </p:nvSpPr>
        <p:spPr>
          <a:xfrm>
            <a:off x="1041621" y="808251"/>
            <a:ext cx="9165866" cy="738664"/>
          </a:xfrm>
          <a:prstGeom prst="rect">
            <a:avLst/>
          </a:prstGeom>
          <a:noFill/>
        </p:spPr>
        <p:txBody>
          <a:bodyPr wrap="square" rtlCol="0">
            <a:spAutoFit/>
          </a:bodyPr>
          <a:lstStyle/>
          <a:p>
            <a:r>
              <a:rPr lang="en-US" sz="1400" dirty="0">
                <a:latin typeface="Century Gothic" panose="020B0502020202020204" pitchFamily="34" charset="0"/>
              </a:rPr>
              <a:t>The company establishes recovery teams and divides the participants into appropriate groups based on job role and title. The organization designates a team leader for each team. It assigns a specific role or duty to each remaining member of the team.</a:t>
            </a:r>
          </a:p>
        </p:txBody>
      </p:sp>
    </p:spTree>
    <p:extLst>
      <p:ext uri="{BB962C8B-B14F-4D97-AF65-F5344CB8AC3E}">
        <p14:creationId xmlns:p14="http://schemas.microsoft.com/office/powerpoint/2010/main" val="265141363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83679BB-620F-417A-94C0-83755B61B430}" vid="{6CCB8B9B-14CE-49C2-B851-E759BD1D40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IC-Business-Contingency-Plan-Presentation-Template_PowerPoint - SR edits</Template>
  <TotalTime>0</TotalTime>
  <Words>899</Words>
  <Application>Microsoft Office PowerPoint</Application>
  <PresentationFormat>Широкоэкранный</PresentationFormat>
  <Paragraphs>118</Paragraphs>
  <Slides>13</Slides>
  <Notes>12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Calibri Light</vt:lpstr>
      <vt:lpstr>Century Gothic</vt:lpstr>
      <vt:lpstr>System Font Regular</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2021-03-31T16:48:06Z</dcterms:created>
  <dcterms:modified xsi:type="dcterms:W3CDTF">2021-03-31T16:48:45Z</dcterms:modified>
</cp:coreProperties>
</file>