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F9"/>
    <a:srgbClr val="EBEBEB"/>
    <a:srgbClr val="00BD32"/>
    <a:srgbClr val="F0A622"/>
    <a:srgbClr val="5B7191"/>
    <a:srgbClr val="EAEEF3"/>
    <a:srgbClr val="CE1D02"/>
    <a:srgbClr val="E3EAF6"/>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4" autoAdjust="0"/>
    <p:restoredTop sz="86447"/>
  </p:normalViewPr>
  <p:slideViewPr>
    <p:cSldViewPr snapToGrid="0" snapToObjects="1">
      <p:cViewPr>
        <p:scale>
          <a:sx n="171" d="100"/>
          <a:sy n="171" d="100"/>
        </p:scale>
        <p:origin x="100" y="-8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3/31/2021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3/31/2021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m5qYG1"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A34B467E-A483-CE47-A585-769D85EAFBAC}"/>
              </a:ext>
            </a:extLst>
          </p:cNvPr>
          <p:cNvSpPr>
            <a:spLocks/>
          </p:cNvSpPr>
          <p:nvPr/>
        </p:nvSpPr>
        <p:spPr>
          <a:xfrm>
            <a:off x="9077379" y="3679290"/>
            <a:ext cx="2880085" cy="2560320"/>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45A7608-C38F-4440-9C90-2DEC6266D5D4}"/>
              </a:ext>
            </a:extLst>
          </p:cNvPr>
          <p:cNvSpPr>
            <a:spLocks/>
          </p:cNvSpPr>
          <p:nvPr/>
        </p:nvSpPr>
        <p:spPr>
          <a:xfrm>
            <a:off x="2717690" y="902939"/>
            <a:ext cx="3941189" cy="256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9C638392-B870-4A4F-BECC-1254529B328A}"/>
              </a:ext>
            </a:extLst>
          </p:cNvPr>
          <p:cNvSpPr>
            <a:spLocks/>
          </p:cNvSpPr>
          <p:nvPr/>
        </p:nvSpPr>
        <p:spPr>
          <a:xfrm>
            <a:off x="2717690" y="3679290"/>
            <a:ext cx="4144310" cy="25603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0292935D-65CF-9344-BCB6-A1EE8F029D52}"/>
              </a:ext>
            </a:extLst>
          </p:cNvPr>
          <p:cNvSpPr>
            <a:spLocks/>
          </p:cNvSpPr>
          <p:nvPr/>
        </p:nvSpPr>
        <p:spPr>
          <a:xfrm>
            <a:off x="6917160" y="3680383"/>
            <a:ext cx="2160219" cy="256032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6F5982A5-C3C2-6B4E-937B-E4E0B8635340}"/>
              </a:ext>
            </a:extLst>
          </p:cNvPr>
          <p:cNvSpPr>
            <a:spLocks/>
          </p:cNvSpPr>
          <p:nvPr/>
        </p:nvSpPr>
        <p:spPr>
          <a:xfrm>
            <a:off x="339438" y="902939"/>
            <a:ext cx="2372421" cy="256032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4C0E1A4-165E-1B48-95E7-4064452423C8}"/>
              </a:ext>
            </a:extLst>
          </p:cNvPr>
          <p:cNvSpPr>
            <a:spLocks/>
          </p:cNvSpPr>
          <p:nvPr/>
        </p:nvSpPr>
        <p:spPr>
          <a:xfrm>
            <a:off x="9083211" y="902939"/>
            <a:ext cx="2874254" cy="2560320"/>
          </a:xfrm>
          <a:prstGeom prst="rect">
            <a:avLst/>
          </a:prstGeom>
          <a:solidFill>
            <a:srgbClr val="F9F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58155382-7B73-2146-B825-531CC3143824}"/>
              </a:ext>
            </a:extLst>
          </p:cNvPr>
          <p:cNvSpPr txBox="1"/>
          <p:nvPr/>
        </p:nvSpPr>
        <p:spPr>
          <a:xfrm>
            <a:off x="8506756" y="2604282"/>
            <a:ext cx="500458" cy="769441"/>
          </a:xfrm>
          <a:prstGeom prst="rect">
            <a:avLst/>
          </a:prstGeom>
          <a:noFill/>
        </p:spPr>
        <p:txBody>
          <a:bodyPr wrap="none" rtlCol="0">
            <a:spAutoFit/>
          </a:bodyPr>
          <a:lstStyle/>
          <a:p>
            <a:r>
              <a:rPr lang="en-US" sz="4400" b="1" dirty="0">
                <a:solidFill>
                  <a:schemeClr val="tx2">
                    <a:lumMod val="20000"/>
                    <a:lumOff val="80000"/>
                  </a:schemeClr>
                </a:solidFill>
                <a:latin typeface="Century Gothic" panose="020B0502020202020204" pitchFamily="34" charset="0"/>
              </a:rPr>
              <a:t>2</a:t>
            </a:r>
          </a:p>
        </p:txBody>
      </p:sp>
      <p:sp>
        <p:nvSpPr>
          <p:cNvPr id="26" name="Rectangle 25">
            <a:extLst>
              <a:ext uri="{FF2B5EF4-FFF2-40B4-BE49-F238E27FC236}">
                <a16:creationId xmlns:a16="http://schemas.microsoft.com/office/drawing/2014/main" id="{85E23A8A-98BF-4A4C-957E-996534C6DF30}"/>
              </a:ext>
            </a:extLst>
          </p:cNvPr>
          <p:cNvSpPr>
            <a:spLocks/>
          </p:cNvSpPr>
          <p:nvPr/>
        </p:nvSpPr>
        <p:spPr>
          <a:xfrm>
            <a:off x="340250" y="3679290"/>
            <a:ext cx="2377440" cy="256032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006C93D-AA02-994F-A3D1-C8EB86F1BC2B}"/>
              </a:ext>
            </a:extLst>
          </p:cNvPr>
          <p:cNvSpPr>
            <a:spLocks/>
          </p:cNvSpPr>
          <p:nvPr/>
        </p:nvSpPr>
        <p:spPr>
          <a:xfrm>
            <a:off x="6908079" y="902939"/>
            <a:ext cx="2169301" cy="25603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descr="Shape&#10;&#10;Description automatically generated">
            <a:extLst>
              <a:ext uri="{FF2B5EF4-FFF2-40B4-BE49-F238E27FC236}">
                <a16:creationId xmlns:a16="http://schemas.microsoft.com/office/drawing/2014/main" id="{CA122A7E-BAFB-4243-BD04-3F1B057EEF32}"/>
              </a:ext>
            </a:extLst>
          </p:cNvPr>
          <p:cNvPicPr>
            <a:picLocks noChangeAspect="1"/>
          </p:cNvPicPr>
          <p:nvPr/>
        </p:nvPicPr>
        <p:blipFill>
          <a:blip r:embed="rId2">
            <a:alphaModFix amt="60000"/>
          </a:blip>
          <a:stretch>
            <a:fillRect/>
          </a:stretch>
        </p:blipFill>
        <p:spPr>
          <a:xfrm>
            <a:off x="5967045" y="98362"/>
            <a:ext cx="5271553" cy="6373280"/>
          </a:xfrm>
          <a:prstGeom prst="rect">
            <a:avLst/>
          </a:prstGeom>
        </p:spPr>
      </p:pic>
      <p:sp>
        <p:nvSpPr>
          <p:cNvPr id="8" name="TextBox 7">
            <a:extLst>
              <a:ext uri="{FF2B5EF4-FFF2-40B4-BE49-F238E27FC236}">
                <a16:creationId xmlns:a16="http://schemas.microsoft.com/office/drawing/2014/main" id="{922F4D76-BF44-4340-8B62-496380FDD363}"/>
              </a:ext>
            </a:extLst>
          </p:cNvPr>
          <p:cNvSpPr txBox="1"/>
          <p:nvPr/>
        </p:nvSpPr>
        <p:spPr>
          <a:xfrm>
            <a:off x="2173119" y="2604282"/>
            <a:ext cx="500458" cy="769441"/>
          </a:xfrm>
          <a:prstGeom prst="rect">
            <a:avLst/>
          </a:prstGeom>
          <a:noFill/>
        </p:spPr>
        <p:txBody>
          <a:bodyPr wrap="none" rtlCol="0">
            <a:spAutoFit/>
          </a:bodyPr>
          <a:lstStyle/>
          <a:p>
            <a:r>
              <a:rPr lang="en-US" sz="4400" b="1" dirty="0">
                <a:solidFill>
                  <a:schemeClr val="tx2">
                    <a:lumMod val="20000"/>
                    <a:lumOff val="80000"/>
                  </a:schemeClr>
                </a:solidFill>
                <a:latin typeface="Century Gothic" panose="020B0502020202020204" pitchFamily="34" charset="0"/>
              </a:rPr>
              <a:t>1</a:t>
            </a:r>
          </a:p>
        </p:txBody>
      </p:sp>
      <p:sp>
        <p:nvSpPr>
          <p:cNvPr id="68" name="TextBox 67">
            <a:extLst>
              <a:ext uri="{FF2B5EF4-FFF2-40B4-BE49-F238E27FC236}">
                <a16:creationId xmlns:a16="http://schemas.microsoft.com/office/drawing/2014/main" id="{55F1E9B2-2BF2-F145-BA66-83F01E67369A}"/>
              </a:ext>
            </a:extLst>
          </p:cNvPr>
          <p:cNvSpPr txBox="1"/>
          <p:nvPr/>
        </p:nvSpPr>
        <p:spPr>
          <a:xfrm>
            <a:off x="409776" y="1037250"/>
            <a:ext cx="1787853" cy="1200329"/>
          </a:xfrm>
          <a:prstGeom prst="rect">
            <a:avLst/>
          </a:prstGeom>
          <a:noFill/>
        </p:spPr>
        <p:txBody>
          <a:bodyPr wrap="square" rtlCol="0">
            <a:spAutoFit/>
          </a:bodyPr>
          <a:lstStyle/>
          <a:p>
            <a:r>
              <a:rPr lang="en-US" sz="2400" b="1" dirty="0">
                <a:solidFill>
                  <a:schemeClr val="bg1"/>
                </a:solidFill>
                <a:effectLst>
                  <a:outerShdw blurRad="50800" dist="38100" dir="8100000" algn="tr" rotWithShape="0">
                    <a:prstClr val="black">
                      <a:alpha val="40000"/>
                    </a:prstClr>
                  </a:outerShdw>
                </a:effectLst>
                <a:latin typeface="Century Gothic" panose="020B0502020202020204" pitchFamily="34" charset="0"/>
              </a:rPr>
              <a:t>BUSINESS IMPACT ANALYSIS</a:t>
            </a:r>
          </a:p>
        </p:txBody>
      </p:sp>
      <p:sp>
        <p:nvSpPr>
          <p:cNvPr id="69" name="TextBox 68">
            <a:extLst>
              <a:ext uri="{FF2B5EF4-FFF2-40B4-BE49-F238E27FC236}">
                <a16:creationId xmlns:a16="http://schemas.microsoft.com/office/drawing/2014/main" id="{97A30B2A-8029-1147-9EBF-055F3E441695}"/>
              </a:ext>
            </a:extLst>
          </p:cNvPr>
          <p:cNvSpPr txBox="1"/>
          <p:nvPr/>
        </p:nvSpPr>
        <p:spPr>
          <a:xfrm>
            <a:off x="2877507" y="1037250"/>
            <a:ext cx="3476401" cy="1384995"/>
          </a:xfrm>
          <a:prstGeom prst="rect">
            <a:avLst/>
          </a:prstGeom>
          <a:noFill/>
        </p:spPr>
        <p:txBody>
          <a:bodyPr wrap="square" rtlCol="0">
            <a:spAutoFit/>
          </a:bodyPr>
          <a:lstStyle/>
          <a:p>
            <a:r>
              <a:rPr lang="en-US" sz="1400" dirty="0">
                <a:solidFill>
                  <a:schemeClr val="tx2">
                    <a:lumMod val="50000"/>
                  </a:schemeClr>
                </a:solidFill>
                <a:latin typeface="Century Gothic" panose="020B0502020202020204" pitchFamily="34" charset="0"/>
              </a:rPr>
              <a:t>During this phase, you will assess potential impacts that could harm your business, and you will create a Business Impact Analysis (BIA). Review the BIA with senior management and key stakeholders to ensure visibility.</a:t>
            </a:r>
          </a:p>
        </p:txBody>
      </p:sp>
      <p:sp>
        <p:nvSpPr>
          <p:cNvPr id="71" name="TextBox 70">
            <a:extLst>
              <a:ext uri="{FF2B5EF4-FFF2-40B4-BE49-F238E27FC236}">
                <a16:creationId xmlns:a16="http://schemas.microsoft.com/office/drawing/2014/main" id="{EFF0CA27-F872-9145-8F1C-7CD8DF02A159}"/>
              </a:ext>
            </a:extLst>
          </p:cNvPr>
          <p:cNvSpPr txBox="1"/>
          <p:nvPr/>
        </p:nvSpPr>
        <p:spPr>
          <a:xfrm>
            <a:off x="6978417" y="1050939"/>
            <a:ext cx="1996737" cy="830997"/>
          </a:xfrm>
          <a:prstGeom prst="rect">
            <a:avLst/>
          </a:prstGeom>
          <a:noFill/>
        </p:spPr>
        <p:txBody>
          <a:bodyPr wrap="square" rtlCol="0">
            <a:spAutoFit/>
          </a:bodyPr>
          <a:lstStyle/>
          <a:p>
            <a:r>
              <a:rPr lang="en-US" sz="2400" b="1" dirty="0">
                <a:solidFill>
                  <a:schemeClr val="bg1"/>
                </a:solidFill>
                <a:effectLst>
                  <a:outerShdw blurRad="50800" dist="38100" dir="8100000" algn="tr" rotWithShape="0">
                    <a:prstClr val="black">
                      <a:alpha val="40000"/>
                    </a:prstClr>
                  </a:outerShdw>
                </a:effectLst>
                <a:latin typeface="Century Gothic" panose="020B0502020202020204" pitchFamily="34" charset="0"/>
              </a:rPr>
              <a:t>RECOVERY STRATEGIES</a:t>
            </a:r>
          </a:p>
        </p:txBody>
      </p:sp>
      <p:sp>
        <p:nvSpPr>
          <p:cNvPr id="75" name="TextBox 74">
            <a:extLst>
              <a:ext uri="{FF2B5EF4-FFF2-40B4-BE49-F238E27FC236}">
                <a16:creationId xmlns:a16="http://schemas.microsoft.com/office/drawing/2014/main" id="{A47393F3-6B3B-7B47-B3D7-8F0A444991C1}"/>
              </a:ext>
            </a:extLst>
          </p:cNvPr>
          <p:cNvSpPr txBox="1"/>
          <p:nvPr/>
        </p:nvSpPr>
        <p:spPr>
          <a:xfrm>
            <a:off x="2776721" y="3823851"/>
            <a:ext cx="3980375" cy="2031325"/>
          </a:xfrm>
          <a:prstGeom prst="rect">
            <a:avLst/>
          </a:prstGeom>
          <a:noFill/>
        </p:spPr>
        <p:txBody>
          <a:bodyPr wrap="square" rtlCol="0">
            <a:spAutoFit/>
          </a:bodyPr>
          <a:lstStyle/>
          <a:p>
            <a:r>
              <a:rPr lang="en-US" sz="1400" dirty="0">
                <a:solidFill>
                  <a:schemeClr val="tx2">
                    <a:lumMod val="50000"/>
                  </a:schemeClr>
                </a:solidFill>
                <a:latin typeface="Century Gothic" panose="020B0502020202020204" pitchFamily="34" charset="0"/>
              </a:rPr>
              <a:t>Develop the framework for the contingency plan; establish and organize the recovery teams; and develop a plan of relocation in the case of disruption or disaster. Create a thorough business contingency plan (BCP) and IT disaster recovery plan, and document all in a flexible, circulating document. Gain upper management approval upon completion.</a:t>
            </a:r>
          </a:p>
        </p:txBody>
      </p:sp>
      <p:sp>
        <p:nvSpPr>
          <p:cNvPr id="31" name="TextBox 30">
            <a:extLst>
              <a:ext uri="{FF2B5EF4-FFF2-40B4-BE49-F238E27FC236}">
                <a16:creationId xmlns:a16="http://schemas.microsoft.com/office/drawing/2014/main" id="{E21F84D4-7830-CF4A-9DC7-F5A94D2F490C}"/>
              </a:ext>
            </a:extLst>
          </p:cNvPr>
          <p:cNvSpPr txBox="1"/>
          <p:nvPr/>
        </p:nvSpPr>
        <p:spPr>
          <a:xfrm>
            <a:off x="2173119" y="5367330"/>
            <a:ext cx="500458" cy="769441"/>
          </a:xfrm>
          <a:prstGeom prst="rect">
            <a:avLst/>
          </a:prstGeom>
          <a:noFill/>
        </p:spPr>
        <p:txBody>
          <a:bodyPr wrap="none" rtlCol="0">
            <a:spAutoFit/>
          </a:bodyPr>
          <a:lstStyle/>
          <a:p>
            <a:r>
              <a:rPr lang="en-US" sz="4400" b="1" dirty="0">
                <a:solidFill>
                  <a:schemeClr val="tx2">
                    <a:lumMod val="20000"/>
                    <a:lumOff val="80000"/>
                  </a:schemeClr>
                </a:solidFill>
                <a:latin typeface="Century Gothic" panose="020B0502020202020204" pitchFamily="34" charset="0"/>
              </a:rPr>
              <a:t>3</a:t>
            </a:r>
          </a:p>
        </p:txBody>
      </p:sp>
      <p:sp>
        <p:nvSpPr>
          <p:cNvPr id="32" name="TextBox 31">
            <a:extLst>
              <a:ext uri="{FF2B5EF4-FFF2-40B4-BE49-F238E27FC236}">
                <a16:creationId xmlns:a16="http://schemas.microsoft.com/office/drawing/2014/main" id="{142AD774-01D7-3245-B9CE-C8DFEB0FFD89}"/>
              </a:ext>
            </a:extLst>
          </p:cNvPr>
          <p:cNvSpPr txBox="1"/>
          <p:nvPr/>
        </p:nvSpPr>
        <p:spPr>
          <a:xfrm>
            <a:off x="340250" y="3813601"/>
            <a:ext cx="2537257" cy="830997"/>
          </a:xfrm>
          <a:prstGeom prst="rect">
            <a:avLst/>
          </a:prstGeom>
          <a:noFill/>
        </p:spPr>
        <p:txBody>
          <a:bodyPr wrap="square" rtlCol="0">
            <a:spAutoFit/>
          </a:bodyPr>
          <a:lstStyle/>
          <a:p>
            <a:r>
              <a:rPr lang="en-US" sz="2400" b="1" dirty="0">
                <a:solidFill>
                  <a:schemeClr val="bg1"/>
                </a:solidFill>
                <a:effectLst>
                  <a:outerShdw blurRad="50800" dist="38100" dir="8100000" algn="tr" rotWithShape="0">
                    <a:prstClr val="black">
                      <a:alpha val="40000"/>
                    </a:prstClr>
                  </a:outerShdw>
                </a:effectLst>
                <a:latin typeface="Century Gothic" panose="020B0502020202020204" pitchFamily="34" charset="0"/>
              </a:rPr>
              <a:t>PLAN DEVELOPMENT</a:t>
            </a:r>
          </a:p>
        </p:txBody>
      </p:sp>
      <p:sp>
        <p:nvSpPr>
          <p:cNvPr id="35" name="TextBox 34">
            <a:extLst>
              <a:ext uri="{FF2B5EF4-FFF2-40B4-BE49-F238E27FC236}">
                <a16:creationId xmlns:a16="http://schemas.microsoft.com/office/drawing/2014/main" id="{70B7FF27-EF0C-714B-AD8B-630EDE0898E3}"/>
              </a:ext>
            </a:extLst>
          </p:cNvPr>
          <p:cNvSpPr txBox="1"/>
          <p:nvPr/>
        </p:nvSpPr>
        <p:spPr>
          <a:xfrm>
            <a:off x="6939431" y="3828383"/>
            <a:ext cx="1886772" cy="830997"/>
          </a:xfrm>
          <a:prstGeom prst="rect">
            <a:avLst/>
          </a:prstGeom>
          <a:noFill/>
        </p:spPr>
        <p:txBody>
          <a:bodyPr wrap="square" rtlCol="0">
            <a:spAutoFit/>
          </a:bodyPr>
          <a:lstStyle/>
          <a:p>
            <a:r>
              <a:rPr lang="en-US" sz="2400" b="1" dirty="0">
                <a:solidFill>
                  <a:schemeClr val="bg1"/>
                </a:solidFill>
                <a:effectLst>
                  <a:outerShdw blurRad="50800" dist="38100" dir="8100000" algn="tr" rotWithShape="0">
                    <a:prstClr val="black">
                      <a:alpha val="40000"/>
                    </a:prstClr>
                  </a:outerShdw>
                </a:effectLst>
                <a:latin typeface="Century Gothic" panose="020B0502020202020204" pitchFamily="34" charset="0"/>
              </a:rPr>
              <a:t>TESTING &amp; EXERCISES</a:t>
            </a:r>
          </a:p>
        </p:txBody>
      </p:sp>
      <p:sp>
        <p:nvSpPr>
          <p:cNvPr id="34" name="TextBox 33">
            <a:extLst>
              <a:ext uri="{FF2B5EF4-FFF2-40B4-BE49-F238E27FC236}">
                <a16:creationId xmlns:a16="http://schemas.microsoft.com/office/drawing/2014/main" id="{42CAC001-EB5A-6F49-A2B4-595F4E5896E5}"/>
              </a:ext>
            </a:extLst>
          </p:cNvPr>
          <p:cNvSpPr txBox="1"/>
          <p:nvPr/>
        </p:nvSpPr>
        <p:spPr>
          <a:xfrm>
            <a:off x="8451333" y="5381726"/>
            <a:ext cx="500458" cy="769441"/>
          </a:xfrm>
          <a:prstGeom prst="rect">
            <a:avLst/>
          </a:prstGeom>
          <a:noFill/>
        </p:spPr>
        <p:txBody>
          <a:bodyPr wrap="none" rtlCol="0">
            <a:spAutoFit/>
          </a:bodyPr>
          <a:lstStyle/>
          <a:p>
            <a:r>
              <a:rPr lang="en-US" sz="4400" b="1" dirty="0">
                <a:solidFill>
                  <a:schemeClr val="tx2">
                    <a:lumMod val="20000"/>
                    <a:lumOff val="80000"/>
                  </a:schemeClr>
                </a:solidFill>
                <a:latin typeface="Century Gothic" panose="020B0502020202020204" pitchFamily="34" charset="0"/>
              </a:rPr>
              <a:t>4</a:t>
            </a:r>
          </a:p>
        </p:txBody>
      </p:sp>
      <p:sp>
        <p:nvSpPr>
          <p:cNvPr id="72" name="TextBox 71">
            <a:extLst>
              <a:ext uri="{FF2B5EF4-FFF2-40B4-BE49-F238E27FC236}">
                <a16:creationId xmlns:a16="http://schemas.microsoft.com/office/drawing/2014/main" id="{441B4689-DE1C-D841-B7F4-E6023C6C5C12}"/>
              </a:ext>
            </a:extLst>
          </p:cNvPr>
          <p:cNvSpPr txBox="1"/>
          <p:nvPr/>
        </p:nvSpPr>
        <p:spPr>
          <a:xfrm>
            <a:off x="9136743" y="1088849"/>
            <a:ext cx="2820721" cy="2031325"/>
          </a:xfrm>
          <a:prstGeom prst="rect">
            <a:avLst/>
          </a:prstGeom>
          <a:noFill/>
        </p:spPr>
        <p:txBody>
          <a:bodyPr wrap="square" rtlCol="0">
            <a:spAutoFit/>
          </a:bodyPr>
          <a:lstStyle/>
          <a:p>
            <a:r>
              <a:rPr lang="en-US" sz="1400" dirty="0">
                <a:solidFill>
                  <a:schemeClr val="tx2">
                    <a:lumMod val="50000"/>
                  </a:schemeClr>
                </a:solidFill>
                <a:latin typeface="Century Gothic" panose="020B0502020202020204" pitchFamily="34" charset="0"/>
              </a:rPr>
              <a:t>Identify and document all resource requirements based on the BIAs you completed in the previous step. Determine a plausible recovery strategy based on the needs of the business and the BIA, and document and implement those strategies.</a:t>
            </a:r>
          </a:p>
        </p:txBody>
      </p:sp>
      <p:sp>
        <p:nvSpPr>
          <p:cNvPr id="78" name="TextBox 77">
            <a:extLst>
              <a:ext uri="{FF2B5EF4-FFF2-40B4-BE49-F238E27FC236}">
                <a16:creationId xmlns:a16="http://schemas.microsoft.com/office/drawing/2014/main" id="{9BDF7D80-A882-EC4B-8BB2-5056ACA81990}"/>
              </a:ext>
            </a:extLst>
          </p:cNvPr>
          <p:cNvSpPr txBox="1"/>
          <p:nvPr/>
        </p:nvSpPr>
        <p:spPr>
          <a:xfrm>
            <a:off x="9239440" y="3833877"/>
            <a:ext cx="2612310" cy="1815882"/>
          </a:xfrm>
          <a:prstGeom prst="rect">
            <a:avLst/>
          </a:prstGeom>
          <a:noFill/>
        </p:spPr>
        <p:txBody>
          <a:bodyPr wrap="square" rtlCol="0">
            <a:spAutoFit/>
          </a:bodyPr>
          <a:lstStyle/>
          <a:p>
            <a:r>
              <a:rPr lang="en-US" sz="1400" dirty="0">
                <a:solidFill>
                  <a:schemeClr val="tx2">
                    <a:lumMod val="50000"/>
                  </a:schemeClr>
                </a:solidFill>
                <a:latin typeface="Century Gothic" panose="020B0502020202020204" pitchFamily="34" charset="0"/>
              </a:rPr>
              <a:t>Create a test plan and subsequent exercises that the business can perform to ensure that the business </a:t>
            </a:r>
            <a:r>
              <a:rPr lang="en-US" sz="1400">
                <a:solidFill>
                  <a:schemeClr val="tx2">
                    <a:lumMod val="50000"/>
                  </a:schemeClr>
                </a:solidFill>
                <a:latin typeface="Century Gothic" panose="020B0502020202020204" pitchFamily="34" charset="0"/>
              </a:rPr>
              <a:t>contingency plan </a:t>
            </a:r>
            <a:r>
              <a:rPr lang="en-US" sz="1400" dirty="0">
                <a:solidFill>
                  <a:schemeClr val="tx2">
                    <a:lumMod val="50000"/>
                  </a:schemeClr>
                </a:solidFill>
                <a:latin typeface="Century Gothic" panose="020B0502020202020204" pitchFamily="34" charset="0"/>
              </a:rPr>
              <a:t>works successfully. Update the BCP as needed based on the tests and exercises. </a:t>
            </a:r>
          </a:p>
        </p:txBody>
      </p:sp>
      <p:sp>
        <p:nvSpPr>
          <p:cNvPr id="37" name="Rectangle 7">
            <a:extLst>
              <a:ext uri="{FF2B5EF4-FFF2-40B4-BE49-F238E27FC236}">
                <a16:creationId xmlns:a16="http://schemas.microsoft.com/office/drawing/2014/main" id="{3A8E0981-4678-3D40-82EF-A9D440FF46C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6" name="TextBox 65">
            <a:extLst>
              <a:ext uri="{FF2B5EF4-FFF2-40B4-BE49-F238E27FC236}">
                <a16:creationId xmlns:a16="http://schemas.microsoft.com/office/drawing/2014/main" id="{17FF0C53-29EF-B546-A239-FDE2DED26FA7}"/>
              </a:ext>
            </a:extLst>
          </p:cNvPr>
          <p:cNvSpPr txBox="1"/>
          <p:nvPr/>
        </p:nvSpPr>
        <p:spPr>
          <a:xfrm>
            <a:off x="2108200" y="6477000"/>
            <a:ext cx="926505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CONTINGENCY PLAN</a:t>
            </a:r>
          </a:p>
        </p:txBody>
      </p:sp>
      <p:sp>
        <p:nvSpPr>
          <p:cNvPr id="67" name="Parallelogram 66">
            <a:extLst>
              <a:ext uri="{FF2B5EF4-FFF2-40B4-BE49-F238E27FC236}">
                <a16:creationId xmlns:a16="http://schemas.microsoft.com/office/drawing/2014/main" id="{781E1FFC-7036-1C43-A712-825FC031818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299865" y="213533"/>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259453"/>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SIMPLE CONTINGENCY PLAN</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97142F5C-BBB0-4BF2-8175-156FFD4E6D6B}" vid="{A9222CC0-F13C-43B9-8ED1-0635DFFE3D1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IC-Simple-Contingency-Plan-Template_PowerPoint - SR edits</Template>
  <TotalTime>0</TotalTime>
  <Words>289</Words>
  <Application>Microsoft Office PowerPoint</Application>
  <PresentationFormat>Широкоэкранный</PresentationFormat>
  <Paragraphs>18</Paragraphs>
  <Slides>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Century Gothic</vt:lpstr>
      <vt:lpstr>Тема Office</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2021-03-31T16:23:25Z</dcterms:created>
  <dcterms:modified xsi:type="dcterms:W3CDTF">2021-03-31T16:24:17Z</dcterms:modified>
</cp:coreProperties>
</file>