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66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C-Segmentation-Graph-Template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11089238845143"/>
          <c:y val="6.4895950506186725E-2"/>
          <c:w val="0.74938495969253849"/>
          <c:h val="0.84921870643066755"/>
        </c:manualLayout>
      </c:layout>
      <c:pieChart>
        <c:varyColors val="1"/>
        <c:ser>
          <c:idx val="0"/>
          <c:order val="0"/>
          <c:tx>
            <c:strRef>
              <c:f>'Segmentation Graph'!$C$2</c:f>
              <c:strCache>
                <c:ptCount val="1"/>
                <c:pt idx="0">
                  <c:v>% DEL TOTAL</c:v>
                </c:pt>
              </c:strCache>
            </c:strRef>
          </c:tx>
          <c:spPr>
            <a:ln>
              <a:noFill/>
            </a:ln>
            <a:effectLst>
              <a:outerShdw blurRad="114300" dist="38100" dir="2700000" algn="tl" rotWithShape="0">
                <a:schemeClr val="bg1">
                  <a:lumMod val="65000"/>
                  <a:alpha val="86000"/>
                </a:scheme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469-5349-A07A-94FF99275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469-5349-A07A-94FF99275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469-5349-A07A-94FF99275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469-5349-A07A-94FF99275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469-5349-A07A-94FF992755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469-5349-A07A-94FF99275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469-5349-A07A-94FF992755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469-5349-A07A-94FF992755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469-5349-A07A-94FF992755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469-5349-A07A-94FF992755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469-5349-A07A-94FF992755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469-5349-A07A-94FF992755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2469-5349-A07A-94FF992755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glow rad="63500">
                        <a:schemeClr val="bg1">
                          <a:lumMod val="50000"/>
                          <a:alpha val="87000"/>
                        </a:scheme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'Segmentation Graph'!$B$3:$B$15</c:f>
              <c:strCache>
                <c:ptCount val="11"/>
                <c:pt idx="0">
                  <c:v>SEGMENTO 1</c:v>
                </c:pt>
                <c:pt idx="1">
                  <c:v>SEGMENTO 2</c:v>
                </c:pt>
                <c:pt idx="2">
                  <c:v>SEGMENTO 3</c:v>
                </c:pt>
                <c:pt idx="3">
                  <c:v>SEGMENTO 4</c:v>
                </c:pt>
                <c:pt idx="4">
                  <c:v>SEGMENTO 5</c:v>
                </c:pt>
                <c:pt idx="5">
                  <c:v>SEGMENTO 6</c:v>
                </c:pt>
                <c:pt idx="6">
                  <c:v>SEGMENTO 7</c:v>
                </c:pt>
                <c:pt idx="7">
                  <c:v>SEGMENTO 8</c:v>
                </c:pt>
                <c:pt idx="8">
                  <c:v>SEGMENTO 9</c:v>
                </c:pt>
                <c:pt idx="9">
                  <c:v>SEGMENTO 10</c:v>
                </c:pt>
                <c:pt idx="10">
                  <c:v>SEGMENTO 11</c:v>
                </c:pt>
              </c:strCache>
            </c:strRef>
          </c:cat>
          <c:val>
            <c:numRef>
              <c:f>'Segmentation Graph'!$C$3:$C$15</c:f>
              <c:numCache>
                <c:formatCode>0.00%</c:formatCode>
                <c:ptCount val="13"/>
                <c:pt idx="0">
                  <c:v>0.215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6.5000000000000002E-2</c:v>
                </c:pt>
                <c:pt idx="4">
                  <c:v>0.1135</c:v>
                </c:pt>
                <c:pt idx="5">
                  <c:v>0.03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7.2499999999999995E-2</c:v>
                </c:pt>
                <c:pt idx="9">
                  <c:v>0.02</c:v>
                </c:pt>
                <c:pt idx="10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469-5349-A07A-94FF9927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npjCf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COMPETITIVO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4400" dirty="0">
                <a:latin typeface="Century Gothic" panose="020B0502020202020204" pitchFamily="34" charset="0"/>
              </a:rPr>
              <a:t>NOMBRE DE SU EMPRESA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USTED</a:t>
            </a:r>
          </a:p>
          <a:p>
            <a:pPr algn="ctr"/>
            <a:r>
              <a:rPr lang="e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LOGOTIPO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79422549-032E-4ABB-9075-A41AAEEB0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4590" y="427465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SEGMENTACIÓN DE LA COMPETENCIA</a:t>
            </a: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5C845E6C-7904-1A45-A838-E02042902D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08014"/>
              </p:ext>
            </p:extLst>
          </p:nvPr>
        </p:nvGraphicFramePr>
        <p:xfrm>
          <a:off x="3883068" y="-8087"/>
          <a:ext cx="7619121" cy="66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FC7D8E6C-8548-954F-82F7-9BB909447FE2}"/>
              </a:ext>
            </a:extLst>
          </p:cNvPr>
          <p:cNvSpPr txBox="1">
            <a:spLocks/>
          </p:cNvSpPr>
          <p:nvPr/>
        </p:nvSpPr>
        <p:spPr>
          <a:xfrm>
            <a:off x="379945" y="1226679"/>
            <a:ext cx="2814192" cy="2531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GRÁFICO DE SEGMENTACIÓN DE LA COMPETENCIA</a:t>
            </a:r>
          </a:p>
          <a:p>
            <a:pPr>
              <a:spcAft>
                <a:spcPts val="1200"/>
              </a:spcAft>
            </a:pPr>
            <a:r>
              <a:rPr lang="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[Utilice la plantilla de gráfico de segmentación de Smartsheet para construir un gráfico para la presentación.]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9101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PUNTOS DE PARIDAD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14660-2DAB-2C40-A6BB-B81C9AF83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64" y="1194572"/>
            <a:ext cx="4936935" cy="462837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40AC9-9737-0440-95EE-D8E2048B1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47643"/>
              </p:ext>
            </p:extLst>
          </p:nvPr>
        </p:nvGraphicFramePr>
        <p:xfrm>
          <a:off x="211016" y="207571"/>
          <a:ext cx="7022592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PUNTOS DE DIFERENCIA</a:t>
                      </a:r>
                    </a:p>
                    <a:p>
                      <a:pPr algn="ctr" fontAlgn="ctr"/>
                      <a:r>
                        <a:rPr lang="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POD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PUNTOS DE PARIDAD</a:t>
                      </a:r>
                    </a:p>
                    <a:p>
                      <a:pPr algn="ctr" fontAlgn="ctr"/>
                      <a:r>
                        <a:rPr lang="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POP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PUNTOS DE IRRELEVANCIA</a:t>
                      </a:r>
                    </a:p>
                    <a:p>
                      <a:pPr algn="ctr" fontAlgn="ctr"/>
                      <a:r>
                        <a:rPr lang="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POI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7577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RECOMENDACIONES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NOMBRE DE RECOMENDACIÓN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tres</a:t>
            </a:r>
          </a:p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NOMBRE DE RECOMENDACIÓN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tres</a:t>
            </a:r>
          </a:p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NOMBRE DE RECOMENDACIÓN TRES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tres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competitivo | VISIÓN GENERAL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626A5DB-A223-894E-A8C2-6052FBA67B6B}"/>
              </a:ext>
            </a:extLst>
          </p:cNvPr>
          <p:cNvSpPr txBox="1">
            <a:spLocks/>
          </p:cNvSpPr>
          <p:nvPr/>
        </p:nvSpPr>
        <p:spPr>
          <a:xfrm>
            <a:off x="297050" y="2140526"/>
            <a:ext cx="7378551" cy="378229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/>
            <a:r>
              <a:rPr lang="es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OBJETIVOS</a:t>
            </a:r>
          </a:p>
          <a:p>
            <a:pPr/>
            <a:r>
              <a:rPr lang="e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[Describa por qué un análisis es importante y lo que espera encontrar a través de él.]</a:t>
            </a:r>
          </a:p>
          <a:p>
            <a:pPr/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Punto</a:t>
            </a:r>
          </a:p>
          <a:p>
            <a:pPr/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DEL PAISAJE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379944" y="1772528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PREGUNTAS DE ANÁLISIS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¿Qué productos ofrecen los competidores?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¿Los competidores están ganando dinero?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???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DEL PAISAJE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8079"/>
              </p:ext>
            </p:extLst>
          </p:nvPr>
        </p:nvGraphicFramePr>
        <p:xfrm>
          <a:off x="220177" y="292245"/>
          <a:ext cx="11596200" cy="562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70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SU EMPRESA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COMPETIDOR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COMPETIDOR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COMPETIDOR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PERFIL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VISIÓN GENERAL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10161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VENTAJA COMPETITIVA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¿Qué valor 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ofrecen a los clientes?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23253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PERFIL DE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MERCADO OBJETIVO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48705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ESTRATEGIAS DE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DEL PAISAJE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9390"/>
              </p:ext>
            </p:extLst>
          </p:nvPr>
        </p:nvGraphicFramePr>
        <p:xfrm>
          <a:off x="220177" y="292245"/>
          <a:ext cx="11596200" cy="5616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SU EMPRESA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COMPETIDOR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COMPETIDOR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COMPETIDOR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745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" sz="11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PERFIL DEL PRODUCTO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PRODUCTOS Y SERVICIOS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PRECIOS Y COSTOS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CANALES DE DISTRIBUCIÓN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  <a:tr h="745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ANÁLISIS DAFO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FORTALEZAS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28462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DEBILIDADES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6995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3253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AMENAZAS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8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DEL PAISAJE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6B5B8-9211-8A40-8981-39A2A6204F46}"/>
              </a:ext>
            </a:extLst>
          </p:cNvPr>
          <p:cNvSpPr txBox="1"/>
          <p:nvPr/>
        </p:nvSpPr>
        <p:spPr>
          <a:xfrm>
            <a:off x="503742" y="2124222"/>
            <a:ext cx="5359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" sz="2400" b="1" dirty="0">
                <a:latin typeface="Century Gothic" panose="020B0502020202020204" pitchFamily="34" charset="0"/>
              </a:rPr>
              <a:t>Describir las fuentes utilizadas para el análisis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Informes y tendencias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Redes sociales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Concienciación del consumidor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????</a:t>
            </a: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30A647-7BE0-3C4E-B0CF-823C3D4F6A52}"/>
              </a:ext>
            </a:extLst>
          </p:cNvPr>
          <p:cNvSpPr/>
          <p:nvPr/>
        </p:nvSpPr>
        <p:spPr>
          <a:xfrm>
            <a:off x="5863532" y="682040"/>
            <a:ext cx="5939261" cy="505757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35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Incluir captura de pantalla</a:t>
            </a:r>
          </a:p>
        </p:txBody>
      </p:sp>
    </p:spTree>
    <p:extLst>
      <p:ext uri="{BB962C8B-B14F-4D97-AF65-F5344CB8AC3E}">
        <p14:creationId xmlns:p14="http://schemas.microsoft.com/office/powerpoint/2010/main" val="84149996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DEL PAISAJE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C875506F-0183-F043-92DE-7F90673C0D7A}"/>
              </a:ext>
            </a:extLst>
          </p:cNvPr>
          <p:cNvSpPr txBox="1">
            <a:spLocks/>
          </p:cNvSpPr>
          <p:nvPr/>
        </p:nvSpPr>
        <p:spPr>
          <a:xfrm>
            <a:off x="295538" y="324627"/>
            <a:ext cx="11366579" cy="2137220"/>
          </a:xfrm>
          <a:prstGeom prst="rect">
            <a:avLst/>
          </a:prstGeom>
        </p:spPr>
        <p:txBody>
          <a:bodyPr vert="horz" lIns="91440" tIns="45720" rIns="91440" bIns="45720" numCol="2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INFLUENCIAS PAISAJÍSTICAS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Usa las Cinco fuerzas de Porter para describir el paisaje: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Rivalidad competidora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Amenaza de nuevos participantes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Poder de negociación de los compradores</a:t>
            </a: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endParaRPr lang="en-US" sz="16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Poder de negociación de los proveedores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Amenaza de productos o servicios sustitutos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89D917-4054-1440-8F4E-3C0C89A1D381}"/>
              </a:ext>
            </a:extLst>
          </p:cNvPr>
          <p:cNvGrpSpPr/>
          <p:nvPr/>
        </p:nvGrpSpPr>
        <p:grpSpPr>
          <a:xfrm>
            <a:off x="148262" y="2996418"/>
            <a:ext cx="11916779" cy="2657971"/>
            <a:chOff x="0" y="0"/>
            <a:chExt cx="12014200" cy="26797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F7463B-0104-984D-A18F-66B38E4DC89C}"/>
                </a:ext>
              </a:extLst>
            </p:cNvPr>
            <p:cNvSpPr/>
            <p:nvPr/>
          </p:nvSpPr>
          <p:spPr>
            <a:xfrm>
              <a:off x="4749800" y="215900"/>
              <a:ext cx="2400300" cy="24003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9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RIVALIDAD COMPETIDORA</a:t>
              </a:r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Striped Right Arrow 10">
              <a:extLst>
                <a:ext uri="{FF2B5EF4-FFF2-40B4-BE49-F238E27FC236}">
                  <a16:creationId xmlns:a16="http://schemas.microsoft.com/office/drawing/2014/main" id="{B3D7001F-CE52-4743-BA43-05D6B3930E38}"/>
                </a:ext>
              </a:extLst>
            </p:cNvPr>
            <p:cNvSpPr/>
            <p:nvPr/>
          </p:nvSpPr>
          <p:spPr>
            <a:xfrm rot="1140820">
              <a:off x="2768600" y="4445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67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Striped Right Arrow 11">
              <a:extLst>
                <a:ext uri="{FF2B5EF4-FFF2-40B4-BE49-F238E27FC236}">
                  <a16:creationId xmlns:a16="http://schemas.microsoft.com/office/drawing/2014/main" id="{23FF8C2A-630C-9844-B68E-912EF152ED96}"/>
                </a:ext>
              </a:extLst>
            </p:cNvPr>
            <p:cNvSpPr/>
            <p:nvPr/>
          </p:nvSpPr>
          <p:spPr>
            <a:xfrm rot="20638576">
              <a:off x="2743200" y="18796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3000">
                  <a:schemeClr val="bg1">
                    <a:lumMod val="85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Striped Right Arrow 12">
              <a:extLst>
                <a:ext uri="{FF2B5EF4-FFF2-40B4-BE49-F238E27FC236}">
                  <a16:creationId xmlns:a16="http://schemas.microsoft.com/office/drawing/2014/main" id="{08FA5ED0-4639-A448-BE4E-F13E940F1626}"/>
                </a:ext>
              </a:extLst>
            </p:cNvPr>
            <p:cNvSpPr/>
            <p:nvPr/>
          </p:nvSpPr>
          <p:spPr>
            <a:xfrm rot="9665094">
              <a:off x="7289801" y="469899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triped Right Arrow 13">
              <a:extLst>
                <a:ext uri="{FF2B5EF4-FFF2-40B4-BE49-F238E27FC236}">
                  <a16:creationId xmlns:a16="http://schemas.microsoft.com/office/drawing/2014/main" id="{319622DF-A9E8-134C-8B73-4EADECD3A215}"/>
                </a:ext>
              </a:extLst>
            </p:cNvPr>
            <p:cNvSpPr/>
            <p:nvPr/>
          </p:nvSpPr>
          <p:spPr>
            <a:xfrm rot="11558620">
              <a:off x="7353300" y="18542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A6AEF411-F29C-5A46-98A2-18A863D0A1E5}"/>
                </a:ext>
              </a:extLst>
            </p:cNvPr>
            <p:cNvSpPr/>
            <p:nvPr/>
          </p:nvSpPr>
          <p:spPr>
            <a:xfrm>
              <a:off x="0" y="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AMENAZA </a:t>
              </a:r>
            </a:p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 ENTRADA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A8AD8B-60A7-C34D-B869-81FCF84F806A}"/>
                </a:ext>
              </a:extLst>
            </p:cNvPr>
            <p:cNvSpPr/>
            <p:nvPr/>
          </p:nvSpPr>
          <p:spPr>
            <a:xfrm>
              <a:off x="0" y="171450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8000">
                  <a:schemeClr val="bg1">
                    <a:lumMod val="95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AMENAZA </a:t>
              </a:r>
            </a:p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 SUSTITUTOS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6450345-7F13-C949-BA58-415990B5CAD0}"/>
                </a:ext>
              </a:extLst>
            </p:cNvPr>
            <p:cNvSpPr/>
            <p:nvPr/>
          </p:nvSpPr>
          <p:spPr>
            <a:xfrm>
              <a:off x="8801100" y="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PODER DE NEGOCIACIÓN </a:t>
              </a:r>
            </a:p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 COMPRADORES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C3465BF-8B49-2341-8F40-54FB9491457A}"/>
                </a:ext>
              </a:extLst>
            </p:cNvPr>
            <p:cNvSpPr/>
            <p:nvPr/>
          </p:nvSpPr>
          <p:spPr>
            <a:xfrm>
              <a:off x="8801100" y="171450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PODER DE NEGOCIACIÓN </a:t>
              </a:r>
            </a:p>
            <a:p>
              <a:pPr algn="ctr"/>
              <a:r>
                <a:rPr lang="e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 PROVEEDORES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773477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DEL PAISAJE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9DAD19-8720-BD46-94E0-5D595C4A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95858"/>
              </p:ext>
            </p:extLst>
          </p:nvPr>
        </p:nvGraphicFramePr>
        <p:xfrm>
          <a:off x="211016" y="207571"/>
          <a:ext cx="11704320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280892766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45480104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AMENAZA DE ENTRADA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AMENAZA DE SUSTITUTOS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PODER DE NEGOCIACIÓN DE LOS COMPRADORES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PODER DE NEGOCIACIÓN DE LOS PROVEEDORES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RIVALIDAD COMPETIDORA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6747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SEGMENTACIÓN DE LA COMPETENCIA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1226678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SEGMENTACIÓN DE LA COMPETENCIA</a:t>
            </a:r>
          </a:p>
          <a:p>
            <a:pPr>
              <a:spcAft>
                <a:spcPts val="1200"/>
              </a:spcAft>
            </a:pPr>
            <a:r>
              <a:rPr lang="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Utilizando los competidores identificados en el análisis, segmentaremos el panorama competitivo en términos de atributos [número]: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Atributo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Atributo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Atributo tres</a:t>
            </a:r>
          </a:p>
          <a:p>
            <a:pPr>
              <a:spcAft>
                <a:spcPts val="1200"/>
              </a:spcAft>
            </a:pPr>
            <a:r>
              <a:rPr lang="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Elegimos estos atributos determinantes por varias razones:</a:t>
            </a:r>
          </a:p>
          <a:p>
            <a:pPr lvl="1">
              <a:spcAft>
                <a:spcPts val="1200"/>
              </a:spcAft>
            </a:pPr>
            <a:r>
              <a:rPr lang="es" sz="1600" dirty="0">
                <a:latin typeface="Century Gothic" panose="020B0502020202020204" pitchFamily="34" charset="0"/>
              </a:rPr>
              <a:t>Ejemplo de atributo</a:t>
            </a:r>
          </a:p>
          <a:p>
            <a:pPr lvl="1">
              <a:spcAft>
                <a:spcPts val="1200"/>
              </a:spcAft>
            </a:pPr>
            <a:r>
              <a:rPr lang="es" sz="1600" dirty="0">
                <a:latin typeface="Century Gothic" panose="020B0502020202020204" pitchFamily="34" charset="0"/>
              </a:rPr>
              <a:t>[Si no es este ejemplo, entonces Razón 1]</a:t>
            </a:r>
          </a:p>
          <a:p>
            <a:pPr lvl="1">
              <a:spcAft>
                <a:spcPts val="1200"/>
              </a:spcAft>
            </a:pPr>
            <a:r>
              <a:rPr lang="es" sz="1600" dirty="0">
                <a:latin typeface="Century Gothic" panose="020B0502020202020204" pitchFamily="34" charset="0"/>
              </a:rPr>
              <a:t>[Razón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7011</TotalTime>
  <Words>414</Words>
  <Application>Microsoft Office PowerPoint</Application>
  <PresentationFormat>Широкоэкранный</PresentationFormat>
  <Paragraphs>207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Presentación de PowerPoint</dc:title>
  <dc:creator>Erica Waite</dc:creator>
  <lastModifiedBy>Alexandra Ragazhinskaya</lastModifiedBy>
  <revision>15</revision>
  <dcterms:created xsi:type="dcterms:W3CDTF">2018-04-05T17:48:59.0000000Z</dcterms:created>
  <dcterms:modified xsi:type="dcterms:W3CDTF">2021-01-06T19:28:46.0000000Z</dcterms:modified>
</coreProperties>
</file>