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F7F9FB"/>
    <a:srgbClr val="E4774A"/>
    <a:srgbClr val="56BFD2"/>
    <a:srgbClr val="A6DDE9"/>
    <a:srgbClr val="ECD6B2"/>
    <a:srgbClr val="99EBDD"/>
    <a:srgbClr val="DAE978"/>
    <a:srgbClr val="DEDFA3"/>
    <a:srgbClr val="D14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5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456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dirty="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6016948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Ingrese los meses y actividades representados en su plan.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Ajuste las barras para representar el tiempo transcurrido por actividad. 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Agregue fechas de inicio y finalización, fechas de hitos e información adicional dentro de cada barra o en el área del gráfico.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Utilice la clave de color para asignar departamentos, miembros del equipo o estado a actividades individuales.  </a:t>
            </a:r>
            <a:endParaRPr lang="en-US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HOJA DE RUTA DEL PROYECTO DE TI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HOJA DE RUTA DEL PROYECTO DE TI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3F93576-D8E0-454E-A543-936B0C588D58}"/>
              </a:ext>
            </a:extLst>
          </p:cNvPr>
          <p:cNvSpPr txBox="1"/>
          <p:nvPr/>
        </p:nvSpPr>
        <p:spPr>
          <a:xfrm>
            <a:off x="257548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HOJA DE RUTA DEL PROYECTO DE TI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806928" y="666807"/>
            <a:ext cx="457200" cy="27432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3782" y="666807"/>
            <a:ext cx="457200" cy="274320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573501" y="666807"/>
            <a:ext cx="457200" cy="2743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40074" y="666807"/>
            <a:ext cx="457200" cy="27432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5040355" y="666807"/>
            <a:ext cx="457200" cy="27432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07209" y="666807"/>
            <a:ext cx="457200" cy="2743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64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1989809" y="679759"/>
            <a:ext cx="109401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COLOR CLAVE 1</a:t>
            </a:r>
          </a:p>
        </p:txBody>
      </p:sp>
      <p:sp>
        <p:nvSpPr>
          <p:cNvPr id="65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289148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COLOR CLAVE 4</a:t>
            </a:r>
          </a:p>
        </p:txBody>
      </p:sp>
      <p:sp>
        <p:nvSpPr>
          <p:cNvPr id="66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30222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COLOR CLAVE 2</a:t>
            </a:r>
          </a:p>
        </p:txBody>
      </p:sp>
      <p:sp>
        <p:nvSpPr>
          <p:cNvPr id="67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068611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COLOR CLAVE 5</a:t>
            </a:r>
          </a:p>
        </p:txBody>
      </p:sp>
      <p:sp>
        <p:nvSpPr>
          <p:cNvPr id="68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509685" y="679759"/>
            <a:ext cx="113306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COLOR CLAVE 3</a:t>
            </a:r>
          </a:p>
        </p:txBody>
      </p:sp>
      <p:sp>
        <p:nvSpPr>
          <p:cNvPr id="69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848074" y="679759"/>
            <a:ext cx="1094017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COLOR CLAVE 6</a:t>
            </a:r>
          </a:p>
        </p:txBody>
      </p:sp>
      <p:sp>
        <p:nvSpPr>
          <p:cNvPr id="70" name="TextBox 34">
            <a:extLst>
              <a:ext uri="{FF2B5EF4-FFF2-40B4-BE49-F238E27FC236}">
                <a16:creationId xmlns:a16="http://schemas.microsoft.com/office/drawing/2014/main" id="{E4B8B7CB-042F-B144-A64B-7088C3341325}"/>
              </a:ext>
            </a:extLst>
          </p:cNvPr>
          <p:cNvSpPr txBox="1"/>
          <p:nvPr/>
        </p:nvSpPr>
        <p:spPr>
          <a:xfrm>
            <a:off x="249909" y="590859"/>
            <a:ext cx="1124988" cy="5324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DEPT -o- </a:t>
            </a:r>
          </a:p>
          <a:p>
            <a:r>
              <a:rPr lang="es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CLAVE DE ESTADO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75A160-8D2E-4244-9127-D18BBA6ED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799900"/>
              </p:ext>
            </p:extLst>
          </p:nvPr>
        </p:nvGraphicFramePr>
        <p:xfrm>
          <a:off x="351221" y="1155825"/>
          <a:ext cx="11590872" cy="5157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906">
                  <a:extLst>
                    <a:ext uri="{9D8B030D-6E8A-4147-A177-3AD203B41FA5}">
                      <a16:colId xmlns:a16="http://schemas.microsoft.com/office/drawing/2014/main" val="313950536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36116804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031549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5733983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496635188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1402687913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56444344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107487157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410510501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812037454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3430242789"/>
                    </a:ext>
                  </a:extLst>
                </a:gridCol>
                <a:gridCol w="965906">
                  <a:extLst>
                    <a:ext uri="{9D8B030D-6E8A-4147-A177-3AD203B41FA5}">
                      <a16:colId xmlns:a16="http://schemas.microsoft.com/office/drawing/2014/main" val="2786832483"/>
                    </a:ext>
                  </a:extLst>
                </a:gridCol>
              </a:tblGrid>
              <a:tr h="217228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es" sz="1200" u="none" strike="noStrike" dirty="0">
                          <a:effectLst/>
                          <a:latin typeface="Century Gothic" panose="020B0502020202020204" pitchFamily="34" charset="0"/>
                        </a:rPr>
                        <a:t>20XX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912992"/>
                  </a:ext>
                </a:extLst>
              </a:tr>
              <a:tr h="246850"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ESTROPEAR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APR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MAYO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SEPTIEMBRE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88016"/>
                  </a:ext>
                </a:extLst>
              </a:tr>
              <a:tr h="239415">
                <a:tc gridSpan="12">
                  <a:txBody>
                    <a:bodyPr/>
                    <a:lstStyle/>
                    <a:p>
                      <a:pPr algn="l" fontAlgn="b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79978"/>
                  </a:ext>
                </a:extLst>
              </a:tr>
              <a:tr h="12942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57171"/>
                  </a:ext>
                </a:extLst>
              </a:tr>
              <a:tr h="246299">
                <a:tc gridSpan="12">
                  <a:txBody>
                    <a:bodyPr/>
                    <a:lstStyle/>
                    <a:p>
                      <a:pPr algn="l" fontAlgn="b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SEGURIDAD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08186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98651"/>
                  </a:ext>
                </a:extLst>
              </a:tr>
              <a:tr h="247336">
                <a:tc gridSpan="12">
                  <a:txBody>
                    <a:bodyPr/>
                    <a:lstStyle/>
                    <a:p>
                      <a:pPr algn="l" fontAlgn="b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EVALUACIÓN DE NECESIDADES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437475"/>
                  </a:ext>
                </a:extLst>
              </a:tr>
              <a:tr h="13329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74" marR="6374" marT="6374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354"/>
                  </a:ext>
                </a:extLst>
              </a:tr>
            </a:tbl>
          </a:graphicData>
        </a:graphic>
      </p:graphicFrame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B213C206-617F-B34A-81CF-3AA7C6B317A0}"/>
              </a:ext>
            </a:extLst>
          </p:cNvPr>
          <p:cNvSpPr/>
          <p:nvPr/>
        </p:nvSpPr>
        <p:spPr>
          <a:xfrm>
            <a:off x="5163029" y="5148226"/>
            <a:ext cx="5722515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1</a:t>
            </a: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68EB49AC-C9E8-EF42-8900-EE5D30F0E18E}"/>
              </a:ext>
            </a:extLst>
          </p:cNvPr>
          <p:cNvSpPr/>
          <p:nvPr/>
        </p:nvSpPr>
        <p:spPr>
          <a:xfrm>
            <a:off x="8720049" y="5813566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2</a:t>
            </a:r>
            <a:endParaRPr lang="en-US" sz="900" b="1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384378" y="1930399"/>
            <a:ext cx="1901213" cy="2641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1</a:t>
            </a: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415035" y="1930399"/>
            <a:ext cx="1040948" cy="264167"/>
          </a:xfrm>
          <a:prstGeom prst="roundRect">
            <a:avLst/>
          </a:prstGeom>
          <a:solidFill>
            <a:srgbClr val="6CD5F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2</a:t>
            </a:r>
            <a:endParaRPr lang="en-US" sz="900" b="1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820045" y="2366948"/>
            <a:ext cx="2068411" cy="264167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5</a:t>
            </a:r>
            <a:endParaRPr lang="en-US" sz="900" b="1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716856" y="1930399"/>
            <a:ext cx="1108367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4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781794" y="3501163"/>
            <a:ext cx="6739192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1</a:t>
            </a: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014211" y="3940325"/>
            <a:ext cx="1658505" cy="2641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3</a:t>
            </a: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478764" y="3931431"/>
            <a:ext cx="2615853" cy="5447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2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518008" y="1930399"/>
            <a:ext cx="4080312" cy="264885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3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121370" y="2769424"/>
            <a:ext cx="2068411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7</a:t>
            </a: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315536" y="4342801"/>
            <a:ext cx="1658505" cy="264167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4</a:t>
            </a: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819333" y="2333594"/>
            <a:ext cx="4037043" cy="264167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ACTIVIDAD 6</a:t>
            </a:r>
          </a:p>
        </p:txBody>
      </p:sp>
      <p:sp>
        <p:nvSpPr>
          <p:cNvPr id="110" name="Pentagon 4">
            <a:extLst>
              <a:ext uri="{FF2B5EF4-FFF2-40B4-BE49-F238E27FC236}">
                <a16:creationId xmlns:a16="http://schemas.microsoft.com/office/drawing/2014/main" id="{27485D75-36D8-3F45-ACAC-546B885852B6}"/>
              </a:ext>
            </a:extLst>
          </p:cNvPr>
          <p:cNvSpPr/>
          <p:nvPr/>
        </p:nvSpPr>
        <p:spPr>
          <a:xfrm>
            <a:off x="411345" y="2286898"/>
            <a:ext cx="832766" cy="567024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CD5FC"/>
              </a:gs>
              <a:gs pos="100000">
                <a:srgbClr val="00B0F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1000">
                <a:solidFill>
                  <a:schemeClr val="tx1"/>
                </a:solidFill>
                <a:latin typeface="Century Gothic" panose="020B0502020202020204" pitchFamily="34" charset="0"/>
              </a:rPr>
              <a:t>VERSIÓN DE ACTUALIZACIÓN 01/02</a:t>
            </a:r>
          </a:p>
        </p:txBody>
      </p:sp>
      <p:sp>
        <p:nvSpPr>
          <p:cNvPr id="98" name="Pentagon 4">
            <a:extLst>
              <a:ext uri="{FF2B5EF4-FFF2-40B4-BE49-F238E27FC236}">
                <a16:creationId xmlns:a16="http://schemas.microsoft.com/office/drawing/2014/main" id="{33EA5FF4-0267-9F4D-BD8B-D046A30E413E}"/>
              </a:ext>
            </a:extLst>
          </p:cNvPr>
          <p:cNvSpPr/>
          <p:nvPr/>
        </p:nvSpPr>
        <p:spPr>
          <a:xfrm>
            <a:off x="4864774" y="5537361"/>
            <a:ext cx="1165872" cy="41137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AAC9F"/>
              </a:gs>
              <a:gs pos="100000">
                <a:srgbClr val="FF7D3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INFORME CON VENCIMIENTO 20/05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655DF6AC-B60E-F748-ACC5-8FDA50C3A5D6}"/>
              </a:ext>
            </a:extLst>
          </p:cNvPr>
          <p:cNvGrpSpPr/>
          <p:nvPr/>
        </p:nvGrpSpPr>
        <p:grpSpPr>
          <a:xfrm>
            <a:off x="4722546" y="1227167"/>
            <a:ext cx="1147522" cy="5166360"/>
            <a:chOff x="2540000" y="88900"/>
            <a:chExt cx="1147522" cy="6530440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E264A8A1-3A23-4D4F-93FF-5F5168DCF5D9}"/>
                </a:ext>
              </a:extLst>
            </p:cNvPr>
            <p:cNvCxnSpPr/>
            <p:nvPr/>
          </p:nvCxnSpPr>
          <p:spPr>
            <a:xfrm>
              <a:off x="25400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Display 119">
              <a:extLst>
                <a:ext uri="{FF2B5EF4-FFF2-40B4-BE49-F238E27FC236}">
                  <a16:creationId xmlns:a16="http://schemas.microsoft.com/office/drawing/2014/main" id="{5AB8F71F-A130-984A-A59C-20394464B0D1}"/>
                </a:ext>
              </a:extLst>
            </p:cNvPr>
            <p:cNvSpPr/>
            <p:nvPr/>
          </p:nvSpPr>
          <p:spPr>
            <a:xfrm>
              <a:off x="2552694" y="1962457"/>
              <a:ext cx="1134828" cy="498271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" sz="9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HITO UNO</a:t>
              </a:r>
              <a:endParaRPr lang="en-US" sz="900" b="1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65DFD33-B39E-FA43-BF58-48E3E42B6FB1}"/>
              </a:ext>
            </a:extLst>
          </p:cNvPr>
          <p:cNvGrpSpPr/>
          <p:nvPr/>
        </p:nvGrpSpPr>
        <p:grpSpPr>
          <a:xfrm>
            <a:off x="2369309" y="1138267"/>
            <a:ext cx="685515" cy="5280660"/>
            <a:chOff x="0" y="0"/>
            <a:chExt cx="685515" cy="5280660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F97F1697-4891-7C44-B9DF-DBAF527A0BFE}"/>
                </a:ext>
              </a:extLst>
            </p:cNvPr>
            <p:cNvCxnSpPr/>
            <p:nvPr/>
          </p:nvCxnSpPr>
          <p:spPr>
            <a:xfrm>
              <a:off x="0" y="114300"/>
              <a:ext cx="0" cy="5166360"/>
            </a:xfrm>
            <a:prstGeom prst="line">
              <a:avLst/>
            </a:prstGeom>
            <a:ln w="34925" cap="rnd">
              <a:solidFill>
                <a:srgbClr val="92D050"/>
              </a:solidFill>
              <a:prstDash val="sysDot"/>
              <a:headEnd type="diamond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2">
              <a:extLst>
                <a:ext uri="{FF2B5EF4-FFF2-40B4-BE49-F238E27FC236}">
                  <a16:creationId xmlns:a16="http://schemas.microsoft.com/office/drawing/2014/main" id="{32BC2B22-9442-BE47-BF1C-CF4A2B12D645}"/>
                </a:ext>
              </a:extLst>
            </p:cNvPr>
            <p:cNvSpPr txBox="1"/>
            <p:nvPr/>
          </p:nvSpPr>
          <p:spPr>
            <a:xfrm>
              <a:off x="25398" y="0"/>
              <a:ext cx="660117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" sz="1100">
                  <a:solidFill>
                    <a:srgbClr val="00B050"/>
                  </a:solidFill>
                  <a:latin typeface="Century Gothic" panose="020B0502020202020204" pitchFamily="34" charset="0"/>
                </a:rPr>
                <a:t>HOY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8ED3589-9ACF-F54E-99C4-A6E5BB4EF281}"/>
              </a:ext>
            </a:extLst>
          </p:cNvPr>
          <p:cNvGrpSpPr/>
          <p:nvPr/>
        </p:nvGrpSpPr>
        <p:grpSpPr>
          <a:xfrm>
            <a:off x="7934714" y="1227167"/>
            <a:ext cx="1147522" cy="5166360"/>
            <a:chOff x="6007100" y="88900"/>
            <a:chExt cx="1147522" cy="6530440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EA24AAC-8A15-F545-94BA-52BBEDE81A0B}"/>
                </a:ext>
              </a:extLst>
            </p:cNvPr>
            <p:cNvCxnSpPr/>
            <p:nvPr/>
          </p:nvCxnSpPr>
          <p:spPr>
            <a:xfrm>
              <a:off x="6007100" y="88900"/>
              <a:ext cx="0" cy="6530440"/>
            </a:xfrm>
            <a:prstGeom prst="line">
              <a:avLst/>
            </a:prstGeom>
            <a:ln w="34925" cap="rnd">
              <a:solidFill>
                <a:schemeClr val="bg1">
                  <a:lumMod val="50000"/>
                  <a:alpha val="60000"/>
                </a:schemeClr>
              </a:solidFill>
              <a:prstDash val="sysDot"/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Display 115">
              <a:extLst>
                <a:ext uri="{FF2B5EF4-FFF2-40B4-BE49-F238E27FC236}">
                  <a16:creationId xmlns:a16="http://schemas.microsoft.com/office/drawing/2014/main" id="{2C32FD23-0335-4F42-AFD9-CBC744D37047}"/>
                </a:ext>
              </a:extLst>
            </p:cNvPr>
            <p:cNvSpPr/>
            <p:nvPr/>
          </p:nvSpPr>
          <p:spPr>
            <a:xfrm>
              <a:off x="6019794" y="3402731"/>
              <a:ext cx="1134828" cy="496939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" sz="9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HITO DOS</a:t>
              </a:r>
              <a:endParaRPr lang="en-US" sz="9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21" name="Pentagon 4">
            <a:extLst>
              <a:ext uri="{FF2B5EF4-FFF2-40B4-BE49-F238E27FC236}">
                <a16:creationId xmlns:a16="http://schemas.microsoft.com/office/drawing/2014/main" id="{833CA76A-8CC3-5D45-A1CE-AE0C860A8AB0}"/>
              </a:ext>
            </a:extLst>
          </p:cNvPr>
          <p:cNvSpPr/>
          <p:nvPr/>
        </p:nvSpPr>
        <p:spPr>
          <a:xfrm>
            <a:off x="6186292" y="5784014"/>
            <a:ext cx="798253" cy="482600"/>
          </a:xfrm>
          <a:custGeom>
            <a:avLst/>
            <a:gdLst>
              <a:gd name="connsiteX0" fmla="*/ 0 w 978408"/>
              <a:gd name="connsiteY0" fmla="*/ 0 h 484632"/>
              <a:gd name="connsiteX1" fmla="*/ 786891 w 978408"/>
              <a:gd name="connsiteY1" fmla="*/ 0 h 484632"/>
              <a:gd name="connsiteX2" fmla="*/ 978408 w 978408"/>
              <a:gd name="connsiteY2" fmla="*/ 242316 h 484632"/>
              <a:gd name="connsiteX3" fmla="*/ 786891 w 978408"/>
              <a:gd name="connsiteY3" fmla="*/ 484632 h 484632"/>
              <a:gd name="connsiteX4" fmla="*/ 0 w 978408"/>
              <a:gd name="connsiteY4" fmla="*/ 484632 h 484632"/>
              <a:gd name="connsiteX5" fmla="*/ 0 w 978408"/>
              <a:gd name="connsiteY5" fmla="*/ 0 h 484632"/>
              <a:gd name="connsiteX0" fmla="*/ 0 w 786891"/>
              <a:gd name="connsiteY0" fmla="*/ 0 h 484632"/>
              <a:gd name="connsiteX1" fmla="*/ 786891 w 786891"/>
              <a:gd name="connsiteY1" fmla="*/ 0 h 484632"/>
              <a:gd name="connsiteX2" fmla="*/ 673608 w 786891"/>
              <a:gd name="connsiteY2" fmla="*/ 255016 h 484632"/>
              <a:gd name="connsiteX3" fmla="*/ 786891 w 786891"/>
              <a:gd name="connsiteY3" fmla="*/ 484632 h 484632"/>
              <a:gd name="connsiteX4" fmla="*/ 0 w 786891"/>
              <a:gd name="connsiteY4" fmla="*/ 484632 h 484632"/>
              <a:gd name="connsiteX5" fmla="*/ 0 w 786891"/>
              <a:gd name="connsiteY5" fmla="*/ 0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6891" h="484632">
                <a:moveTo>
                  <a:pt x="0" y="0"/>
                </a:moveTo>
                <a:lnTo>
                  <a:pt x="786891" y="0"/>
                </a:lnTo>
                <a:lnTo>
                  <a:pt x="673608" y="255016"/>
                </a:lnTo>
                <a:lnTo>
                  <a:pt x="786891" y="484632"/>
                </a:lnTo>
                <a:lnTo>
                  <a:pt x="0" y="48463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00BD3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LANZAMIENTO 07/01</a:t>
            </a:r>
          </a:p>
        </p:txBody>
      </p:sp>
      <p:pic>
        <p:nvPicPr>
          <p:cNvPr id="1045" name="Rounded Rectangle 12">
            <a:extLst>
              <a:ext uri="{FF2B5EF4-FFF2-40B4-BE49-F238E27FC236}">
                <a16:creationId xmlns:a16="http://schemas.microsoft.com/office/drawing/2014/main" id="{A9434215-F6A7-49FF-BF26-5D947DBD2681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990600"/>
            <a:ext cx="1905000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Straight Connector 62">
            <a:extLst>
              <a:ext uri="{FF2B5EF4-FFF2-40B4-BE49-F238E27FC236}">
                <a16:creationId xmlns:a16="http://schemas.microsoft.com/office/drawing/2014/main" id="{C684F1B2-79AF-4753-A2DF-1C0A0D5F3352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38" y="59072463"/>
            <a:ext cx="2016125" cy="13770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TextBox 2">
            <a:extLst>
              <a:ext uri="{FF2B5EF4-FFF2-40B4-BE49-F238E27FC236}">
                <a16:creationId xmlns:a16="http://schemas.microsoft.com/office/drawing/2014/main" id="{8875E1D1-A960-4069-A7FA-1FB27EEE06AA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925" y="58064400"/>
            <a:ext cx="10483850" cy="463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Straight Connector 64">
            <a:extLst>
              <a:ext uri="{FF2B5EF4-FFF2-40B4-BE49-F238E27FC236}">
                <a16:creationId xmlns:a16="http://schemas.microsoft.com/office/drawing/2014/main" id="{28EABE3B-568A-4D1F-8B36-3E30FA3E4E2F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12126913"/>
            <a:ext cx="1878012" cy="17405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Display 65">
            <a:extLst>
              <a:ext uri="{FF2B5EF4-FFF2-40B4-BE49-F238E27FC236}">
                <a16:creationId xmlns:a16="http://schemas.microsoft.com/office/drawing/2014/main" id="{B902309F-BEB0-4791-9611-64079B265D5E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7938" y="88580913"/>
            <a:ext cx="20283487" cy="186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0</TotalTime>
  <Words>309</Words>
  <Application>Microsoft Macintosh PowerPoint</Application>
  <PresentationFormat>Widescreen</PresentationFormat>
  <Paragraphs>95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cp:lastPrinted>2020-08-31T22:23:58Z</cp:lastPrinted>
  <dcterms:created xsi:type="dcterms:W3CDTF">2021-07-07T23:54:57Z</dcterms:created>
  <dcterms:modified xsi:type="dcterms:W3CDTF">2022-04-11T22:19:46Z</dcterms:modified>
</cp:coreProperties>
</file>