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8" r:id="rId2"/>
    <p:sldId id="2235" r:id="rId3"/>
    <p:sldId id="316" r:id="rId4"/>
    <p:sldId id="355" r:id="rId5"/>
    <p:sldId id="2236" r:id="rId6"/>
    <p:sldId id="2237" r:id="rId7"/>
    <p:sldId id="2238" r:id="rId8"/>
    <p:sldId id="354" r:id="rId9"/>
    <p:sldId id="2239" r:id="rId10"/>
    <p:sldId id="2240" r:id="rId11"/>
    <p:sldId id="2241" r:id="rId12"/>
    <p:sldId id="2242" r:id="rId13"/>
    <p:sldId id="356" r:id="rId14"/>
    <p:sldId id="29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6B6"/>
    <a:srgbClr val="F0897B"/>
    <a:srgbClr val="F0CFD1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01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01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27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16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BD35B7-DAF1-5B4D-94FA-36B61FD74AC4}" type="slidenum">
              <a:rPr lang="en-US" altLang="x-none"/>
              <a:pPr/>
              <a:t>2</a:t>
            </a:fld>
            <a:endParaRPr lang="en-US" altLang="x-none" dirty="0"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88975" y="1143000"/>
            <a:ext cx="5475288" cy="308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1638" cy="3595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98988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32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2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1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36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5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48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12" Type="http://schemas.openxmlformats.org/officeDocument/2006/relationships/slide" Target="slide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POSTMORTEM DE PROYECTO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5400" dirty="0">
                <a:latin typeface="Century Gothic" panose="020B0502020202020204" pitchFamily="34" charset="0"/>
              </a:rPr>
              <a:t>PROYECTO POSTMORTEM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Nombre del proyecto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ID del proyecto: 000000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Fecha: 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JEFE DE PROYECTO: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¿QUÉ PODRÍA HABER SIDO MEJOR?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dirty="0">
                <a:latin typeface="Century Gothic" panose="020B0502020202020204" pitchFamily="34" charset="0"/>
              </a:rPr>
              <a:t>Debilidades del equipo del proyecto: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081476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s" dirty="0">
                <a:latin typeface="Century Gothic" panose="020B0502020202020204" pitchFamily="34" charset="0"/>
              </a:rPr>
              <a:t>Relación con el cliente: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098534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s" dirty="0">
                <a:latin typeface="Century Gothic" panose="020B0502020202020204" pitchFamily="34" charset="0"/>
              </a:rPr>
              <a:t>Procesos que funcionaron mal:</a:t>
            </a:r>
          </a:p>
        </p:txBody>
      </p:sp>
    </p:spTree>
    <p:extLst>
      <p:ext uri="{BB962C8B-B14F-4D97-AF65-F5344CB8AC3E}">
        <p14:creationId xmlns:p14="http://schemas.microsoft.com/office/powerpoint/2010/main" val="3792519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CONCLUSIONES CLAVE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dirty="0">
                <a:latin typeface="Century Gothic" panose="020B0502020202020204" pitchFamily="34" charset="0"/>
              </a:rPr>
              <a:t>Lección 1: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dirty="0">
                <a:latin typeface="Century Gothic" panose="020B0502020202020204" pitchFamily="34" charset="0"/>
              </a:rPr>
              <a:t>Lección 2: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219557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dirty="0">
                <a:latin typeface="Century Gothic" panose="020B0502020202020204" pitchFamily="34" charset="0"/>
              </a:rPr>
              <a:t>Lección 3: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8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ELEMENTOS DE ACCIÓN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31532"/>
              </p:ext>
            </p:extLst>
          </p:nvPr>
        </p:nvGraphicFramePr>
        <p:xfrm>
          <a:off x="130335" y="1172294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791981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dirty="0">
                <a:latin typeface="Century Gothic" panose="020B0502020202020204" pitchFamily="34" charset="0"/>
              </a:rPr>
              <a:t>Acción 1: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566282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dirty="0">
                <a:latin typeface="Century Gothic" panose="020B0502020202020204" pitchFamily="34" charset="0"/>
              </a:rPr>
              <a:t>Acción 2: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354027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dirty="0">
                <a:latin typeface="Century Gothic" panose="020B0502020202020204" pitchFamily="34" charset="0"/>
              </a:rPr>
              <a:t>Acción 3: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E2BAD3-0F43-FB4C-A353-C19C355E8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35275"/>
              </p:ext>
            </p:extLst>
          </p:nvPr>
        </p:nvGraphicFramePr>
        <p:xfrm>
          <a:off x="130335" y="2960040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77861E-F418-9947-94FC-8B3BB220A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56258"/>
              </p:ext>
            </p:extLst>
          </p:nvPr>
        </p:nvGraphicFramePr>
        <p:xfrm>
          <a:off x="130335" y="4747786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BD40C563-B9D3-D84B-B22E-BF148A70458B}"/>
              </a:ext>
            </a:extLst>
          </p:cNvPr>
          <p:cNvSpPr txBox="1">
            <a:spLocks/>
          </p:cNvSpPr>
          <p:nvPr/>
        </p:nvSpPr>
        <p:spPr>
          <a:xfrm>
            <a:off x="0" y="159970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b="1" dirty="0">
                <a:latin typeface="Century Gothic" panose="020B0502020202020204" pitchFamily="34" charset="0"/>
              </a:rPr>
              <a:t>PASOS QUE PODEMOS DAR AHORA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18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PROYECTOS FUTUROS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405B2A1-3B35-6842-A3FF-449F34AC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36267"/>
              </p:ext>
            </p:extLst>
          </p:nvPr>
        </p:nvGraphicFramePr>
        <p:xfrm>
          <a:off x="309283" y="826526"/>
          <a:ext cx="11551022" cy="519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319">
                  <a:extLst>
                    <a:ext uri="{9D8B030D-6E8A-4147-A177-3AD203B41FA5}">
                      <a16:colId xmlns:a16="http://schemas.microsoft.com/office/drawing/2014/main" val="1751728916"/>
                    </a:ext>
                  </a:extLst>
                </a:gridCol>
                <a:gridCol w="6113433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24927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343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IDEAS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1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2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3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4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5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6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7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8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9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effectLst/>
                          <a:latin typeface="Century Gothic" panose="020B0502020202020204" pitchFamily="34" charset="0"/>
                        </a:rPr>
                        <a:t>Idea 10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5AF3EB91-7FA8-9D49-A942-6DA98C514293}"/>
              </a:ext>
            </a:extLst>
          </p:cNvPr>
          <p:cNvSpPr txBox="1">
            <a:spLocks/>
          </p:cNvSpPr>
          <p:nvPr/>
        </p:nvSpPr>
        <p:spPr>
          <a:xfrm>
            <a:off x="188258" y="159970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b="1" dirty="0">
                <a:latin typeface="Century Gothic" panose="020B0502020202020204" pitchFamily="34" charset="0"/>
              </a:rPr>
              <a:t>RECOMENDACIONES PARA FUTUROS PROYECTOS</a:t>
            </a:r>
          </a:p>
        </p:txBody>
      </p:sp>
    </p:spTree>
    <p:extLst>
      <p:ext uri="{BB962C8B-B14F-4D97-AF65-F5344CB8AC3E}">
        <p14:creationId xmlns:p14="http://schemas.microsoft.com/office/powerpoint/2010/main" val="2486643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Box 90"/>
          <p:cNvSpPr txBox="1"/>
          <p:nvPr/>
        </p:nvSpPr>
        <p:spPr>
          <a:xfrm>
            <a:off x="3984018" y="371857"/>
            <a:ext cx="4229043" cy="665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es" sz="33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TABLA DE CONTENIDOS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6666" y="1652681"/>
            <a:ext cx="3009157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EVALUACIÓN DE DESEMPEÑOS: </a:t>
            </a:r>
          </a:p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METAS</a:t>
            </a:r>
          </a:p>
        </p:txBody>
      </p:sp>
      <p:sp>
        <p:nvSpPr>
          <p:cNvPr id="71" name="Subtitle 2"/>
          <p:cNvSpPr txBox="1">
            <a:spLocks/>
          </p:cNvSpPr>
          <p:nvPr/>
        </p:nvSpPr>
        <p:spPr>
          <a:xfrm>
            <a:off x="984935" y="2109933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6666" y="3014097"/>
            <a:ext cx="252184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ACTUACIONES EN LA LÍNEA DE TIEMPO</a:t>
            </a:r>
          </a:p>
        </p:txBody>
      </p:sp>
      <p:sp>
        <p:nvSpPr>
          <p:cNvPr id="73" name="Subtitle 2"/>
          <p:cNvSpPr txBox="1">
            <a:spLocks/>
          </p:cNvSpPr>
          <p:nvPr/>
        </p:nvSpPr>
        <p:spPr>
          <a:xfrm>
            <a:off x="984936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74" name="TextBox 73">
            <a:hlinkClick r:id="rId3" action="ppaction://hlinksldjump"/>
          </p:cNvPr>
          <p:cNvSpPr txBox="1"/>
          <p:nvPr/>
        </p:nvSpPr>
        <p:spPr>
          <a:xfrm>
            <a:off x="364857" y="274129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75" name="TextBox 74">
            <a:hlinkClick r:id="rId4" action="ppaction://hlinksldjump"/>
          </p:cNvPr>
          <p:cNvSpPr txBox="1"/>
          <p:nvPr/>
        </p:nvSpPr>
        <p:spPr>
          <a:xfrm>
            <a:off x="364856" y="4077055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364856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DD835E-22A6-D746-9747-680290B5318E}"/>
              </a:ext>
            </a:extLst>
          </p:cNvPr>
          <p:cNvSpPr txBox="1"/>
          <p:nvPr/>
        </p:nvSpPr>
        <p:spPr>
          <a:xfrm>
            <a:off x="996666" y="4363924"/>
            <a:ext cx="240001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RENDIMIENTO DE CALIDAD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87EACD0-DE8E-034E-A9A2-23EF2DEFEFA0}"/>
              </a:ext>
            </a:extLst>
          </p:cNvPr>
          <p:cNvSpPr txBox="1">
            <a:spLocks/>
          </p:cNvSpPr>
          <p:nvPr/>
        </p:nvSpPr>
        <p:spPr>
          <a:xfrm>
            <a:off x="984936" y="458780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873965-B4B5-7649-813A-60B72867106D}"/>
              </a:ext>
            </a:extLst>
          </p:cNvPr>
          <p:cNvSpPr txBox="1"/>
          <p:nvPr/>
        </p:nvSpPr>
        <p:spPr>
          <a:xfrm>
            <a:off x="4886495" y="1635826"/>
            <a:ext cx="1521570" cy="35548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PLAN DEL PROYECTO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7DA43AA-674D-9648-95C3-79A7F99AA913}"/>
              </a:ext>
            </a:extLst>
          </p:cNvPr>
          <p:cNvSpPr txBox="1">
            <a:spLocks/>
          </p:cNvSpPr>
          <p:nvPr/>
        </p:nvSpPr>
        <p:spPr>
          <a:xfrm>
            <a:off x="4874765" y="1877707"/>
            <a:ext cx="2901482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A528A5-04F8-5641-BFBB-7EE167C2D6ED}"/>
              </a:ext>
            </a:extLst>
          </p:cNvPr>
          <p:cNvSpPr txBox="1"/>
          <p:nvPr/>
        </p:nvSpPr>
        <p:spPr>
          <a:xfrm>
            <a:off x="4886495" y="3014097"/>
            <a:ext cx="175881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LO QUE SALIÓ BIEN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6D160E4-854A-E74E-AADC-140D9ADD193F}"/>
              </a:ext>
            </a:extLst>
          </p:cNvPr>
          <p:cNvSpPr txBox="1">
            <a:spLocks/>
          </p:cNvSpPr>
          <p:nvPr/>
        </p:nvSpPr>
        <p:spPr>
          <a:xfrm>
            <a:off x="4874765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45" name="TextBox 44">
            <a:hlinkClick r:id="rId6" action="ppaction://hlinksldjump"/>
            <a:extLst>
              <a:ext uri="{FF2B5EF4-FFF2-40B4-BE49-F238E27FC236}">
                <a16:creationId xmlns:a16="http://schemas.microsoft.com/office/drawing/2014/main" id="{CEB460F6-D2CC-2549-B204-6D2FC6E96268}"/>
              </a:ext>
            </a:extLst>
          </p:cNvPr>
          <p:cNvSpPr txBox="1"/>
          <p:nvPr/>
        </p:nvSpPr>
        <p:spPr>
          <a:xfrm>
            <a:off x="4254686" y="274129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47" name="TextBox 46">
            <a:hlinkClick r:id="rId7" action="ppaction://hlinksldjump"/>
            <a:extLst>
              <a:ext uri="{FF2B5EF4-FFF2-40B4-BE49-F238E27FC236}">
                <a16:creationId xmlns:a16="http://schemas.microsoft.com/office/drawing/2014/main" id="{E7EE68EC-AC78-524A-8041-4BBE245030A6}"/>
              </a:ext>
            </a:extLst>
          </p:cNvPr>
          <p:cNvSpPr txBox="1"/>
          <p:nvPr/>
        </p:nvSpPr>
        <p:spPr>
          <a:xfrm>
            <a:off x="4254685" y="4077055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48" name="TextBox 47">
            <a:hlinkClick r:id="rId8" action="ppaction://hlinksldjump"/>
            <a:extLst>
              <a:ext uri="{FF2B5EF4-FFF2-40B4-BE49-F238E27FC236}">
                <a16:creationId xmlns:a16="http://schemas.microsoft.com/office/drawing/2014/main" id="{C5C82C3E-9D59-9C42-9541-EA6A340A4E5B}"/>
              </a:ext>
            </a:extLst>
          </p:cNvPr>
          <p:cNvSpPr txBox="1"/>
          <p:nvPr/>
        </p:nvSpPr>
        <p:spPr>
          <a:xfrm>
            <a:off x="4254685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08D35E-789C-3649-BF15-56E920E74C2F}"/>
              </a:ext>
            </a:extLst>
          </p:cNvPr>
          <p:cNvSpPr txBox="1"/>
          <p:nvPr/>
        </p:nvSpPr>
        <p:spPr>
          <a:xfrm>
            <a:off x="4886495" y="4363924"/>
            <a:ext cx="3076483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¿QUÉ PODRÍA HABER IDO MEJOR?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EDF6D3-71B7-AD45-A3C9-8A4D325C8EF1}"/>
              </a:ext>
            </a:extLst>
          </p:cNvPr>
          <p:cNvSpPr txBox="1">
            <a:spLocks/>
          </p:cNvSpPr>
          <p:nvPr/>
        </p:nvSpPr>
        <p:spPr>
          <a:xfrm>
            <a:off x="4874765" y="458780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EAA16D-B0FC-DF44-817B-C7716BDF070C}"/>
              </a:ext>
            </a:extLst>
          </p:cNvPr>
          <p:cNvSpPr txBox="1"/>
          <p:nvPr/>
        </p:nvSpPr>
        <p:spPr>
          <a:xfrm>
            <a:off x="8834382" y="1651985"/>
            <a:ext cx="1478290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ELEMENTOS DE ACCIÓN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BE3F6A3-74CF-D845-80A9-0EBE7F0E7380}"/>
              </a:ext>
            </a:extLst>
          </p:cNvPr>
          <p:cNvSpPr txBox="1">
            <a:spLocks/>
          </p:cNvSpPr>
          <p:nvPr/>
        </p:nvSpPr>
        <p:spPr>
          <a:xfrm>
            <a:off x="8822651" y="1877704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09ACE5-2B8E-BC4C-B189-ED40CFDF7464}"/>
              </a:ext>
            </a:extLst>
          </p:cNvPr>
          <p:cNvSpPr txBox="1"/>
          <p:nvPr/>
        </p:nvSpPr>
        <p:spPr>
          <a:xfrm>
            <a:off x="8834382" y="3014097"/>
            <a:ext cx="177484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PROYECTOS FUTUROS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19B4597-DD91-A942-9131-DC246271B30F}"/>
              </a:ext>
            </a:extLst>
          </p:cNvPr>
          <p:cNvSpPr txBox="1">
            <a:spLocks/>
          </p:cNvSpPr>
          <p:nvPr/>
        </p:nvSpPr>
        <p:spPr>
          <a:xfrm>
            <a:off x="8822652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56" name="TextBox 55">
            <a:hlinkClick r:id="rId9" action="ppaction://hlinksldjump"/>
            <a:extLst>
              <a:ext uri="{FF2B5EF4-FFF2-40B4-BE49-F238E27FC236}">
                <a16:creationId xmlns:a16="http://schemas.microsoft.com/office/drawing/2014/main" id="{C5E8B69A-2BD7-F342-ADF5-37815ECD0C26}"/>
              </a:ext>
            </a:extLst>
          </p:cNvPr>
          <p:cNvSpPr txBox="1"/>
          <p:nvPr/>
        </p:nvSpPr>
        <p:spPr>
          <a:xfrm>
            <a:off x="7988311" y="2741290"/>
            <a:ext cx="86754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10</a:t>
            </a:r>
          </a:p>
        </p:txBody>
      </p:sp>
      <p:sp>
        <p:nvSpPr>
          <p:cNvPr id="58" name="TextBox 57">
            <a:hlinkClick r:id="rId10" action="ppaction://hlinksldjump"/>
            <a:extLst>
              <a:ext uri="{FF2B5EF4-FFF2-40B4-BE49-F238E27FC236}">
                <a16:creationId xmlns:a16="http://schemas.microsoft.com/office/drawing/2014/main" id="{527FAEEA-94FF-8245-A80F-B31597AF5642}"/>
              </a:ext>
            </a:extLst>
          </p:cNvPr>
          <p:cNvSpPr txBox="1"/>
          <p:nvPr/>
        </p:nvSpPr>
        <p:spPr>
          <a:xfrm>
            <a:off x="8202572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9</a:t>
            </a:r>
          </a:p>
        </p:txBody>
      </p:sp>
      <p:sp>
        <p:nvSpPr>
          <p:cNvPr id="61" name="TextBox 60">
            <a:hlinkClick r:id="rId11" action="ppaction://hlinksldjump"/>
            <a:extLst>
              <a:ext uri="{FF2B5EF4-FFF2-40B4-BE49-F238E27FC236}">
                <a16:creationId xmlns:a16="http://schemas.microsoft.com/office/drawing/2014/main" id="{96B9BF9A-861B-6F4D-977D-EDB41ACC602B}"/>
              </a:ext>
            </a:extLst>
          </p:cNvPr>
          <p:cNvSpPr txBox="1"/>
          <p:nvPr/>
        </p:nvSpPr>
        <p:spPr>
          <a:xfrm>
            <a:off x="364856" y="5339798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FF7802-9E5F-DE41-848E-CE153A6A1209}"/>
              </a:ext>
            </a:extLst>
          </p:cNvPr>
          <p:cNvSpPr txBox="1"/>
          <p:nvPr/>
        </p:nvSpPr>
        <p:spPr>
          <a:xfrm>
            <a:off x="996666" y="5626667"/>
            <a:ext cx="234551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RENDIMIENTO DEL PRESUPUESTO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D1334FD-7D8F-D74D-860A-FE8558BF7541}"/>
              </a:ext>
            </a:extLst>
          </p:cNvPr>
          <p:cNvSpPr txBox="1">
            <a:spLocks/>
          </p:cNvSpPr>
          <p:nvPr/>
        </p:nvSpPr>
        <p:spPr>
          <a:xfrm>
            <a:off x="984936" y="585055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  <p:sp>
        <p:nvSpPr>
          <p:cNvPr id="69" name="TextBox 68">
            <a:hlinkClick r:id="rId12" action="ppaction://hlinksldjump"/>
            <a:extLst>
              <a:ext uri="{FF2B5EF4-FFF2-40B4-BE49-F238E27FC236}">
                <a16:creationId xmlns:a16="http://schemas.microsoft.com/office/drawing/2014/main" id="{0C065E1B-C0BA-F343-9957-9BA716804E13}"/>
              </a:ext>
            </a:extLst>
          </p:cNvPr>
          <p:cNvSpPr txBox="1"/>
          <p:nvPr/>
        </p:nvSpPr>
        <p:spPr>
          <a:xfrm>
            <a:off x="4254685" y="5339798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FAC46B-C220-5942-83DF-C2BD98963F9D}"/>
              </a:ext>
            </a:extLst>
          </p:cNvPr>
          <p:cNvSpPr txBox="1"/>
          <p:nvPr/>
        </p:nvSpPr>
        <p:spPr>
          <a:xfrm>
            <a:off x="4886495" y="5626667"/>
            <a:ext cx="1693092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CONCLUSIONES CLAVE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417AE3-73AC-D64D-85DB-E0902C8CF09D}"/>
              </a:ext>
            </a:extLst>
          </p:cNvPr>
          <p:cNvSpPr txBox="1">
            <a:spLocks/>
          </p:cNvSpPr>
          <p:nvPr/>
        </p:nvSpPr>
        <p:spPr>
          <a:xfrm>
            <a:off x="4874765" y="585055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Texto descriptivo</a:t>
            </a:r>
          </a:p>
        </p:txBody>
      </p:sp>
    </p:spTree>
    <p:extLst>
      <p:ext uri="{BB962C8B-B14F-4D97-AF65-F5344CB8AC3E}">
        <p14:creationId xmlns:p14="http://schemas.microsoft.com/office/powerpoint/2010/main" val="4275145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EVALUACIÓN DE DESEMPEÑOS: OBJETIVOS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37781"/>
              </p:ext>
            </p:extLst>
          </p:nvPr>
        </p:nvGraphicFramePr>
        <p:xfrm>
          <a:off x="130335" y="53885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OBJETIVO ORIGINAL DEL PROYECTO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514918"/>
              </p:ext>
            </p:extLst>
          </p:nvPr>
        </p:nvGraphicFramePr>
        <p:xfrm>
          <a:off x="130335" y="1992646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625781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PARA MEDIR EL ÉXITO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31770"/>
              </p:ext>
            </p:extLst>
          </p:nvPr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RESULTADO REAL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B0EDA761-2EEF-C642-917A-C7CB2250A04F}"/>
              </a:ext>
            </a:extLst>
          </p:cNvPr>
          <p:cNvSpPr/>
          <p:nvPr/>
        </p:nvSpPr>
        <p:spPr>
          <a:xfrm>
            <a:off x="-16538" y="17222"/>
            <a:ext cx="12208538" cy="32384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8FFA5-8812-9143-977C-7F07CFDDF05B}"/>
              </a:ext>
            </a:extLst>
          </p:cNvPr>
          <p:cNvSpPr/>
          <p:nvPr/>
        </p:nvSpPr>
        <p:spPr>
          <a:xfrm>
            <a:off x="-16538" y="3256547"/>
            <a:ext cx="12208538" cy="3623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358191"/>
            <a:ext cx="12192000" cy="521834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ACTUACIONES EN LA LÍNEA DE TIEMPO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0076B1-195C-F94D-B847-63AF68ABEB92}"/>
              </a:ext>
            </a:extLst>
          </p:cNvPr>
          <p:cNvGrpSpPr/>
          <p:nvPr/>
        </p:nvGrpSpPr>
        <p:grpSpPr>
          <a:xfrm>
            <a:off x="630865" y="451153"/>
            <a:ext cx="11980394" cy="2490166"/>
            <a:chOff x="0" y="-25300"/>
            <a:chExt cx="9732193" cy="2222108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9DFFE9-78CC-FA44-B5D2-214458309357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9CA7674-FFA5-F84F-8827-08AC87D25B10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B99B90F7-59D6-5947-93D5-DF9C66F5D7C5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1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C2E65C0-3A59-3A46-A323-F33C2C36C7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5EDADE5-0100-6C4F-AA47-C44464C32C41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BFE1941-73A7-C64E-801D-734457E43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67065DA-2BC0-2B44-9034-A3E407FB4BA2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7202DE2C-7413-784D-89FC-07B3E8376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6F84DDD-A932-FA4D-80CA-D1865DE4C0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62AE804-BE2C-FC4F-A7EA-1BA8BD233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1AB71CB-1762-3A45-9B76-E2C922EFD3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A83A0AA-7369-A14A-9F31-DED2218853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9E11EDD-CA99-7347-B20A-F73EF02CAD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B9D08DD-5949-524E-8DAB-D9C5964F4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C11B43C-FCA7-5044-A3AA-D2C524C1F0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3487E29-8EB9-EB48-AC17-9E2C2682D0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23">
                <a:extLst>
                  <a:ext uri="{FF2B5EF4-FFF2-40B4-BE49-F238E27FC236}">
                    <a16:creationId xmlns:a16="http://schemas.microsoft.com/office/drawing/2014/main" id="{D2B75D79-929C-7740-B1B1-958383C793CA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2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D741F6F-513F-B841-AB0C-9202478F7766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8BCD817E-4F01-C64F-A90E-B0EFA3451312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FE7C4AF-62FA-884A-A823-6D060484D39F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EC2013-E099-A04E-A517-28C4DE82D96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F770000-01D5-E140-97D5-25D10F53DC0B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8FD91F0-C442-D849-B321-4B175122C89F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85004BD-F2BE-824D-9A99-D2F50A1E3C65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72A6A7A-33F8-B145-9E18-F6FFC197607E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3E677361-5020-D64D-8B48-D18DDC89DD95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3" name="Text Box 23">
                <a:extLst>
                  <a:ext uri="{FF2B5EF4-FFF2-40B4-BE49-F238E27FC236}">
                    <a16:creationId xmlns:a16="http://schemas.microsoft.com/office/drawing/2014/main" id="{387B525B-950E-C94A-9BE5-103F0C0A1A0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3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:a16="http://schemas.microsoft.com/office/drawing/2014/main" id="{6B18550B-2C59-FD45-ACE5-FAAA55D29D57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5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5" name="Text Box 23">
                <a:extLst>
                  <a:ext uri="{FF2B5EF4-FFF2-40B4-BE49-F238E27FC236}">
                    <a16:creationId xmlns:a16="http://schemas.microsoft.com/office/drawing/2014/main" id="{AE305C41-57D1-D54B-8B86-E85320E54898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7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6" name="Text Box 23">
                <a:extLst>
                  <a:ext uri="{FF2B5EF4-FFF2-40B4-BE49-F238E27FC236}">
                    <a16:creationId xmlns:a16="http://schemas.microsoft.com/office/drawing/2014/main" id="{EDD9069D-3E90-0248-8029-073936B03C92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9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7" name="Text Box 23">
                <a:extLst>
                  <a:ext uri="{FF2B5EF4-FFF2-40B4-BE49-F238E27FC236}">
                    <a16:creationId xmlns:a16="http://schemas.microsoft.com/office/drawing/2014/main" id="{987F85E3-4AF1-5B46-B203-33A3EAAF3A62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Íntegro</a:t>
                </a:r>
                <a:endParaRPr lang="en-US" sz="1400" dirty="0"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8" name="Text Box 23">
                <a:extLst>
                  <a:ext uri="{FF2B5EF4-FFF2-40B4-BE49-F238E27FC236}">
                    <a16:creationId xmlns:a16="http://schemas.microsoft.com/office/drawing/2014/main" id="{868EF429-0CF4-AA4E-B14C-E6FCDFDC2006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4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9" name="Text Box 23">
                <a:extLst>
                  <a:ext uri="{FF2B5EF4-FFF2-40B4-BE49-F238E27FC236}">
                    <a16:creationId xmlns:a16="http://schemas.microsoft.com/office/drawing/2014/main" id="{1B8405D0-2509-BE48-81E2-D6DBB11D9F97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6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0" name="Text Box 23">
                <a:extLst>
                  <a:ext uri="{FF2B5EF4-FFF2-40B4-BE49-F238E27FC236}">
                    <a16:creationId xmlns:a16="http://schemas.microsoft.com/office/drawing/2014/main" id="{F4295392-AFA6-9341-BE1A-55FC87313A66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8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C06E4E96-5502-4B4F-B7F6-3808E58AE7A5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10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92" name="Subtitle 2">
            <a:extLst>
              <a:ext uri="{FF2B5EF4-FFF2-40B4-BE49-F238E27FC236}">
                <a16:creationId xmlns:a16="http://schemas.microsoft.com/office/drawing/2014/main" id="{324D67DB-0547-364D-9A0C-56FAE5FBB5E6}"/>
              </a:ext>
            </a:extLst>
          </p:cNvPr>
          <p:cNvSpPr txBox="1">
            <a:spLocks/>
          </p:cNvSpPr>
          <p:nvPr/>
        </p:nvSpPr>
        <p:spPr>
          <a:xfrm>
            <a:off x="70167" y="22945"/>
            <a:ext cx="4826000" cy="37173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8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CRONOGRAMA ORIGINAL DEL PROYECTO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8815B77-DF6A-984E-805B-1CF5E33897D5}"/>
              </a:ext>
            </a:extLst>
          </p:cNvPr>
          <p:cNvGrpSpPr/>
          <p:nvPr/>
        </p:nvGrpSpPr>
        <p:grpSpPr>
          <a:xfrm>
            <a:off x="630865" y="3745799"/>
            <a:ext cx="11980394" cy="2490166"/>
            <a:chOff x="0" y="-25300"/>
            <a:chExt cx="9732193" cy="2222108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B100C0D-6D5B-D946-98BB-2628563DBA9E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0390A4E-0DCC-6442-B6F8-896266B0AEDD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96" name="Text Box 23">
                <a:extLst>
                  <a:ext uri="{FF2B5EF4-FFF2-40B4-BE49-F238E27FC236}">
                    <a16:creationId xmlns:a16="http://schemas.microsoft.com/office/drawing/2014/main" id="{1990FBE2-DECE-5D43-82CF-65A493AE3EBD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1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43D965-34E5-554C-A081-DE18E85F8A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C94FDA-9003-334F-867C-5EDB2F368EF7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B98782-EB81-0D45-9986-26839F3830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4F88428-8131-F546-BAA3-0E14A2A7F0F7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B12AD84-C344-1248-BE62-407452B82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BA19D27-8461-9943-AB5A-F811DD9EC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118601D4-4AC7-ED41-97D3-4E659208D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72903B5-121A-C64A-9E1F-920BC6FFF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F44A79B-E727-7E4F-9703-1819F52E79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4A47129-803C-F14D-B41F-4AD4F90B0C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03BD6029-D921-124C-A0F4-7428F2645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5071A7E-1695-F045-BEFB-B53791F79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3EA4B9C0-D1D4-C240-8FEA-CA536C08C2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Text Box 23">
                <a:extLst>
                  <a:ext uri="{FF2B5EF4-FFF2-40B4-BE49-F238E27FC236}">
                    <a16:creationId xmlns:a16="http://schemas.microsoft.com/office/drawing/2014/main" id="{9BDEF75A-AB3F-E442-BF07-82F94CBC8757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2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A3C1BAF-0158-644C-80E5-022E5F08E61A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2BADFAF-69D2-0743-B332-AE6E87DBC88A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52A518E-68FF-CB41-AC2D-FEFE70D2D0EB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CBAEE2F-8D59-A84B-BBAA-2BCC85A6795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31C3864-9978-F64D-822D-5660361F7990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164C2A28-47FA-A145-B9A0-F35B9B88DCD1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168165CC-037C-D249-8758-AB5C8D6BEF7D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9B5AD43-0C61-A54A-AA89-81D55B9B89B6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B974886-9E1D-FF4C-A4A2-7EB744997112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20" name="Text Box 23">
                <a:extLst>
                  <a:ext uri="{FF2B5EF4-FFF2-40B4-BE49-F238E27FC236}">
                    <a16:creationId xmlns:a16="http://schemas.microsoft.com/office/drawing/2014/main" id="{4843321C-A79B-6D4E-B1C5-E4802F8AB54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3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1" name="Text Box 23">
                <a:extLst>
                  <a:ext uri="{FF2B5EF4-FFF2-40B4-BE49-F238E27FC236}">
                    <a16:creationId xmlns:a16="http://schemas.microsoft.com/office/drawing/2014/main" id="{DA2FA759-1376-C040-8233-72737C060650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5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2" name="Text Box 23">
                <a:extLst>
                  <a:ext uri="{FF2B5EF4-FFF2-40B4-BE49-F238E27FC236}">
                    <a16:creationId xmlns:a16="http://schemas.microsoft.com/office/drawing/2014/main" id="{5F0F4CE7-4585-B24F-A4A4-D237529A08EF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7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3" name="Text Box 23">
                <a:extLst>
                  <a:ext uri="{FF2B5EF4-FFF2-40B4-BE49-F238E27FC236}">
                    <a16:creationId xmlns:a16="http://schemas.microsoft.com/office/drawing/2014/main" id="{98741DD8-2E71-3644-8CC8-03E440ABAB2A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9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4" name="Text Box 23">
                <a:extLst>
                  <a:ext uri="{FF2B5EF4-FFF2-40B4-BE49-F238E27FC236}">
                    <a16:creationId xmlns:a16="http://schemas.microsoft.com/office/drawing/2014/main" id="{5EB47C30-942E-BD4B-9B46-94D5C092A4DD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Íntegro</a:t>
                </a:r>
                <a:endParaRPr lang="en-US" sz="1400" dirty="0"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5" name="Text Box 23">
                <a:extLst>
                  <a:ext uri="{FF2B5EF4-FFF2-40B4-BE49-F238E27FC236}">
                    <a16:creationId xmlns:a16="http://schemas.microsoft.com/office/drawing/2014/main" id="{CED71D8C-5E19-8641-AD56-FF7AEB9874FE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4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6" name="Text Box 23">
                <a:extLst>
                  <a:ext uri="{FF2B5EF4-FFF2-40B4-BE49-F238E27FC236}">
                    <a16:creationId xmlns:a16="http://schemas.microsoft.com/office/drawing/2014/main" id="{16AE4205-9E09-AD42-A18E-E1D15993B0BB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6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7" name="Text Box 23">
                <a:extLst>
                  <a:ext uri="{FF2B5EF4-FFF2-40B4-BE49-F238E27FC236}">
                    <a16:creationId xmlns:a16="http://schemas.microsoft.com/office/drawing/2014/main" id="{BDB7390B-DAD5-7742-BB8E-885630444522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8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8" name="Text Box 23">
                <a:extLst>
                  <a:ext uri="{FF2B5EF4-FFF2-40B4-BE49-F238E27FC236}">
                    <a16:creationId xmlns:a16="http://schemas.microsoft.com/office/drawing/2014/main" id="{79ECD1C1-360C-414F-A099-05010F705D8F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Hito 10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s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129" name="Subtitle 2">
            <a:extLst>
              <a:ext uri="{FF2B5EF4-FFF2-40B4-BE49-F238E27FC236}">
                <a16:creationId xmlns:a16="http://schemas.microsoft.com/office/drawing/2014/main" id="{DF229E66-3B55-334E-B6C9-6A89FBEFF634}"/>
              </a:ext>
            </a:extLst>
          </p:cNvPr>
          <p:cNvSpPr txBox="1">
            <a:spLocks/>
          </p:cNvSpPr>
          <p:nvPr/>
        </p:nvSpPr>
        <p:spPr>
          <a:xfrm>
            <a:off x="35760" y="3294855"/>
            <a:ext cx="4826000" cy="37173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8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CRONOGRAMA REAL DEL PROYECTO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20567A-AA45-7D4C-9F79-A2E01D1F1DC1}"/>
              </a:ext>
            </a:extLst>
          </p:cNvPr>
          <p:cNvCxnSpPr/>
          <p:nvPr/>
        </p:nvCxnSpPr>
        <p:spPr>
          <a:xfrm>
            <a:off x="0" y="3256547"/>
            <a:ext cx="12192000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80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RENDIMIENTO DE CALIDAD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885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OBJETIVO INICIAL DE LOS ESTÁNDARES DE CALIDAD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1992646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625781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PARA MEDIR EL ÉXITO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RESULTADO REAL</a:t>
            </a:r>
          </a:p>
        </p:txBody>
      </p:sp>
    </p:spTree>
    <p:extLst>
      <p:ext uri="{BB962C8B-B14F-4D97-AF65-F5344CB8AC3E}">
        <p14:creationId xmlns:p14="http://schemas.microsoft.com/office/powerpoint/2010/main" val="287358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RENDIMIENTO DEL PRESUPUESTO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237798" y="11304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OBJETIVOS DE COSTOS ORIGINALES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7487830-CA69-E24D-8024-54A0C8572FCE}"/>
              </a:ext>
            </a:extLst>
          </p:cNvPr>
          <p:cNvSpPr txBox="1">
            <a:spLocks/>
          </p:cNvSpPr>
          <p:nvPr/>
        </p:nvSpPr>
        <p:spPr>
          <a:xfrm>
            <a:off x="6427691" y="8132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GASTOS PRESUPUESTARIOS EFECTIVOS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E916EFE-22B4-2E4C-8C97-72C11A802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65225"/>
              </p:ext>
            </p:extLst>
          </p:nvPr>
        </p:nvGraphicFramePr>
        <p:xfrm>
          <a:off x="237798" y="538857"/>
          <a:ext cx="5369626" cy="5552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PARTIDA PRESUPUESTARIA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COSTOS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0045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176FE19-91EE-F84A-9289-37426A17D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7210"/>
              </p:ext>
            </p:extLst>
          </p:nvPr>
        </p:nvGraphicFramePr>
        <p:xfrm>
          <a:off x="6463785" y="538857"/>
          <a:ext cx="5369626" cy="5552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PARTIDA PRESUPUESTARIA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COSTOS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0045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53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DEL PROYECTO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750083"/>
              </p:ext>
            </p:extLst>
          </p:nvPr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85438"/>
            <a:ext cx="6979024" cy="37244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800" dirty="0">
                <a:latin typeface="Century Gothic" panose="020B0502020202020204" pitchFamily="34" charset="0"/>
              </a:rPr>
              <a:t>¿El plan estaba claramente definido y comunicado?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192704"/>
              </p:ext>
            </p:extLst>
          </p:nvPr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7244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sz="1800" dirty="0">
                <a:latin typeface="Century Gothic" panose="020B0502020202020204" pitchFamily="34" charset="0"/>
              </a:rPr>
              <a:t>¿Fue el plan correcto para este proyecto?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789849"/>
              </p:ext>
            </p:extLst>
          </p:nvPr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179216"/>
            <a:ext cx="6979024" cy="410275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1800" dirty="0">
                <a:latin typeface="Century Gothic" panose="020B0502020202020204" pitchFamily="34" charset="0"/>
              </a:rPr>
              <a:t>¿Qué se podría haber mejorado?</a:t>
            </a:r>
          </a:p>
        </p:txBody>
      </p:sp>
    </p:spTree>
    <p:extLst>
      <p:ext uri="{BB962C8B-B14F-4D97-AF65-F5344CB8AC3E}">
        <p14:creationId xmlns:p14="http://schemas.microsoft.com/office/powerpoint/2010/main" val="250539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066DCD-31D9-1940-8CB0-FE9C2DAAA120}"/>
              </a:ext>
            </a:extLst>
          </p:cNvPr>
          <p:cNvSpPr txBox="1"/>
          <p:nvPr/>
        </p:nvSpPr>
        <p:spPr>
          <a:xfrm>
            <a:off x="0" y="2891116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7200" dirty="0">
                <a:solidFill>
                  <a:schemeClr val="tx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LO QUE SALIÓ BIEN</a:t>
            </a:r>
          </a:p>
        </p:txBody>
      </p:sp>
    </p:spTree>
    <p:extLst>
      <p:ext uri="{BB962C8B-B14F-4D97-AF65-F5344CB8AC3E}">
        <p14:creationId xmlns:p14="http://schemas.microsoft.com/office/powerpoint/2010/main" val="354263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¿QUÉ SALIÓ BIEN?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dirty="0">
                <a:latin typeface="Century Gothic" panose="020B0502020202020204" pitchFamily="34" charset="0"/>
              </a:rPr>
              <a:t>Fortalezas del equipo del proyecto: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es" dirty="0">
                <a:latin typeface="Century Gothic" panose="020B0502020202020204" pitchFamily="34" charset="0"/>
              </a:rPr>
              <a:t>Relación con el cliente: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098534"/>
            <a:ext cx="6979024" cy="52069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dirty="0">
                <a:latin typeface="Century Gothic" panose="020B0502020202020204" pitchFamily="34" charset="0"/>
              </a:rPr>
              <a:t>Procesos que funcionaron bien: </a:t>
            </a:r>
          </a:p>
        </p:txBody>
      </p:sp>
    </p:spTree>
    <p:extLst>
      <p:ext uri="{BB962C8B-B14F-4D97-AF65-F5344CB8AC3E}">
        <p14:creationId xmlns:p14="http://schemas.microsoft.com/office/powerpoint/2010/main" val="3832345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Postmortem-Template_Powerpoint" id="{7311DD99-82AB-9943-A297-BA758AC8A205}" vid="{780E3C7B-C496-C744-B5E5-F25F2A3F41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IC-Project-Postmortem-Template_Powerpoint</Template>
  <TotalTime>2</TotalTime>
  <Words>508</Words>
  <Application>Microsoft Macintosh PowerPoint</Application>
  <PresentationFormat>Widescreen</PresentationFormat>
  <Paragraphs>202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2020-06-12T18:00:34Z</dcterms:created>
  <dcterms:modified xsi:type="dcterms:W3CDTF">2022-04-11T22:19:31Z</dcterms:modified>
</cp:coreProperties>
</file>