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342" r:id="rId2"/>
    <p:sldId id="316" r:id="rId3"/>
    <p:sldId id="352" r:id="rId4"/>
    <p:sldId id="29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D32"/>
    <a:srgbClr val="4CEDF0"/>
    <a:srgbClr val="F7F9FB"/>
    <a:srgbClr val="FFDE4C"/>
    <a:srgbClr val="F0A622"/>
    <a:srgbClr val="EAEEF3"/>
    <a:srgbClr val="E3EAF6"/>
    <a:srgbClr val="5B7191"/>
    <a:srgbClr val="CDD5DD"/>
    <a:srgbClr val="7485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81" autoAdjust="0"/>
    <p:restoredTop sz="86447"/>
  </p:normalViewPr>
  <p:slideViewPr>
    <p:cSldViewPr snapToGrid="0" snapToObjects="1">
      <p:cViewPr varScale="1">
        <p:scale>
          <a:sx n="128" d="100"/>
          <a:sy n="128" d="100"/>
        </p:scale>
        <p:origin x="584" y="17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4.xml"/><Relationship Id="rId2" Type="http://schemas.openxmlformats.org/officeDocument/2006/relationships/slide" Target="slides/slide3.xml"/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7292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8810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>
            <a:extLst>
              <a:ext uri="{FF2B5EF4-FFF2-40B4-BE49-F238E27FC236}">
                <a16:creationId xmlns:a16="http://schemas.microsoft.com/office/drawing/2014/main" id="{DB138764-CD00-0E4A-A2DD-F583AF2D1771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</p:grpSpPr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361D126C-C8C9-4E49-BC23-E5F065507693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Triangle 39">
              <a:extLst>
                <a:ext uri="{FF2B5EF4-FFF2-40B4-BE49-F238E27FC236}">
                  <a16:creationId xmlns:a16="http://schemas.microsoft.com/office/drawing/2014/main" id="{66B8BB62-DFAB-0C42-A295-143651A140F0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Triangle 40">
              <a:extLst>
                <a:ext uri="{FF2B5EF4-FFF2-40B4-BE49-F238E27FC236}">
                  <a16:creationId xmlns:a16="http://schemas.microsoft.com/office/drawing/2014/main" id="{28E50E58-98D9-414E-9E9A-6E596FC717AB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Triangle 41">
              <a:extLst>
                <a:ext uri="{FF2B5EF4-FFF2-40B4-BE49-F238E27FC236}">
                  <a16:creationId xmlns:a16="http://schemas.microsoft.com/office/drawing/2014/main" id="{CDD3B22E-2704-5E4F-94DC-A08936DD8533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Triangle 42">
              <a:extLst>
                <a:ext uri="{FF2B5EF4-FFF2-40B4-BE49-F238E27FC236}">
                  <a16:creationId xmlns:a16="http://schemas.microsoft.com/office/drawing/2014/main" id="{8A629ADE-20CA-AD42-88C2-39F2F76ACF51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riangle 43">
              <a:extLst>
                <a:ext uri="{FF2B5EF4-FFF2-40B4-BE49-F238E27FC236}">
                  <a16:creationId xmlns:a16="http://schemas.microsoft.com/office/drawing/2014/main" id="{160B7986-5272-A447-8A9F-DA32B05BE53E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Triangle 44">
              <a:extLst>
                <a:ext uri="{FF2B5EF4-FFF2-40B4-BE49-F238E27FC236}">
                  <a16:creationId xmlns:a16="http://schemas.microsoft.com/office/drawing/2014/main" id="{7DB19CAC-E08A-5342-A360-848503E993FE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Triangle 45">
              <a:extLst>
                <a:ext uri="{FF2B5EF4-FFF2-40B4-BE49-F238E27FC236}">
                  <a16:creationId xmlns:a16="http://schemas.microsoft.com/office/drawing/2014/main" id="{38EBFCFD-605E-5A42-B4AC-958837FE84BC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Triangle 46">
              <a:extLst>
                <a:ext uri="{FF2B5EF4-FFF2-40B4-BE49-F238E27FC236}">
                  <a16:creationId xmlns:a16="http://schemas.microsoft.com/office/drawing/2014/main" id="{412B0A6A-B241-E840-A0FB-4829216ED7A1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Triangle 47">
              <a:extLst>
                <a:ext uri="{FF2B5EF4-FFF2-40B4-BE49-F238E27FC236}">
                  <a16:creationId xmlns:a16="http://schemas.microsoft.com/office/drawing/2014/main" id="{F03C8FE8-67DD-D049-AAC3-E61BA780CBE2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Triangle 48">
              <a:extLst>
                <a:ext uri="{FF2B5EF4-FFF2-40B4-BE49-F238E27FC236}">
                  <a16:creationId xmlns:a16="http://schemas.microsoft.com/office/drawing/2014/main" id="{4FA5B15C-7B47-4445-888C-73FD4ACFF6E6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Triangle 49">
              <a:extLst>
                <a:ext uri="{FF2B5EF4-FFF2-40B4-BE49-F238E27FC236}">
                  <a16:creationId xmlns:a16="http://schemas.microsoft.com/office/drawing/2014/main" id="{5D254613-1E1E-B14A-8A3E-EF61120C178F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Triangle 50">
              <a:extLst>
                <a:ext uri="{FF2B5EF4-FFF2-40B4-BE49-F238E27FC236}">
                  <a16:creationId xmlns:a16="http://schemas.microsoft.com/office/drawing/2014/main" id="{42F04A0A-6709-E34E-B8BE-9286548BC08E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Triangle 51">
              <a:extLst>
                <a:ext uri="{FF2B5EF4-FFF2-40B4-BE49-F238E27FC236}">
                  <a16:creationId xmlns:a16="http://schemas.microsoft.com/office/drawing/2014/main" id="{C5BDA9C9-2A2B-5648-97E6-22CAC6F6A6BD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Triangle 52">
              <a:extLst>
                <a:ext uri="{FF2B5EF4-FFF2-40B4-BE49-F238E27FC236}">
                  <a16:creationId xmlns:a16="http://schemas.microsoft.com/office/drawing/2014/main" id="{7270D016-11A9-DD45-A873-86FE1BFECDA2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Triangle 53">
              <a:extLst>
                <a:ext uri="{FF2B5EF4-FFF2-40B4-BE49-F238E27FC236}">
                  <a16:creationId xmlns:a16="http://schemas.microsoft.com/office/drawing/2014/main" id="{E221F398-9C64-7F4B-A5B7-92AA0F22C094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Triangle 54">
              <a:extLst>
                <a:ext uri="{FF2B5EF4-FFF2-40B4-BE49-F238E27FC236}">
                  <a16:creationId xmlns:a16="http://schemas.microsoft.com/office/drawing/2014/main" id="{FD5F0136-25E0-764E-A461-1AED7859FAE2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Triangle 55">
              <a:extLst>
                <a:ext uri="{FF2B5EF4-FFF2-40B4-BE49-F238E27FC236}">
                  <a16:creationId xmlns:a16="http://schemas.microsoft.com/office/drawing/2014/main" id="{0194CD26-3F27-AB47-89A6-CC9FC9822585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Triangle 56">
              <a:extLst>
                <a:ext uri="{FF2B5EF4-FFF2-40B4-BE49-F238E27FC236}">
                  <a16:creationId xmlns:a16="http://schemas.microsoft.com/office/drawing/2014/main" id="{DB3BB929-8CD6-6848-903C-E85B9DBD3E48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Triangle 57">
              <a:extLst>
                <a:ext uri="{FF2B5EF4-FFF2-40B4-BE49-F238E27FC236}">
                  <a16:creationId xmlns:a16="http://schemas.microsoft.com/office/drawing/2014/main" id="{C3ED5CA8-D214-2E42-BAB6-1CC63C93F0DC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Triangle 58">
              <a:extLst>
                <a:ext uri="{FF2B5EF4-FFF2-40B4-BE49-F238E27FC236}">
                  <a16:creationId xmlns:a16="http://schemas.microsoft.com/office/drawing/2014/main" id="{B15AAE53-1BB2-F745-9EAB-DCEC7E3FEA3D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Triangle 59">
              <a:extLst>
                <a:ext uri="{FF2B5EF4-FFF2-40B4-BE49-F238E27FC236}">
                  <a16:creationId xmlns:a16="http://schemas.microsoft.com/office/drawing/2014/main" id="{5EC0F13F-07F2-574E-94CF-D0F18E5D2C09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Triangle 60">
              <a:extLst>
                <a:ext uri="{FF2B5EF4-FFF2-40B4-BE49-F238E27FC236}">
                  <a16:creationId xmlns:a16="http://schemas.microsoft.com/office/drawing/2014/main" id="{4F438356-8B65-1B49-91F8-57C5F7713CD8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Triangle 61">
              <a:extLst>
                <a:ext uri="{FF2B5EF4-FFF2-40B4-BE49-F238E27FC236}">
                  <a16:creationId xmlns:a16="http://schemas.microsoft.com/office/drawing/2014/main" id="{5E216E66-080E-584A-96DB-A7CCA7C00246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Triangle 62">
              <a:extLst>
                <a:ext uri="{FF2B5EF4-FFF2-40B4-BE49-F238E27FC236}">
                  <a16:creationId xmlns:a16="http://schemas.microsoft.com/office/drawing/2014/main" id="{040EEFB1-8A25-994B-B56F-5B936A77E1C6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Triangle 63">
              <a:extLst>
                <a:ext uri="{FF2B5EF4-FFF2-40B4-BE49-F238E27FC236}">
                  <a16:creationId xmlns:a16="http://schemas.microsoft.com/office/drawing/2014/main" id="{930BB49A-F16A-5240-AB93-C9BEB143D3E1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Triangle 64">
              <a:extLst>
                <a:ext uri="{FF2B5EF4-FFF2-40B4-BE49-F238E27FC236}">
                  <a16:creationId xmlns:a16="http://schemas.microsoft.com/office/drawing/2014/main" id="{3B837B0D-C3C0-F74E-AC5D-BF2CA1DCFFE3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253847"/>
            <a:ext cx="787021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PLANTILLA DE LÍNEA DE TIEMPO DE HOJA DE RUTA DEL PROYECTO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dirty="0">
                <a:solidFill>
                  <a:schemeClr val="bg1"/>
                </a:solidFill>
                <a:latin typeface="Century Gothic" panose="020B0502020202020204" pitchFamily="34" charset="0"/>
              </a:rPr>
              <a:t>CRONOGRAMA DE LA HOJA DE RUTA DEL PROYECTO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15002CF0-EA59-CE43-9D0C-B9955C66D425}"/>
              </a:ext>
            </a:extLst>
          </p:cNvPr>
          <p:cNvSpPr txBox="1"/>
          <p:nvPr/>
        </p:nvSpPr>
        <p:spPr>
          <a:xfrm>
            <a:off x="365018" y="1234081"/>
            <a:ext cx="112214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4000" dirty="0">
                <a:latin typeface="Century Gothic" panose="020B0502020202020204" pitchFamily="34" charset="0"/>
              </a:rPr>
              <a:t>NOMBRE DEL PROYECTO</a:t>
            </a:r>
          </a:p>
        </p:txBody>
      </p: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CA3131A8-9212-A843-9129-EE771E22C0FA}"/>
              </a:ext>
            </a:extLst>
          </p:cNvPr>
          <p:cNvCxnSpPr>
            <a:cxnSpLocks/>
          </p:cNvCxnSpPr>
          <p:nvPr/>
        </p:nvCxnSpPr>
        <p:spPr>
          <a:xfrm>
            <a:off x="473711" y="1995592"/>
            <a:ext cx="110709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99" name="Table 98">
            <a:extLst>
              <a:ext uri="{FF2B5EF4-FFF2-40B4-BE49-F238E27FC236}">
                <a16:creationId xmlns:a16="http://schemas.microsoft.com/office/drawing/2014/main" id="{F1C66BDD-8EC0-3448-9FF6-50A7B51194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9327430"/>
              </p:ext>
            </p:extLst>
          </p:nvPr>
        </p:nvGraphicFramePr>
        <p:xfrm>
          <a:off x="483419" y="5571765"/>
          <a:ext cx="6650076" cy="548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86356">
                  <a:extLst>
                    <a:ext uri="{9D8B030D-6E8A-4147-A177-3AD203B41FA5}">
                      <a16:colId xmlns:a16="http://schemas.microsoft.com/office/drawing/2014/main" val="690628749"/>
                    </a:ext>
                  </a:extLst>
                </a:gridCol>
                <a:gridCol w="3051313">
                  <a:extLst>
                    <a:ext uri="{9D8B030D-6E8A-4147-A177-3AD203B41FA5}">
                      <a16:colId xmlns:a16="http://schemas.microsoft.com/office/drawing/2014/main" val="3049906053"/>
                    </a:ext>
                  </a:extLst>
                </a:gridCol>
                <a:gridCol w="785191">
                  <a:extLst>
                    <a:ext uri="{9D8B030D-6E8A-4147-A177-3AD203B41FA5}">
                      <a16:colId xmlns:a16="http://schemas.microsoft.com/office/drawing/2014/main" val="4260011339"/>
                    </a:ext>
                  </a:extLst>
                </a:gridCol>
                <a:gridCol w="1627216">
                  <a:extLst>
                    <a:ext uri="{9D8B030D-6E8A-4147-A177-3AD203B41FA5}">
                      <a16:colId xmlns:a16="http://schemas.microsoft.com/office/drawing/2014/main" val="125912177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80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GERENTE DE PROYECTO</a:t>
                      </a:r>
                      <a:endParaRPr lang="en-US" sz="100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800" b="1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FECHA DE INICIO</a:t>
                      </a:r>
                      <a:endParaRPr lang="en-US" sz="1000" b="1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831018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80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PROGRESO GENERAL</a:t>
                      </a:r>
                      <a:endParaRPr lang="en-US" sz="100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800" b="1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FECHA FINAL</a:t>
                      </a:r>
                      <a:endParaRPr lang="en-US" sz="1000" b="1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922558"/>
                  </a:ext>
                </a:extLst>
              </a:tr>
            </a:tbl>
          </a:graphicData>
        </a:graphic>
      </p:graphicFrame>
      <p:sp>
        <p:nvSpPr>
          <p:cNvPr id="67" name="TextBox 66">
            <a:extLst>
              <a:ext uri="{FF2B5EF4-FFF2-40B4-BE49-F238E27FC236}">
                <a16:creationId xmlns:a16="http://schemas.microsoft.com/office/drawing/2014/main" id="{431AE0A8-88C7-0248-B58C-D7A750744F6A}"/>
              </a:ext>
            </a:extLst>
          </p:cNvPr>
          <p:cNvSpPr txBox="1"/>
          <p:nvPr/>
        </p:nvSpPr>
        <p:spPr>
          <a:xfrm>
            <a:off x="337442" y="2154494"/>
            <a:ext cx="2793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dirty="0">
                <a:latin typeface="Century Gothic" panose="020B0502020202020204" pitchFamily="34" charset="0"/>
              </a:rPr>
              <a:t>ENTREGABLE DEL PROYECTO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7268191-3B48-9745-8B95-D3D22D2890EF}"/>
              </a:ext>
            </a:extLst>
          </p:cNvPr>
          <p:cNvSpPr txBox="1"/>
          <p:nvPr/>
        </p:nvSpPr>
        <p:spPr>
          <a:xfrm>
            <a:off x="434591" y="2548612"/>
            <a:ext cx="7406640" cy="9144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" sz="1000" dirty="0">
                <a:latin typeface="Century Gothic" panose="020B0502020202020204" pitchFamily="34" charset="0"/>
              </a:rPr>
              <a:t>Introducir texto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9FA755E1-6603-9C4F-9335-4AC06A7D855F}"/>
              </a:ext>
            </a:extLst>
          </p:cNvPr>
          <p:cNvSpPr txBox="1"/>
          <p:nvPr/>
        </p:nvSpPr>
        <p:spPr>
          <a:xfrm>
            <a:off x="365018" y="3539880"/>
            <a:ext cx="2793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dirty="0">
                <a:latin typeface="Century Gothic" panose="020B0502020202020204" pitchFamily="34" charset="0"/>
              </a:rPr>
              <a:t>DECLARACIÓN DE ALCANCE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DED11B87-AB6B-BD4B-BC3E-820A6F950030}"/>
              </a:ext>
            </a:extLst>
          </p:cNvPr>
          <p:cNvSpPr txBox="1"/>
          <p:nvPr/>
        </p:nvSpPr>
        <p:spPr>
          <a:xfrm>
            <a:off x="462167" y="3933998"/>
            <a:ext cx="7406640" cy="13716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" sz="1000" dirty="0">
                <a:latin typeface="Century Gothic" panose="020B0502020202020204" pitchFamily="34" charset="0"/>
              </a:rPr>
              <a:t>Introducir texto</a:t>
            </a:r>
          </a:p>
        </p:txBody>
      </p:sp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BFDBD2D0-796B-044C-ADDD-0AE2B80B558B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E8FC24DA-8BB8-3D40-87CB-9C485711660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23CDB12-196C-9C4A-AEEE-EDE3A3B2E0E1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dirty="0">
                <a:solidFill>
                  <a:schemeClr val="bg1"/>
                </a:solidFill>
                <a:latin typeface="Century Gothic" panose="020B0502020202020204" pitchFamily="34" charset="0"/>
              </a:rPr>
              <a:t>CRONOGRAMA DE LA HOJA DE RUTA DEL PROYECTO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3225E24-BA28-A74B-BB19-E5F25E676BB4}"/>
              </a:ext>
            </a:extLst>
          </p:cNvPr>
          <p:cNvSpPr txBox="1"/>
          <p:nvPr/>
        </p:nvSpPr>
        <p:spPr>
          <a:xfrm>
            <a:off x="9412970" y="257238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B4BC8969-FC36-3C45-9DF4-31954D9362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4930315"/>
              </p:ext>
            </p:extLst>
          </p:nvPr>
        </p:nvGraphicFramePr>
        <p:xfrm>
          <a:off x="221178" y="391626"/>
          <a:ext cx="11749644" cy="5780887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tableStyleId>{073A0DAA-6AF3-43AB-8588-CEC1D06C72B9}</a:tableStyleId>
              </a:tblPr>
              <a:tblGrid>
                <a:gridCol w="9791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1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91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91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9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91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79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79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7913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7913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97913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97913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265741">
                <a:tc>
                  <a:txBody>
                    <a:bodyPr/>
                    <a:lstStyle/>
                    <a:p>
                      <a:pPr algn="ctr"/>
                      <a:r>
                        <a:rPr lang="es" sz="100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ENE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100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FEB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100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ESTROPEAR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100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APR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100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MAYO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100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JUN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100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JUL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100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AGO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100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SEPTIEMBRE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100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OCT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100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NOV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100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DIC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7574"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97572"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10" name="Group 9">
            <a:extLst>
              <a:ext uri="{FF2B5EF4-FFF2-40B4-BE49-F238E27FC236}">
                <a16:creationId xmlns:a16="http://schemas.microsoft.com/office/drawing/2014/main" id="{89699E8C-EB9E-C74F-9DDE-E27B07F704F6}"/>
              </a:ext>
            </a:extLst>
          </p:cNvPr>
          <p:cNvGrpSpPr/>
          <p:nvPr/>
        </p:nvGrpSpPr>
        <p:grpSpPr>
          <a:xfrm>
            <a:off x="7833980" y="99427"/>
            <a:ext cx="621733" cy="6232574"/>
            <a:chOff x="963827" y="529733"/>
            <a:chExt cx="621733" cy="6179986"/>
          </a:xfrm>
        </p:grpSpPr>
        <p:sp>
          <p:nvSpPr>
            <p:cNvPr id="11" name="Snip Single Corner Rectangle 10">
              <a:extLst>
                <a:ext uri="{FF2B5EF4-FFF2-40B4-BE49-F238E27FC236}">
                  <a16:creationId xmlns:a16="http://schemas.microsoft.com/office/drawing/2014/main" id="{99B63934-0BFB-E249-A4CA-72A243AE1C7C}"/>
                </a:ext>
              </a:extLst>
            </p:cNvPr>
            <p:cNvSpPr/>
            <p:nvPr/>
          </p:nvSpPr>
          <p:spPr>
            <a:xfrm>
              <a:off x="965200" y="529733"/>
              <a:ext cx="620360" cy="173013"/>
            </a:xfrm>
            <a:prstGeom prst="snip1Rect">
              <a:avLst>
                <a:gd name="adj" fmla="val 0"/>
              </a:avLst>
            </a:prstGeom>
            <a:solidFill>
              <a:srgbClr val="00B0F0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" sz="900" b="1" dirty="0">
                  <a:latin typeface="Century Gothic" panose="020B0502020202020204" pitchFamily="34" charset="0"/>
                  <a:ea typeface="Arial" charset="0"/>
                  <a:cs typeface="Arial" charset="0"/>
                </a:rPr>
                <a:t>HOY</a:t>
              </a:r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75C0C6A3-B683-0E47-B164-380C3CF96033}"/>
                </a:ext>
              </a:extLst>
            </p:cNvPr>
            <p:cNvCxnSpPr/>
            <p:nvPr/>
          </p:nvCxnSpPr>
          <p:spPr>
            <a:xfrm>
              <a:off x="963827" y="529733"/>
              <a:ext cx="12426" cy="6179986"/>
            </a:xfrm>
            <a:prstGeom prst="line">
              <a:avLst/>
            </a:prstGeom>
            <a:ln w="25400">
              <a:solidFill>
                <a:srgbClr val="00B0F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74F8CF60-BFBE-314D-94C5-79110B59C65A}"/>
              </a:ext>
            </a:extLst>
          </p:cNvPr>
          <p:cNvSpPr/>
          <p:nvPr/>
        </p:nvSpPr>
        <p:spPr>
          <a:xfrm>
            <a:off x="729044" y="2000450"/>
            <a:ext cx="3755803" cy="334091"/>
          </a:xfrm>
          <a:prstGeom prst="roundRect">
            <a:avLst/>
          </a:prstGeom>
          <a:solidFill>
            <a:srgbClr val="00BD32"/>
          </a:solidFill>
          <a:ln w="28575">
            <a:solidFill>
              <a:srgbClr val="00BD3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" sz="1000" b="1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FASE 1:  </a:t>
            </a:r>
            <a:r>
              <a:rPr lang="es" sz="1000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Diseño / Plan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86A8A6AF-CD20-1B4D-A268-1477E61DF8A7}"/>
              </a:ext>
            </a:extLst>
          </p:cNvPr>
          <p:cNvSpPr/>
          <p:nvPr/>
        </p:nvSpPr>
        <p:spPr>
          <a:xfrm>
            <a:off x="4565327" y="2000450"/>
            <a:ext cx="1984625" cy="334091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" sz="1000" b="1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FASE 2:  </a:t>
            </a:r>
            <a:r>
              <a:rPr lang="es" sz="1000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Análisis / Diseño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B1B056DD-3B4D-8841-B9C2-E8B6F7A2EF3A}"/>
              </a:ext>
            </a:extLst>
          </p:cNvPr>
          <p:cNvSpPr/>
          <p:nvPr/>
        </p:nvSpPr>
        <p:spPr>
          <a:xfrm>
            <a:off x="6630433" y="2000450"/>
            <a:ext cx="2967268" cy="334091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 w="28575">
            <a:solidFill>
              <a:schemeClr val="accent4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" sz="1000" b="1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FASE 3:  </a:t>
            </a:r>
            <a:r>
              <a:rPr lang="es" sz="1000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Desarrollo / Pruebas / Capacitación</a:t>
            </a: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2F62B472-4BEA-8243-AF20-8B4DFD1024DC}"/>
              </a:ext>
            </a:extLst>
          </p:cNvPr>
          <p:cNvSpPr/>
          <p:nvPr/>
        </p:nvSpPr>
        <p:spPr>
          <a:xfrm>
            <a:off x="9678182" y="2000450"/>
            <a:ext cx="1885558" cy="334091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 w="28575">
            <a:solidFill>
              <a:schemeClr val="accent3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" sz="1000" b="1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FASE 4:  </a:t>
            </a:r>
            <a:r>
              <a:rPr lang="es" sz="1000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Lanzamiento / Monitor / Revisión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F79D965-D371-B44E-A103-24FCAD11C696}"/>
              </a:ext>
            </a:extLst>
          </p:cNvPr>
          <p:cNvSpPr/>
          <p:nvPr/>
        </p:nvSpPr>
        <p:spPr>
          <a:xfrm>
            <a:off x="242442" y="681752"/>
            <a:ext cx="121552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" sz="11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charset="0"/>
                <a:ea typeface="Century Gothic" charset="0"/>
                <a:cs typeface="Century Gothic" charset="0"/>
              </a:rPr>
              <a:t>HITOS</a:t>
            </a:r>
            <a:endParaRPr lang="en-US" sz="1100" b="1" dirty="0">
              <a:effectLst>
                <a:glow rad="63500">
                  <a:schemeClr val="bg1">
                    <a:alpha val="40000"/>
                  </a:schemeClr>
                </a:glow>
              </a:effectLst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2950428-9FBF-8040-A166-8D91EAEF6938}"/>
              </a:ext>
            </a:extLst>
          </p:cNvPr>
          <p:cNvSpPr/>
          <p:nvPr/>
        </p:nvSpPr>
        <p:spPr>
          <a:xfrm>
            <a:off x="242442" y="1711056"/>
            <a:ext cx="121552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" sz="11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charset="0"/>
                <a:ea typeface="Century Gothic" charset="0"/>
                <a:cs typeface="Century Gothic" charset="0"/>
              </a:rPr>
              <a:t>TAREAS</a:t>
            </a:r>
            <a:endParaRPr lang="en-US" sz="1100" b="1" dirty="0">
              <a:effectLst>
                <a:glow rad="63500">
                  <a:schemeClr val="bg1">
                    <a:alpha val="40000"/>
                  </a:schemeClr>
                </a:glow>
              </a:effectLst>
            </a:endParaRP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98282C72-FAAE-3446-88CA-3A885639CEE5}"/>
              </a:ext>
            </a:extLst>
          </p:cNvPr>
          <p:cNvGrpSpPr/>
          <p:nvPr/>
        </p:nvGrpSpPr>
        <p:grpSpPr>
          <a:xfrm>
            <a:off x="2979094" y="1163489"/>
            <a:ext cx="1390345" cy="346984"/>
            <a:chOff x="2979094" y="1163489"/>
            <a:chExt cx="1390345" cy="346984"/>
          </a:xfrm>
        </p:grpSpPr>
        <p:sp>
          <p:nvSpPr>
            <p:cNvPr id="24" name="Rectangular Callout 54">
              <a:extLst>
                <a:ext uri="{FF2B5EF4-FFF2-40B4-BE49-F238E27FC236}">
                  <a16:creationId xmlns:a16="http://schemas.microsoft.com/office/drawing/2014/main" id="{E0CA8AE9-7C12-8146-8A36-A83C00E2D2BB}"/>
                </a:ext>
              </a:extLst>
            </p:cNvPr>
            <p:cNvSpPr/>
            <p:nvPr/>
          </p:nvSpPr>
          <p:spPr>
            <a:xfrm>
              <a:off x="2979094" y="1264252"/>
              <a:ext cx="1390345" cy="246221"/>
            </a:xfrm>
            <a:prstGeom prst="rect">
              <a:avLst/>
            </a:prstGeom>
            <a:solidFill>
              <a:srgbClr val="00BD32"/>
            </a:solidFill>
            <a:ln w="28575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45720" rIns="45720" rtlCol="0" anchor="ctr">
              <a:spAutoFit/>
            </a:bodyPr>
            <a:lstStyle/>
            <a:p>
              <a:pPr algn="ctr"/>
              <a:r>
                <a:rPr lang="es" sz="1000" b="1" dirty="0">
                  <a:solidFill>
                    <a:schemeClr val="bg1"/>
                  </a:solidFill>
                  <a:latin typeface="Century Gothic" charset="0"/>
                  <a:ea typeface="Century Gothic" charset="0"/>
                  <a:cs typeface="Century Gothic" charset="0"/>
                </a:rPr>
                <a:t>05/05: </a:t>
              </a:r>
              <a:r>
                <a:rPr lang="es" sz="1000" dirty="0">
                  <a:solidFill>
                    <a:schemeClr val="bg1"/>
                  </a:solidFill>
                  <a:latin typeface="Century Gothic" charset="0"/>
                  <a:ea typeface="Century Gothic" charset="0"/>
                  <a:cs typeface="Century Gothic" charset="0"/>
                </a:rPr>
                <a:t>Finalizar Planes</a:t>
              </a:r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664308B3-03B2-D04B-9426-15762045785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127195" y="1163489"/>
              <a:ext cx="209838" cy="137160"/>
            </a:xfrm>
            <a:prstGeom prst="triangle">
              <a:avLst/>
            </a:prstGeom>
            <a:solidFill>
              <a:srgbClr val="00BD3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CFF9CA7B-7BE6-1A41-A060-92C3F0A72260}"/>
              </a:ext>
            </a:extLst>
          </p:cNvPr>
          <p:cNvGrpSpPr/>
          <p:nvPr/>
        </p:nvGrpSpPr>
        <p:grpSpPr>
          <a:xfrm>
            <a:off x="595694" y="933083"/>
            <a:ext cx="944821" cy="513451"/>
            <a:chOff x="595694" y="933083"/>
            <a:chExt cx="944821" cy="513451"/>
          </a:xfrm>
        </p:grpSpPr>
        <p:sp>
          <p:nvSpPr>
            <p:cNvPr id="19" name="Rectangular Callout 54">
              <a:extLst>
                <a:ext uri="{FF2B5EF4-FFF2-40B4-BE49-F238E27FC236}">
                  <a16:creationId xmlns:a16="http://schemas.microsoft.com/office/drawing/2014/main" id="{0B252198-ACEA-1F42-AAA2-D6BBC64171BB}"/>
                </a:ext>
              </a:extLst>
            </p:cNvPr>
            <p:cNvSpPr/>
            <p:nvPr/>
          </p:nvSpPr>
          <p:spPr>
            <a:xfrm>
              <a:off x="595694" y="1046424"/>
              <a:ext cx="944821" cy="400110"/>
            </a:xfrm>
            <a:prstGeom prst="rect">
              <a:avLst/>
            </a:prstGeom>
            <a:solidFill>
              <a:srgbClr val="00BD32"/>
            </a:solidFill>
            <a:ln w="28575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>
              <a:spAutoFit/>
            </a:bodyPr>
            <a:lstStyle/>
            <a:p>
              <a:pPr algn="ctr"/>
              <a:r>
                <a:rPr lang="es" sz="1000" b="1" dirty="0">
                  <a:solidFill>
                    <a:schemeClr val="bg1"/>
                  </a:solidFill>
                  <a:latin typeface="Century Gothic" charset="0"/>
                  <a:ea typeface="Century Gothic" charset="0"/>
                  <a:cs typeface="Century Gothic" charset="0"/>
                </a:rPr>
                <a:t>01/16:</a:t>
              </a:r>
            </a:p>
            <a:p>
              <a:pPr algn="ctr"/>
              <a:r>
                <a:rPr lang="es" sz="1000" dirty="0">
                  <a:solidFill>
                    <a:schemeClr val="bg1"/>
                  </a:solidFill>
                  <a:latin typeface="Century Gothic" charset="0"/>
                  <a:ea typeface="Century Gothic" charset="0"/>
                  <a:cs typeface="Century Gothic" charset="0"/>
                </a:rPr>
                <a:t>Saque central</a:t>
              </a:r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51378DDD-FBB9-FE46-B9BD-3050219BAF1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0797" y="933083"/>
              <a:ext cx="209838" cy="137160"/>
            </a:xfrm>
            <a:prstGeom prst="triangle">
              <a:avLst/>
            </a:prstGeom>
            <a:solidFill>
              <a:srgbClr val="00BD3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2680AB64-D28E-3F4B-A0C3-CC4FF4516751}"/>
              </a:ext>
            </a:extLst>
          </p:cNvPr>
          <p:cNvGrpSpPr/>
          <p:nvPr/>
        </p:nvGrpSpPr>
        <p:grpSpPr>
          <a:xfrm>
            <a:off x="1662124" y="835321"/>
            <a:ext cx="1831016" cy="356446"/>
            <a:chOff x="1662124" y="835321"/>
            <a:chExt cx="1831016" cy="356446"/>
          </a:xfrm>
        </p:grpSpPr>
        <p:sp>
          <p:nvSpPr>
            <p:cNvPr id="23" name="Rectangular Callout 54">
              <a:extLst>
                <a:ext uri="{FF2B5EF4-FFF2-40B4-BE49-F238E27FC236}">
                  <a16:creationId xmlns:a16="http://schemas.microsoft.com/office/drawing/2014/main" id="{4DCB5669-F0F0-144D-AE89-3B892255E3C0}"/>
                </a:ext>
              </a:extLst>
            </p:cNvPr>
            <p:cNvSpPr/>
            <p:nvPr/>
          </p:nvSpPr>
          <p:spPr>
            <a:xfrm>
              <a:off x="1662124" y="835321"/>
              <a:ext cx="1831016" cy="246221"/>
            </a:xfrm>
            <a:prstGeom prst="rect">
              <a:avLst/>
            </a:prstGeom>
            <a:solidFill>
              <a:srgbClr val="00BD32"/>
            </a:solidFill>
            <a:ln w="28575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>
              <a:spAutoFit/>
            </a:bodyPr>
            <a:lstStyle/>
            <a:p>
              <a:pPr algn="ctr"/>
              <a:r>
                <a:rPr lang="es" sz="1000" b="1" dirty="0">
                  <a:solidFill>
                    <a:schemeClr val="bg1"/>
                  </a:solidFill>
                  <a:latin typeface="Century Gothic" charset="0"/>
                  <a:ea typeface="Century Gothic" charset="0"/>
                  <a:cs typeface="Century Gothic" charset="0"/>
                </a:rPr>
                <a:t>20/02: </a:t>
              </a:r>
              <a:r>
                <a:rPr lang="es" sz="1000" dirty="0">
                  <a:solidFill>
                    <a:schemeClr val="bg1"/>
                  </a:solidFill>
                  <a:latin typeface="Century Gothic" charset="0"/>
                  <a:ea typeface="Century Gothic" charset="0"/>
                  <a:cs typeface="Century Gothic" charset="0"/>
                </a:rPr>
                <a:t>Finalizar wireframes</a:t>
              </a:r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D36FFB29-3075-AD44-A36F-7E27ACF5DDC7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1745947" y="1054607"/>
              <a:ext cx="209838" cy="137160"/>
            </a:xfrm>
            <a:prstGeom prst="triangle">
              <a:avLst/>
            </a:prstGeom>
            <a:solidFill>
              <a:srgbClr val="00BD3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D353E346-214A-9741-AED9-A14511E050E7}"/>
              </a:ext>
            </a:extLst>
          </p:cNvPr>
          <p:cNvGrpSpPr/>
          <p:nvPr/>
        </p:nvGrpSpPr>
        <p:grpSpPr>
          <a:xfrm>
            <a:off x="4282792" y="750454"/>
            <a:ext cx="1516014" cy="354582"/>
            <a:chOff x="4282792" y="750454"/>
            <a:chExt cx="1516014" cy="354582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20" name="Rounded Rectangle 19">
              <a:extLst>
                <a:ext uri="{FF2B5EF4-FFF2-40B4-BE49-F238E27FC236}">
                  <a16:creationId xmlns:a16="http://schemas.microsoft.com/office/drawing/2014/main" id="{83C2E8B8-447E-6C4D-9C5C-A90C88970EBF}"/>
                </a:ext>
              </a:extLst>
            </p:cNvPr>
            <p:cNvSpPr/>
            <p:nvPr/>
          </p:nvSpPr>
          <p:spPr>
            <a:xfrm>
              <a:off x="4282792" y="750454"/>
              <a:ext cx="1516014" cy="246221"/>
            </a:xfrm>
            <a:prstGeom prst="roundRect">
              <a:avLst>
                <a:gd name="adj" fmla="val 0"/>
              </a:avLst>
            </a:prstGeom>
            <a:grpFill/>
            <a:ln w="28575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45720" rIns="45720" rtlCol="0" anchor="ctr">
              <a:spAutoFit/>
            </a:bodyPr>
            <a:lstStyle/>
            <a:p>
              <a:pPr algn="ctr"/>
              <a:r>
                <a:rPr lang="es" sz="1000" b="1" dirty="0">
                  <a:solidFill>
                    <a:schemeClr val="bg1"/>
                  </a:solidFill>
                  <a:latin typeface="Century Gothic" charset="0"/>
                  <a:ea typeface="Century Gothic" charset="0"/>
                  <a:cs typeface="Century Gothic" charset="0"/>
                </a:rPr>
                <a:t>05/08:  </a:t>
              </a:r>
              <a:r>
                <a:rPr lang="es" sz="1000" dirty="0">
                  <a:solidFill>
                    <a:schemeClr val="bg1"/>
                  </a:solidFill>
                  <a:latin typeface="Century Gothic" charset="0"/>
                  <a:ea typeface="Century Gothic" charset="0"/>
                  <a:cs typeface="Century Gothic" charset="0"/>
                </a:rPr>
                <a:t>Lanzamiento del diseño</a:t>
              </a:r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93A066D6-DCB6-DE41-AF51-93178E5BA0E3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4333679" y="967876"/>
              <a:ext cx="209838" cy="13716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50094064-E0E1-174E-A302-92DB21C3E06D}"/>
              </a:ext>
            </a:extLst>
          </p:cNvPr>
          <p:cNvGrpSpPr/>
          <p:nvPr/>
        </p:nvGrpSpPr>
        <p:grpSpPr>
          <a:xfrm>
            <a:off x="5099903" y="1210817"/>
            <a:ext cx="1521969" cy="354444"/>
            <a:chOff x="5099903" y="1210817"/>
            <a:chExt cx="1521969" cy="354444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29" name="Rounded Rectangle 28">
              <a:extLst>
                <a:ext uri="{FF2B5EF4-FFF2-40B4-BE49-F238E27FC236}">
                  <a16:creationId xmlns:a16="http://schemas.microsoft.com/office/drawing/2014/main" id="{C4590F6C-289D-704D-AEE9-936450EEEF60}"/>
                </a:ext>
              </a:extLst>
            </p:cNvPr>
            <p:cNvSpPr/>
            <p:nvPr/>
          </p:nvSpPr>
          <p:spPr>
            <a:xfrm>
              <a:off x="5099903" y="1319040"/>
              <a:ext cx="1521969" cy="246221"/>
            </a:xfrm>
            <a:prstGeom prst="roundRect">
              <a:avLst>
                <a:gd name="adj" fmla="val 0"/>
              </a:avLst>
            </a:prstGeom>
            <a:grpFill/>
            <a:ln w="28575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45720" rIns="45720" rtlCol="0" anchor="ctr">
              <a:spAutoFit/>
            </a:bodyPr>
            <a:lstStyle/>
            <a:p>
              <a:pPr algn="ctr"/>
              <a:r>
                <a:rPr lang="es" sz="1000" b="1" dirty="0">
                  <a:solidFill>
                    <a:schemeClr val="bg1"/>
                  </a:solidFill>
                  <a:latin typeface="Century Gothic" charset="0"/>
                  <a:ea typeface="Century Gothic" charset="0"/>
                  <a:cs typeface="Century Gothic" charset="0"/>
                </a:rPr>
                <a:t>07/11:  </a:t>
              </a:r>
              <a:r>
                <a:rPr lang="es" sz="1000" dirty="0">
                  <a:solidFill>
                    <a:schemeClr val="bg1"/>
                  </a:solidFill>
                  <a:latin typeface="Century Gothic" charset="0"/>
                  <a:ea typeface="Century Gothic" charset="0"/>
                  <a:cs typeface="Century Gothic" charset="0"/>
                </a:rPr>
                <a:t>Finalizar diseño</a:t>
              </a:r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4171A3DF-78CE-1742-92E3-5439813B8B8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80355" y="1210817"/>
              <a:ext cx="209838" cy="13716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AE3C7ECB-B370-F147-B890-487205BE625B}"/>
              </a:ext>
            </a:extLst>
          </p:cNvPr>
          <p:cNvGrpSpPr/>
          <p:nvPr/>
        </p:nvGrpSpPr>
        <p:grpSpPr>
          <a:xfrm>
            <a:off x="8218715" y="681216"/>
            <a:ext cx="678275" cy="666375"/>
            <a:chOff x="8218715" y="681216"/>
            <a:chExt cx="678275" cy="666375"/>
          </a:xfrm>
        </p:grpSpPr>
        <p:sp>
          <p:nvSpPr>
            <p:cNvPr id="21" name="Rounded Rectangle 20">
              <a:extLst>
                <a:ext uri="{FF2B5EF4-FFF2-40B4-BE49-F238E27FC236}">
                  <a16:creationId xmlns:a16="http://schemas.microsoft.com/office/drawing/2014/main" id="{AC2741EA-C868-3240-B9C6-F670E080EF32}"/>
                </a:ext>
              </a:extLst>
            </p:cNvPr>
            <p:cNvSpPr/>
            <p:nvPr/>
          </p:nvSpPr>
          <p:spPr>
            <a:xfrm>
              <a:off x="8218715" y="681216"/>
              <a:ext cx="678275" cy="553998"/>
            </a:xfrm>
            <a:prstGeom prst="roundRect">
              <a:avLst>
                <a:gd name="adj" fmla="val 0"/>
              </a:avLst>
            </a:prstGeom>
            <a:solidFill>
              <a:schemeClr val="accent4">
                <a:lumMod val="75000"/>
              </a:schemeClr>
            </a:solidFill>
            <a:ln w="28575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45720" rIns="45720" rtlCol="0" anchor="ctr">
              <a:spAutoFit/>
            </a:bodyPr>
            <a:lstStyle/>
            <a:p>
              <a:pPr algn="ctr"/>
              <a:r>
                <a:rPr lang="es" sz="1000" b="1" dirty="0">
                  <a:solidFill>
                    <a:schemeClr val="bg1"/>
                  </a:solidFill>
                  <a:latin typeface="Century Gothic" charset="0"/>
                  <a:ea typeface="Century Gothic" charset="0"/>
                  <a:cs typeface="Century Gothic" charset="0"/>
                </a:rPr>
                <a:t>09/19: Comienza  </a:t>
              </a:r>
              <a:r>
                <a:rPr lang="es" sz="1000" dirty="0">
                  <a:solidFill>
                    <a:schemeClr val="bg1"/>
                  </a:solidFill>
                  <a:latin typeface="Century Gothic" charset="0"/>
                  <a:ea typeface="Century Gothic" charset="0"/>
                  <a:cs typeface="Century Gothic" charset="0"/>
                </a:rPr>
                <a:t>la formación</a:t>
              </a:r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D1E8E7DB-DAC6-F945-B531-549C1E85D2EB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8579161" y="1210431"/>
              <a:ext cx="209838" cy="137160"/>
            </a:xfrm>
            <a:prstGeom prst="triangl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435768F3-BD91-0847-B231-43C0EC1AA661}"/>
              </a:ext>
            </a:extLst>
          </p:cNvPr>
          <p:cNvGrpSpPr/>
          <p:nvPr/>
        </p:nvGrpSpPr>
        <p:grpSpPr>
          <a:xfrm>
            <a:off x="7512690" y="1271633"/>
            <a:ext cx="1866900" cy="357739"/>
            <a:chOff x="7512690" y="1271633"/>
            <a:chExt cx="1866900" cy="357739"/>
          </a:xfrm>
        </p:grpSpPr>
        <p:sp>
          <p:nvSpPr>
            <p:cNvPr id="32" name="Rounded Rectangle 31">
              <a:extLst>
                <a:ext uri="{FF2B5EF4-FFF2-40B4-BE49-F238E27FC236}">
                  <a16:creationId xmlns:a16="http://schemas.microsoft.com/office/drawing/2014/main" id="{65137614-0537-0C4A-BFE5-10C7D6CFA59C}"/>
                </a:ext>
              </a:extLst>
            </p:cNvPr>
            <p:cNvSpPr/>
            <p:nvPr/>
          </p:nvSpPr>
          <p:spPr>
            <a:xfrm>
              <a:off x="7512690" y="1383151"/>
              <a:ext cx="1866900" cy="246221"/>
            </a:xfrm>
            <a:prstGeom prst="roundRect">
              <a:avLst>
                <a:gd name="adj" fmla="val 0"/>
              </a:avLst>
            </a:prstGeom>
            <a:solidFill>
              <a:schemeClr val="accent4">
                <a:lumMod val="75000"/>
              </a:schemeClr>
            </a:solidFill>
            <a:ln w="28575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45720" rIns="45720" rtlCol="0" anchor="ctr">
              <a:spAutoFit/>
            </a:bodyPr>
            <a:lstStyle/>
            <a:p>
              <a:pPr algn="ctr"/>
              <a:r>
                <a:rPr lang="es" sz="1000" b="1" dirty="0">
                  <a:solidFill>
                    <a:schemeClr val="bg1"/>
                  </a:solidFill>
                  <a:latin typeface="Century Gothic" charset="0"/>
                  <a:ea typeface="Century Gothic" charset="0"/>
                  <a:cs typeface="Century Gothic" charset="0"/>
                </a:rPr>
                <a:t>28/08: Comienzan  </a:t>
              </a:r>
              <a:r>
                <a:rPr lang="es" sz="1000" dirty="0">
                  <a:solidFill>
                    <a:schemeClr val="bg1"/>
                  </a:solidFill>
                  <a:latin typeface="Century Gothic" charset="0"/>
                  <a:ea typeface="Century Gothic" charset="0"/>
                  <a:cs typeface="Century Gothic" charset="0"/>
                </a:rPr>
                <a:t>las pruebas beta</a:t>
              </a:r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933FD31B-CD3D-D240-885C-ABFA2DC731B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867871" y="1271633"/>
              <a:ext cx="209838" cy="137160"/>
            </a:xfrm>
            <a:prstGeom prst="triangl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F3B0D124-362B-4941-835A-7483095D96E4}"/>
              </a:ext>
            </a:extLst>
          </p:cNvPr>
          <p:cNvGrpSpPr/>
          <p:nvPr/>
        </p:nvGrpSpPr>
        <p:grpSpPr>
          <a:xfrm>
            <a:off x="9474928" y="697189"/>
            <a:ext cx="1146033" cy="355520"/>
            <a:chOff x="9474928" y="697189"/>
            <a:chExt cx="1146033" cy="355520"/>
          </a:xfrm>
        </p:grpSpPr>
        <p:sp>
          <p:nvSpPr>
            <p:cNvPr id="22" name="Rounded Rectangle 21">
              <a:extLst>
                <a:ext uri="{FF2B5EF4-FFF2-40B4-BE49-F238E27FC236}">
                  <a16:creationId xmlns:a16="http://schemas.microsoft.com/office/drawing/2014/main" id="{7EE94939-0DF4-524A-B17B-D82C3CC1C2F8}"/>
                </a:ext>
              </a:extLst>
            </p:cNvPr>
            <p:cNvSpPr/>
            <p:nvPr/>
          </p:nvSpPr>
          <p:spPr>
            <a:xfrm>
              <a:off x="9474928" y="697189"/>
              <a:ext cx="1146033" cy="246221"/>
            </a:xfrm>
            <a:prstGeom prst="roundRect">
              <a:avLst>
                <a:gd name="adj" fmla="val 0"/>
              </a:avLst>
            </a:prstGeom>
            <a:solidFill>
              <a:schemeClr val="accent3">
                <a:lumMod val="75000"/>
              </a:schemeClr>
            </a:solidFill>
            <a:ln w="28575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>
              <a:spAutoFit/>
            </a:bodyPr>
            <a:lstStyle/>
            <a:p>
              <a:pPr algn="ctr"/>
              <a:r>
                <a:rPr lang="es" sz="1000" b="1">
                  <a:solidFill>
                    <a:schemeClr val="bg1"/>
                  </a:solidFill>
                  <a:latin typeface="Century Gothic" charset="0"/>
                  <a:ea typeface="Century Gothic" charset="0"/>
                  <a:cs typeface="Century Gothic" charset="0"/>
                </a:rPr>
                <a:t>22/10:  </a:t>
              </a:r>
              <a:r>
                <a:rPr lang="es" sz="1000">
                  <a:solidFill>
                    <a:schemeClr val="bg1"/>
                  </a:solidFill>
                  <a:latin typeface="Century Gothic" charset="0"/>
                  <a:ea typeface="Century Gothic" charset="0"/>
                  <a:cs typeface="Century Gothic" charset="0"/>
                </a:rPr>
                <a:t>Lanzamiento</a:t>
              </a:r>
              <a:endParaRPr lang="en-US" sz="1000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22270AAB-12FA-2F4B-BA47-3CDC45D52DEA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9603941" y="915549"/>
              <a:ext cx="209838" cy="137160"/>
            </a:xfrm>
            <a:prstGeom prst="triangl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65DEC147-27AD-5140-A78E-6B779789A67A}"/>
              </a:ext>
            </a:extLst>
          </p:cNvPr>
          <p:cNvGrpSpPr/>
          <p:nvPr/>
        </p:nvGrpSpPr>
        <p:grpSpPr>
          <a:xfrm>
            <a:off x="9519463" y="1080979"/>
            <a:ext cx="1443250" cy="352973"/>
            <a:chOff x="9519463" y="1080979"/>
            <a:chExt cx="1443250" cy="352973"/>
          </a:xfrm>
        </p:grpSpPr>
        <p:sp>
          <p:nvSpPr>
            <p:cNvPr id="35" name="Rounded Rectangle 34">
              <a:extLst>
                <a:ext uri="{FF2B5EF4-FFF2-40B4-BE49-F238E27FC236}">
                  <a16:creationId xmlns:a16="http://schemas.microsoft.com/office/drawing/2014/main" id="{9C873CB4-2CE8-7848-8AE9-9361A7533933}"/>
                </a:ext>
              </a:extLst>
            </p:cNvPr>
            <p:cNvSpPr/>
            <p:nvPr/>
          </p:nvSpPr>
          <p:spPr>
            <a:xfrm>
              <a:off x="9519463" y="1080979"/>
              <a:ext cx="1443250" cy="246221"/>
            </a:xfrm>
            <a:prstGeom prst="roundRect">
              <a:avLst>
                <a:gd name="adj" fmla="val 0"/>
              </a:avLst>
            </a:prstGeom>
            <a:solidFill>
              <a:schemeClr val="accent3">
                <a:lumMod val="75000"/>
              </a:schemeClr>
            </a:solidFill>
            <a:ln w="28575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>
              <a:spAutoFit/>
            </a:bodyPr>
            <a:lstStyle/>
            <a:p>
              <a:pPr algn="ctr"/>
              <a:r>
                <a:rPr lang="es" sz="1000" b="1" dirty="0">
                  <a:solidFill>
                    <a:schemeClr val="bg1"/>
                  </a:solidFill>
                  <a:latin typeface="Century Gothic" charset="0"/>
                  <a:ea typeface="Century Gothic" charset="0"/>
                  <a:cs typeface="Century Gothic" charset="0"/>
                </a:rPr>
                <a:t>10/23:  </a:t>
              </a:r>
              <a:r>
                <a:rPr lang="es" sz="1000">
                  <a:solidFill>
                    <a:schemeClr val="bg1"/>
                  </a:solidFill>
                  <a:latin typeface="Century Gothic" charset="0"/>
                  <a:ea typeface="Century Gothic" charset="0"/>
                  <a:cs typeface="Century Gothic" charset="0"/>
                </a:rPr>
                <a:t>Inicio del monitor</a:t>
              </a:r>
              <a:endParaRPr lang="en-US" sz="1000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FA58CC5C-D52B-DC44-A9D8-3E8C8D21D947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9648476" y="1296792"/>
              <a:ext cx="209838" cy="137160"/>
            </a:xfrm>
            <a:prstGeom prst="triangl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08C5A2CE-74BC-264F-A757-A0B1330DABF7}"/>
              </a:ext>
            </a:extLst>
          </p:cNvPr>
          <p:cNvGrpSpPr/>
          <p:nvPr/>
        </p:nvGrpSpPr>
        <p:grpSpPr>
          <a:xfrm>
            <a:off x="10395590" y="1279397"/>
            <a:ext cx="1387390" cy="351830"/>
            <a:chOff x="10395590" y="1279397"/>
            <a:chExt cx="1387390" cy="351830"/>
          </a:xfrm>
        </p:grpSpPr>
        <p:sp>
          <p:nvSpPr>
            <p:cNvPr id="37" name="Rounded Rectangle 36">
              <a:extLst>
                <a:ext uri="{FF2B5EF4-FFF2-40B4-BE49-F238E27FC236}">
                  <a16:creationId xmlns:a16="http://schemas.microsoft.com/office/drawing/2014/main" id="{3BE1C718-D79A-E744-88A5-7497257DD5D2}"/>
                </a:ext>
              </a:extLst>
            </p:cNvPr>
            <p:cNvSpPr/>
            <p:nvPr/>
          </p:nvSpPr>
          <p:spPr>
            <a:xfrm>
              <a:off x="10395590" y="1385006"/>
              <a:ext cx="1387390" cy="246221"/>
            </a:xfrm>
            <a:prstGeom prst="roundRect">
              <a:avLst>
                <a:gd name="adj" fmla="val 0"/>
              </a:avLst>
            </a:prstGeom>
            <a:solidFill>
              <a:schemeClr val="accent3">
                <a:lumMod val="75000"/>
              </a:schemeClr>
            </a:solidFill>
            <a:ln w="28575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>
              <a:spAutoFit/>
            </a:bodyPr>
            <a:lstStyle/>
            <a:p>
              <a:pPr algn="ctr"/>
              <a:r>
                <a:rPr lang="es" sz="1000" b="1" dirty="0">
                  <a:solidFill>
                    <a:schemeClr val="bg1"/>
                  </a:solidFill>
                  <a:latin typeface="Century Gothic" charset="0"/>
                  <a:ea typeface="Century Gothic" charset="0"/>
                  <a:cs typeface="Century Gothic" charset="0"/>
                </a:rPr>
                <a:t>12/19:  </a:t>
              </a:r>
              <a:r>
                <a:rPr lang="es" sz="1000" dirty="0">
                  <a:solidFill>
                    <a:schemeClr val="bg1"/>
                  </a:solidFill>
                  <a:latin typeface="Century Gothic" charset="0"/>
                  <a:ea typeface="Century Gothic" charset="0"/>
                  <a:cs typeface="Century Gothic" charset="0"/>
                </a:rPr>
                <a:t>Informe final</a:t>
              </a:r>
            </a:p>
          </p:txBody>
        </p:sp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E1ADF004-F198-AF47-BFB3-F5AA675E0EB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1450546" y="1279397"/>
              <a:ext cx="209838" cy="137160"/>
            </a:xfrm>
            <a:prstGeom prst="triangl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9" name="Rounded Rectangle 38">
            <a:extLst>
              <a:ext uri="{FF2B5EF4-FFF2-40B4-BE49-F238E27FC236}">
                <a16:creationId xmlns:a16="http://schemas.microsoft.com/office/drawing/2014/main" id="{4334D6E7-9C1E-9940-92FF-0DE9E145F79A}"/>
              </a:ext>
            </a:extLst>
          </p:cNvPr>
          <p:cNvSpPr/>
          <p:nvPr/>
        </p:nvSpPr>
        <p:spPr>
          <a:xfrm>
            <a:off x="1400846" y="2969185"/>
            <a:ext cx="3084002" cy="26077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Tarea 2</a:t>
            </a:r>
          </a:p>
        </p:txBody>
      </p:sp>
      <p:sp>
        <p:nvSpPr>
          <p:cNvPr id="40" name="Rounded Rectangle 39">
            <a:extLst>
              <a:ext uri="{FF2B5EF4-FFF2-40B4-BE49-F238E27FC236}">
                <a16:creationId xmlns:a16="http://schemas.microsoft.com/office/drawing/2014/main" id="{C93C772D-EEB5-2746-80E9-5D80874CCD13}"/>
              </a:ext>
            </a:extLst>
          </p:cNvPr>
          <p:cNvSpPr/>
          <p:nvPr/>
        </p:nvSpPr>
        <p:spPr>
          <a:xfrm>
            <a:off x="4994131" y="3777627"/>
            <a:ext cx="1273286" cy="1037042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Tarea 2</a:t>
            </a:r>
          </a:p>
        </p:txBody>
      </p:sp>
      <p:sp>
        <p:nvSpPr>
          <p:cNvPr id="41" name="Rounded Rectangle 40">
            <a:extLst>
              <a:ext uri="{FF2B5EF4-FFF2-40B4-BE49-F238E27FC236}">
                <a16:creationId xmlns:a16="http://schemas.microsoft.com/office/drawing/2014/main" id="{958130DD-B37D-7A4F-8BED-F2BF801A362A}"/>
              </a:ext>
            </a:extLst>
          </p:cNvPr>
          <p:cNvSpPr/>
          <p:nvPr/>
        </p:nvSpPr>
        <p:spPr>
          <a:xfrm>
            <a:off x="7512690" y="4586068"/>
            <a:ext cx="1066471" cy="508126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4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Tarea 2</a:t>
            </a:r>
          </a:p>
        </p:txBody>
      </p:sp>
      <p:sp>
        <p:nvSpPr>
          <p:cNvPr id="42" name="Rounded Rectangle 41">
            <a:extLst>
              <a:ext uri="{FF2B5EF4-FFF2-40B4-BE49-F238E27FC236}">
                <a16:creationId xmlns:a16="http://schemas.microsoft.com/office/drawing/2014/main" id="{67F26C26-0EE2-A14C-8A12-452D016197F1}"/>
              </a:ext>
            </a:extLst>
          </p:cNvPr>
          <p:cNvSpPr/>
          <p:nvPr/>
        </p:nvSpPr>
        <p:spPr>
          <a:xfrm>
            <a:off x="10095997" y="5570749"/>
            <a:ext cx="1467743" cy="22860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3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Tarea 2</a:t>
            </a:r>
          </a:p>
        </p:txBody>
      </p:sp>
      <p:sp>
        <p:nvSpPr>
          <p:cNvPr id="43" name="Rounded Rectangle 42">
            <a:extLst>
              <a:ext uri="{FF2B5EF4-FFF2-40B4-BE49-F238E27FC236}">
                <a16:creationId xmlns:a16="http://schemas.microsoft.com/office/drawing/2014/main" id="{4FBE19D5-E070-D748-A43F-6A6E80A751D9}"/>
              </a:ext>
            </a:extLst>
          </p:cNvPr>
          <p:cNvSpPr/>
          <p:nvPr/>
        </p:nvSpPr>
        <p:spPr>
          <a:xfrm>
            <a:off x="763054" y="2553665"/>
            <a:ext cx="1571211" cy="239899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Tarea 1</a:t>
            </a:r>
          </a:p>
        </p:txBody>
      </p:sp>
      <p:sp>
        <p:nvSpPr>
          <p:cNvPr id="44" name="Rounded Rectangle 43">
            <a:extLst>
              <a:ext uri="{FF2B5EF4-FFF2-40B4-BE49-F238E27FC236}">
                <a16:creationId xmlns:a16="http://schemas.microsoft.com/office/drawing/2014/main" id="{386FBEC3-2EB7-8C46-8788-E15B10FD6D58}"/>
              </a:ext>
            </a:extLst>
          </p:cNvPr>
          <p:cNvSpPr/>
          <p:nvPr/>
        </p:nvSpPr>
        <p:spPr>
          <a:xfrm>
            <a:off x="4543517" y="3373405"/>
            <a:ext cx="2006435" cy="244733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Tarea 1</a:t>
            </a:r>
          </a:p>
        </p:txBody>
      </p:sp>
      <p:sp>
        <p:nvSpPr>
          <p:cNvPr id="46" name="Rounded Rectangle 45">
            <a:extLst>
              <a:ext uri="{FF2B5EF4-FFF2-40B4-BE49-F238E27FC236}">
                <a16:creationId xmlns:a16="http://schemas.microsoft.com/office/drawing/2014/main" id="{C8CBB2AF-84CD-2540-8DB2-778AAD09FAD4}"/>
              </a:ext>
            </a:extLst>
          </p:cNvPr>
          <p:cNvSpPr/>
          <p:nvPr/>
        </p:nvSpPr>
        <p:spPr>
          <a:xfrm>
            <a:off x="6675445" y="3978892"/>
            <a:ext cx="2967268" cy="431556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4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Tarea 1</a:t>
            </a:r>
          </a:p>
        </p:txBody>
      </p:sp>
      <p:sp>
        <p:nvSpPr>
          <p:cNvPr id="47" name="Rounded Rectangle 46">
            <a:extLst>
              <a:ext uri="{FF2B5EF4-FFF2-40B4-BE49-F238E27FC236}">
                <a16:creationId xmlns:a16="http://schemas.microsoft.com/office/drawing/2014/main" id="{198FF1E9-023A-4C41-8C43-EE08A869E5B7}"/>
              </a:ext>
            </a:extLst>
          </p:cNvPr>
          <p:cNvSpPr/>
          <p:nvPr/>
        </p:nvSpPr>
        <p:spPr>
          <a:xfrm>
            <a:off x="9655180" y="4990290"/>
            <a:ext cx="1481689" cy="40484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3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Tarea 1</a:t>
            </a:r>
          </a:p>
        </p:txBody>
      </p:sp>
      <p:sp>
        <p:nvSpPr>
          <p:cNvPr id="48" name="Rounded Rectangle 47">
            <a:extLst>
              <a:ext uri="{FF2B5EF4-FFF2-40B4-BE49-F238E27FC236}">
                <a16:creationId xmlns:a16="http://schemas.microsoft.com/office/drawing/2014/main" id="{1E1EFA8C-DA8C-DA4D-8861-5726E604C060}"/>
              </a:ext>
            </a:extLst>
          </p:cNvPr>
          <p:cNvSpPr/>
          <p:nvPr/>
        </p:nvSpPr>
        <p:spPr>
          <a:xfrm>
            <a:off x="8308907" y="5193559"/>
            <a:ext cx="1066471" cy="86124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4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" sz="100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Tarea 3</a:t>
            </a:r>
            <a:endParaRPr lang="en-US" sz="1000" dirty="0">
              <a:solidFill>
                <a:schemeClr val="tx1"/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49" name="Rounded Rectangle 48">
            <a:extLst>
              <a:ext uri="{FF2B5EF4-FFF2-40B4-BE49-F238E27FC236}">
                <a16:creationId xmlns:a16="http://schemas.microsoft.com/office/drawing/2014/main" id="{FA60CB92-965A-BF4F-8FCF-7143877261A6}"/>
              </a:ext>
            </a:extLst>
          </p:cNvPr>
          <p:cNvSpPr/>
          <p:nvPr/>
        </p:nvSpPr>
        <p:spPr>
          <a:xfrm>
            <a:off x="1745947" y="3402928"/>
            <a:ext cx="1747194" cy="795762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Tarea 3</a:t>
            </a:r>
          </a:p>
        </p:txBody>
      </p:sp>
    </p:spTree>
    <p:extLst>
      <p:ext uri="{BB962C8B-B14F-4D97-AF65-F5344CB8AC3E}">
        <p14:creationId xmlns:p14="http://schemas.microsoft.com/office/powerpoint/2010/main" val="1521696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93ACF37A-639D-274A-B0A4-D757ADB93F82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</p:grpSpPr>
        <p:sp>
          <p:nvSpPr>
            <p:cNvPr id="11" name="Triangle 10">
              <a:extLst>
                <a:ext uri="{FF2B5EF4-FFF2-40B4-BE49-F238E27FC236}">
                  <a16:creationId xmlns:a16="http://schemas.microsoft.com/office/drawing/2014/main" id="{429DFE3E-D028-C04F-B3A0-B74CB94EEB30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Triangle 11">
              <a:extLst>
                <a:ext uri="{FF2B5EF4-FFF2-40B4-BE49-F238E27FC236}">
                  <a16:creationId xmlns:a16="http://schemas.microsoft.com/office/drawing/2014/main" id="{9B81F6BF-04D1-DF4B-8D33-710C5B8CFC59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Triangle 12">
              <a:extLst>
                <a:ext uri="{FF2B5EF4-FFF2-40B4-BE49-F238E27FC236}">
                  <a16:creationId xmlns:a16="http://schemas.microsoft.com/office/drawing/2014/main" id="{5D95E705-9CAA-CC4E-AEE3-6DE5F2E382A9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2A225979-6E54-2C41-8440-E84F8F423659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99D4EAFE-AD40-F242-B19C-EC8BEED0A088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A2B5CDB3-4703-884E-8888-82E6BD01DAE1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B37C018E-2D3C-0A40-98D4-C97688179D36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0F8664E2-1B3B-F04B-A23F-6AA993EB0DBD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CD4A0186-03F6-8746-98C4-D1BD3B8F6786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FA4807C0-7727-BF41-866A-DF249CD60615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50381D22-D3B8-894A-9A47-39C04AD55BF7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64F35D60-F57E-114B-8851-C083C90EF4E9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BC2115BC-616E-8444-90D3-AABBF2EDE280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62C6F799-B646-774D-873B-720F0728A0FE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D8A653B3-917C-E540-A33D-3ED011DD4033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9577DFA0-A9FF-2B43-A41F-171454BCED95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8293E5CE-7736-014E-BA46-038367CFA867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D2A63E75-7A6F-5741-BA3D-44726B69F32E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C86C96C2-EC63-4446-8E42-B69EE6D95E68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C48F73DD-5553-A24C-88F5-CDEBD80B7A7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AD30F610-6AA6-FF44-841A-5C7C20FE3560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8D623594-760C-A648-9544-55859D44E04A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E9A0DB31-298F-CB4B-9985-0DEF1938C236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86178D03-BDD4-F44D-9E8D-E43A118A7185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54BDC2D1-67D0-9342-B83E-65D164AB13D9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0BBEA4D4-C4F5-7245-9715-3D202535A8DB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813A3DAF-7C4C-FB42-916E-208F74FB0115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A908FEA-3453-5840-A648-2570EEA8E3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791790"/>
              </p:ext>
            </p:extLst>
          </p:nvPr>
        </p:nvGraphicFramePr>
        <p:xfrm>
          <a:off x="473710" y="497304"/>
          <a:ext cx="11230609" cy="5394960"/>
        </p:xfrm>
        <a:graphic>
          <a:graphicData uri="http://schemas.openxmlformats.org/drawingml/2006/table">
            <a:tbl>
              <a:tblPr>
                <a:effectLst>
                  <a:outerShdw blurRad="114300" dist="88900" dir="8100000" algn="tr" rotWithShape="0">
                    <a:schemeClr val="bg1">
                      <a:lumMod val="50000"/>
                      <a:alpha val="40000"/>
                    </a:schemeClr>
                  </a:outerShdw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1230609">
                  <a:extLst>
                    <a:ext uri="{9D8B030D-6E8A-4147-A177-3AD203B41FA5}">
                      <a16:colId xmlns:a16="http://schemas.microsoft.com/office/drawing/2014/main" val="155532388"/>
                    </a:ext>
                  </a:extLst>
                </a:gridCol>
              </a:tblGrid>
              <a:tr h="5394960">
                <a:tc>
                  <a:txBody>
                    <a:bodyPr/>
                    <a:lstStyle/>
                    <a:p>
                      <a:pPr algn="l" fontAlgn="ctr"/>
                      <a:r>
                        <a:rPr lang="e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Introducir texto</a:t>
                      </a:r>
                    </a:p>
                  </a:txBody>
                  <a:tcPr marL="274320" marR="274320" marT="182880" marB="18288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bg1"/>
                        </a:gs>
                        <a:gs pos="100000">
                          <a:schemeClr val="bg1">
                            <a:alpha val="49000"/>
                          </a:schemeClr>
                        </a:gs>
                      </a:gsLst>
                      <a:lin ang="27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846645468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INFORME DEL PROYECTO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dirty="0">
                <a:solidFill>
                  <a:schemeClr val="bg1"/>
                </a:solidFill>
                <a:latin typeface="Century Gothic" panose="020B0502020202020204" pitchFamily="34" charset="0"/>
              </a:rPr>
              <a:t>COMENTARIOS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2524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RENUNCIA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Cualquier artículo, plantilla o información proporcionada por Smartsheet en el sitio web es solo para referencia. Si bien nos esforzamos por mantener la información actualizada y correcta, no hacemos representaciones o garantías de ningún tipo, expresas o implícitas, sobre la integridad, precisión, confiabilidad, idoneidad o disponibilidad con respecto al sitio web o la información, artículos, plantillas o gráficos relacionados contenidos en el sitio web. Por lo tanto, cualquier confianza que deposite en dicha información es estrictamente bajo su propio riesgo.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14526007-FC9D-EA4F-BC32-F0B12AA313F9}" vid="{176331FD-C909-DA4F-9B68-1A069037100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IC-Project-Roadmap-Timeline-Template_PowerPoint</Template>
  <TotalTime>0</TotalTime>
  <Words>265</Words>
  <Application>Microsoft Macintosh PowerPoint</Application>
  <PresentationFormat>Widescreen</PresentationFormat>
  <Paragraphs>65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Alexandra Ragazhinskaya</dc:creator>
  <cp:lastModifiedBy>Jason Flores</cp:lastModifiedBy>
  <cp:revision>2</cp:revision>
  <dcterms:created xsi:type="dcterms:W3CDTF">2021-07-01T18:29:18Z</dcterms:created>
  <dcterms:modified xsi:type="dcterms:W3CDTF">2022-04-11T22:19:26Z</dcterms:modified>
</cp:coreProperties>
</file>