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84" r:id="rId3"/>
    <p:sldId id="354" r:id="rId4"/>
    <p:sldId id="385"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60" autoAdjust="0"/>
    <p:restoredTop sz="86447"/>
  </p:normalViewPr>
  <p:slideViewPr>
    <p:cSldViewPr snapToGrid="0" snapToObjects="1">
      <p:cViewPr varScale="1">
        <p:scale>
          <a:sx n="128" d="100"/>
          <a:sy n="128" d="100"/>
        </p:scale>
        <p:origin x="760"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5/3/22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741661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5/3/22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8556&amp;utm_source=integrated+content&amp;utm_campaign=blog/project-charter-templates-and-guidelines-every-business-need&amp;utm_medium=Agile+Project+Charter+powerpoint+8556&amp;lpa=Agile+Project+Charter+powerpoint+8556&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210834" y="255512"/>
            <a:ext cx="4583144" cy="6360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AGILE PROJECT CHARTER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AGILE PROJECT CHARTER PRESENTATION TEMPLATE</a:t>
            </a:r>
          </a:p>
        </p:txBody>
      </p:sp>
      <p:graphicFrame>
        <p:nvGraphicFramePr>
          <p:cNvPr id="5" name="Table 4">
            <a:extLst>
              <a:ext uri="{FF2B5EF4-FFF2-40B4-BE49-F238E27FC236}">
                <a16:creationId xmlns:a16="http://schemas.microsoft.com/office/drawing/2014/main" id="{02343598-17EF-978B-1595-F94BAB4E9153}"/>
              </a:ext>
            </a:extLst>
          </p:cNvPr>
          <p:cNvGraphicFramePr>
            <a:graphicFrameLocks noGrp="1"/>
          </p:cNvGraphicFramePr>
          <p:nvPr>
            <p:extLst>
              <p:ext uri="{D42A27DB-BD31-4B8C-83A1-F6EECF244321}">
                <p14:modId xmlns:p14="http://schemas.microsoft.com/office/powerpoint/2010/main" val="2733815694"/>
              </p:ext>
            </p:extLst>
          </p:nvPr>
        </p:nvGraphicFramePr>
        <p:xfrm>
          <a:off x="481146" y="5639311"/>
          <a:ext cx="6625959" cy="444500"/>
        </p:xfrm>
        <a:graphic>
          <a:graphicData uri="http://schemas.openxmlformats.org/drawingml/2006/table">
            <a:tbl>
              <a:tblPr>
                <a:tableStyleId>{5C22544A-7EE6-4342-B048-85BDC9FD1C3A}</a:tableStyleId>
              </a:tblPr>
              <a:tblGrid>
                <a:gridCol w="1644499">
                  <a:extLst>
                    <a:ext uri="{9D8B030D-6E8A-4147-A177-3AD203B41FA5}">
                      <a16:colId xmlns:a16="http://schemas.microsoft.com/office/drawing/2014/main" val="2648237754"/>
                    </a:ext>
                  </a:extLst>
                </a:gridCol>
                <a:gridCol w="4981460">
                  <a:extLst>
                    <a:ext uri="{9D8B030D-6E8A-4147-A177-3AD203B41FA5}">
                      <a16:colId xmlns:a16="http://schemas.microsoft.com/office/drawing/2014/main" val="4186396764"/>
                    </a:ext>
                  </a:extLst>
                </a:gridCol>
              </a:tblGrid>
              <a:tr h="444500">
                <a:tc>
                  <a:txBody>
                    <a:bodyPr/>
                    <a:lstStyle/>
                    <a:p>
                      <a:pPr algn="l" fontAlgn="ctr"/>
                      <a:r>
                        <a:rPr lang="en-US" sz="1400" b="1" u="none" strike="noStrike" dirty="0">
                          <a:effectLst/>
                          <a:latin typeface="Century Gothic" panose="020B0502020202020204" pitchFamily="34" charset="0"/>
                        </a:rPr>
                        <a:t>DATE</a:t>
                      </a:r>
                      <a:endParaRPr lang="en-US" sz="1400" b="1" i="0" u="none" strike="noStrike" dirty="0">
                        <a:solidFill>
                          <a:srgbClr val="FFFFFF"/>
                        </a:solidFill>
                        <a:effectLst/>
                        <a:latin typeface="Century Gothic" panose="020B0502020202020204" pitchFamily="34" charset="0"/>
                      </a:endParaRPr>
                    </a:p>
                  </a:txBody>
                  <a:tcPr marL="85725" marR="9525" marT="9525" marB="0" anchor="ct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extLst>
                  <a:ext uri="{0D108BD9-81ED-4DB2-BD59-A6C34878D82A}">
                    <a16:rowId xmlns:a16="http://schemas.microsoft.com/office/drawing/2014/main" val="2715229565"/>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3538330" y="6477000"/>
            <a:ext cx="820891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AGILE PROJECT CHARTER  |   GENERAL PROJECT INFORMATION</a:t>
            </a:r>
          </a:p>
        </p:txBody>
      </p:sp>
      <p:sp>
        <p:nvSpPr>
          <p:cNvPr id="13" name="TextBox 12">
            <a:extLst>
              <a:ext uri="{FF2B5EF4-FFF2-40B4-BE49-F238E27FC236}">
                <a16:creationId xmlns:a16="http://schemas.microsoft.com/office/drawing/2014/main" id="{226E6ECB-CF92-3B4C-9578-D6C0F06A41C9}"/>
              </a:ext>
            </a:extLst>
          </p:cNvPr>
          <p:cNvSpPr txBox="1"/>
          <p:nvPr/>
        </p:nvSpPr>
        <p:spPr>
          <a:xfrm>
            <a:off x="367747" y="371327"/>
            <a:ext cx="517802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GENERAL PROJECT INFORMATION</a:t>
            </a:r>
          </a:p>
        </p:txBody>
      </p:sp>
      <p:graphicFrame>
        <p:nvGraphicFramePr>
          <p:cNvPr id="2" name="Table 1">
            <a:extLst>
              <a:ext uri="{FF2B5EF4-FFF2-40B4-BE49-F238E27FC236}">
                <a16:creationId xmlns:a16="http://schemas.microsoft.com/office/drawing/2014/main" id="{D521BEA1-5979-BDC5-303C-05D94BF132AB}"/>
              </a:ext>
            </a:extLst>
          </p:cNvPr>
          <p:cNvGraphicFramePr>
            <a:graphicFrameLocks noGrp="1"/>
          </p:cNvGraphicFramePr>
          <p:nvPr>
            <p:extLst>
              <p:ext uri="{D42A27DB-BD31-4B8C-83A1-F6EECF244321}">
                <p14:modId xmlns:p14="http://schemas.microsoft.com/office/powerpoint/2010/main" val="3262443283"/>
              </p:ext>
            </p:extLst>
          </p:nvPr>
        </p:nvGraphicFramePr>
        <p:xfrm>
          <a:off x="481146" y="1211580"/>
          <a:ext cx="10948854" cy="4712141"/>
        </p:xfrm>
        <a:graphic>
          <a:graphicData uri="http://schemas.openxmlformats.org/drawingml/2006/table">
            <a:tbl>
              <a:tblPr>
                <a:tableStyleId>{5C22544A-7EE6-4342-B048-85BDC9FD1C3A}</a:tableStyleId>
              </a:tblPr>
              <a:tblGrid>
                <a:gridCol w="2717399">
                  <a:extLst>
                    <a:ext uri="{9D8B030D-6E8A-4147-A177-3AD203B41FA5}">
                      <a16:colId xmlns:a16="http://schemas.microsoft.com/office/drawing/2014/main" val="1837650133"/>
                    </a:ext>
                  </a:extLst>
                </a:gridCol>
                <a:gridCol w="8231455">
                  <a:extLst>
                    <a:ext uri="{9D8B030D-6E8A-4147-A177-3AD203B41FA5}">
                      <a16:colId xmlns:a16="http://schemas.microsoft.com/office/drawing/2014/main" val="1834659052"/>
                    </a:ext>
                  </a:extLst>
                </a:gridCol>
              </a:tblGrid>
              <a:tr h="673163">
                <a:tc>
                  <a:txBody>
                    <a:bodyPr/>
                    <a:lstStyle/>
                    <a:p>
                      <a:pPr algn="l" fontAlgn="ctr"/>
                      <a:r>
                        <a:rPr lang="en-US" sz="1400" b="1" u="none" strike="noStrike" dirty="0">
                          <a:effectLst/>
                          <a:latin typeface="Century Gothic" panose="020B0502020202020204" pitchFamily="34" charset="0"/>
                        </a:rPr>
                        <a:t>PROJECT NAME</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1059524424"/>
                  </a:ext>
                </a:extLst>
              </a:tr>
              <a:tr h="673163">
                <a:tc>
                  <a:txBody>
                    <a:bodyPr/>
                    <a:lstStyle/>
                    <a:p>
                      <a:pPr algn="l" fontAlgn="ctr"/>
                      <a:r>
                        <a:rPr lang="en-US" sz="1400" b="1" u="none" strike="noStrike" dirty="0">
                          <a:effectLst/>
                          <a:latin typeface="Century Gothic" panose="020B0502020202020204" pitchFamily="34" charset="0"/>
                        </a:rPr>
                        <a:t>PROJECT CHAMPION</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1087613528"/>
                  </a:ext>
                </a:extLst>
              </a:tr>
              <a:tr h="673163">
                <a:tc>
                  <a:txBody>
                    <a:bodyPr/>
                    <a:lstStyle/>
                    <a:p>
                      <a:pPr algn="l" fontAlgn="ctr"/>
                      <a:r>
                        <a:rPr lang="en-US" sz="1400" b="1" u="none" strike="noStrike" dirty="0">
                          <a:effectLst/>
                          <a:latin typeface="Century Gothic" panose="020B0502020202020204" pitchFamily="34" charset="0"/>
                        </a:rPr>
                        <a:t>PROJECT SPONSOR</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3325756136"/>
                  </a:ext>
                </a:extLst>
              </a:tr>
              <a:tr h="673163">
                <a:tc>
                  <a:txBody>
                    <a:bodyPr/>
                    <a:lstStyle/>
                    <a:p>
                      <a:pPr algn="l" fontAlgn="ctr"/>
                      <a:r>
                        <a:rPr lang="en-US" sz="1400" b="1" u="none" strike="noStrike" dirty="0">
                          <a:effectLst/>
                          <a:latin typeface="Century Gothic" panose="020B0502020202020204" pitchFamily="34" charset="0"/>
                        </a:rPr>
                        <a:t>PROJECT MANAGER</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369476567"/>
                  </a:ext>
                </a:extLst>
              </a:tr>
              <a:tr h="673163">
                <a:tc>
                  <a:txBody>
                    <a:bodyPr/>
                    <a:lstStyle/>
                    <a:p>
                      <a:pPr algn="l" fontAlgn="ctr"/>
                      <a:r>
                        <a:rPr lang="en-US" sz="1400" b="1" u="none" strike="noStrike" dirty="0">
                          <a:effectLst/>
                          <a:latin typeface="Century Gothic" panose="020B0502020202020204" pitchFamily="34" charset="0"/>
                        </a:rPr>
                        <a:t>STAKEHOLDERS</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1549938749"/>
                  </a:ext>
                </a:extLst>
              </a:tr>
              <a:tr h="673163">
                <a:tc>
                  <a:txBody>
                    <a:bodyPr/>
                    <a:lstStyle/>
                    <a:p>
                      <a:pPr algn="l" fontAlgn="ctr"/>
                      <a:r>
                        <a:rPr lang="en-US" sz="1400" b="1" u="none" strike="noStrike" dirty="0">
                          <a:effectLst/>
                          <a:latin typeface="Century Gothic" panose="020B0502020202020204" pitchFamily="34" charset="0"/>
                        </a:rPr>
                        <a:t>EXPECTED START DATE</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3661207202"/>
                  </a:ext>
                </a:extLst>
              </a:tr>
              <a:tr h="673163">
                <a:tc>
                  <a:txBody>
                    <a:bodyPr/>
                    <a:lstStyle/>
                    <a:p>
                      <a:pPr algn="l" fontAlgn="ctr"/>
                      <a:r>
                        <a:rPr lang="en-US" sz="1400" b="1" u="none" strike="noStrike" dirty="0">
                          <a:effectLst/>
                          <a:latin typeface="Century Gothic" panose="020B0502020202020204" pitchFamily="34" charset="0"/>
                        </a:rPr>
                        <a:t>EXPECTED COMPLETION DATE</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579885691"/>
                  </a:ext>
                </a:extLst>
              </a:tr>
            </a:tbl>
          </a:graphicData>
        </a:graphic>
      </p:graphicFrame>
    </p:spTree>
    <p:extLst>
      <p:ext uri="{BB962C8B-B14F-4D97-AF65-F5344CB8AC3E}">
        <p14:creationId xmlns:p14="http://schemas.microsoft.com/office/powerpoint/2010/main" val="145731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272222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DETAILS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DETAILS (1 OF 2)</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EC1A48B0-A5C8-E67C-F616-9C3F13DB004C}"/>
              </a:ext>
            </a:extLst>
          </p:cNvPr>
          <p:cNvGraphicFramePr>
            <a:graphicFrameLocks noGrp="1"/>
          </p:cNvGraphicFramePr>
          <p:nvPr>
            <p:extLst>
              <p:ext uri="{D42A27DB-BD31-4B8C-83A1-F6EECF244321}">
                <p14:modId xmlns:p14="http://schemas.microsoft.com/office/powerpoint/2010/main" val="4171894045"/>
              </p:ext>
            </p:extLst>
          </p:nvPr>
        </p:nvGraphicFramePr>
        <p:xfrm>
          <a:off x="274321" y="671422"/>
          <a:ext cx="11519656" cy="5523636"/>
        </p:xfrm>
        <a:graphic>
          <a:graphicData uri="http://schemas.openxmlformats.org/drawingml/2006/table">
            <a:tbl>
              <a:tblPr>
                <a:tableStyleId>{5C22544A-7EE6-4342-B048-85BDC9FD1C3A}</a:tableStyleId>
              </a:tblPr>
              <a:tblGrid>
                <a:gridCol w="2859067">
                  <a:extLst>
                    <a:ext uri="{9D8B030D-6E8A-4147-A177-3AD203B41FA5}">
                      <a16:colId xmlns:a16="http://schemas.microsoft.com/office/drawing/2014/main" val="1981945713"/>
                    </a:ext>
                  </a:extLst>
                </a:gridCol>
                <a:gridCol w="8660589">
                  <a:extLst>
                    <a:ext uri="{9D8B030D-6E8A-4147-A177-3AD203B41FA5}">
                      <a16:colId xmlns:a16="http://schemas.microsoft.com/office/drawing/2014/main" val="789129144"/>
                    </a:ext>
                  </a:extLst>
                </a:gridCol>
              </a:tblGrid>
              <a:tr h="1380909">
                <a:tc>
                  <a:txBody>
                    <a:bodyPr/>
                    <a:lstStyle/>
                    <a:p>
                      <a:pPr algn="l" fontAlgn="ctr"/>
                      <a:r>
                        <a:rPr lang="en-US" sz="2000" u="none" strike="noStrike" dirty="0">
                          <a:solidFill>
                            <a:schemeClr val="bg1"/>
                          </a:solidFill>
                          <a:effectLst/>
                          <a:latin typeface="Century Gothic" panose="020B0502020202020204" pitchFamily="34" charset="0"/>
                        </a:rPr>
                        <a:t>EXECUTIVE SUMMARY</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3272326699"/>
                  </a:ext>
                </a:extLst>
              </a:tr>
              <a:tr h="1380909">
                <a:tc>
                  <a:txBody>
                    <a:bodyPr/>
                    <a:lstStyle/>
                    <a:p>
                      <a:pPr algn="l" fontAlgn="ctr"/>
                      <a:r>
                        <a:rPr lang="en-US" sz="2000" u="none" strike="noStrike" dirty="0">
                          <a:solidFill>
                            <a:schemeClr val="bg1"/>
                          </a:solidFill>
                          <a:effectLst/>
                          <a:latin typeface="Century Gothic" panose="020B0502020202020204" pitchFamily="34" charset="0"/>
                        </a:rPr>
                        <a:t>AUTHORIZATION</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1661202237"/>
                  </a:ext>
                </a:extLst>
              </a:tr>
              <a:tr h="1380909">
                <a:tc>
                  <a:txBody>
                    <a:bodyPr/>
                    <a:lstStyle/>
                    <a:p>
                      <a:pPr algn="l" fontAlgn="ctr"/>
                      <a:r>
                        <a:rPr lang="en-US" sz="2000" u="none" strike="noStrike" dirty="0">
                          <a:solidFill>
                            <a:schemeClr val="bg1"/>
                          </a:solidFill>
                          <a:effectLst/>
                          <a:latin typeface="Century Gothic" panose="020B0502020202020204" pitchFamily="34" charset="0"/>
                        </a:rPr>
                        <a:t>OBJECTIVES</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943647180"/>
                  </a:ext>
                </a:extLst>
              </a:tr>
              <a:tr h="1380909">
                <a:tc>
                  <a:txBody>
                    <a:bodyPr/>
                    <a:lstStyle/>
                    <a:p>
                      <a:pPr algn="l" fontAlgn="ctr"/>
                      <a:r>
                        <a:rPr lang="en-US" sz="2000" u="none" strike="noStrike" dirty="0">
                          <a:solidFill>
                            <a:schemeClr val="bg1"/>
                          </a:solidFill>
                          <a:effectLst/>
                          <a:latin typeface="Century Gothic" panose="020B0502020202020204" pitchFamily="34" charset="0"/>
                        </a:rPr>
                        <a:t>EXPECTED BENEFITS</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1683938248"/>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64555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DETAILS </a:t>
            </a:r>
            <a:r>
              <a:rPr lang="en-US" sz="1400" dirty="0">
                <a:solidFill>
                  <a:schemeClr val="tx1">
                    <a:lumMod val="65000"/>
                    <a:lumOff val="35000"/>
                  </a:schemeClr>
                </a:solidFill>
                <a:latin typeface="Century Gothic" panose="020B0502020202020204" pitchFamily="34" charset="0"/>
              </a:rPr>
              <a:t>(CONT’D)</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DETAILS (2 OF 2)</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EC1A48B0-A5C8-E67C-F616-9C3F13DB004C}"/>
              </a:ext>
            </a:extLst>
          </p:cNvPr>
          <p:cNvGraphicFramePr>
            <a:graphicFrameLocks noGrp="1"/>
          </p:cNvGraphicFramePr>
          <p:nvPr>
            <p:extLst>
              <p:ext uri="{D42A27DB-BD31-4B8C-83A1-F6EECF244321}">
                <p14:modId xmlns:p14="http://schemas.microsoft.com/office/powerpoint/2010/main" val="691272379"/>
              </p:ext>
            </p:extLst>
          </p:nvPr>
        </p:nvGraphicFramePr>
        <p:xfrm>
          <a:off x="274321" y="671422"/>
          <a:ext cx="11519656" cy="5523636"/>
        </p:xfrm>
        <a:graphic>
          <a:graphicData uri="http://schemas.openxmlformats.org/drawingml/2006/table">
            <a:tbl>
              <a:tblPr>
                <a:tableStyleId>{5C22544A-7EE6-4342-B048-85BDC9FD1C3A}</a:tableStyleId>
              </a:tblPr>
              <a:tblGrid>
                <a:gridCol w="2859067">
                  <a:extLst>
                    <a:ext uri="{9D8B030D-6E8A-4147-A177-3AD203B41FA5}">
                      <a16:colId xmlns:a16="http://schemas.microsoft.com/office/drawing/2014/main" val="1981945713"/>
                    </a:ext>
                  </a:extLst>
                </a:gridCol>
                <a:gridCol w="8660589">
                  <a:extLst>
                    <a:ext uri="{9D8B030D-6E8A-4147-A177-3AD203B41FA5}">
                      <a16:colId xmlns:a16="http://schemas.microsoft.com/office/drawing/2014/main" val="789129144"/>
                    </a:ext>
                  </a:extLst>
                </a:gridCol>
              </a:tblGrid>
              <a:tr h="1380909">
                <a:tc>
                  <a:txBody>
                    <a:bodyPr/>
                    <a:lstStyle/>
                    <a:p>
                      <a:pPr algn="l" fontAlgn="ctr"/>
                      <a:r>
                        <a:rPr lang="en-US" sz="2000" u="none" strike="noStrike" dirty="0">
                          <a:solidFill>
                            <a:schemeClr val="bg1"/>
                          </a:solidFill>
                          <a:effectLst/>
                          <a:latin typeface="Century Gothic" panose="020B0502020202020204" pitchFamily="34" charset="0"/>
                        </a:rPr>
                        <a:t>SCOPE</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3272326699"/>
                  </a:ext>
                </a:extLst>
              </a:tr>
              <a:tr h="1380909">
                <a:tc>
                  <a:txBody>
                    <a:bodyPr/>
                    <a:lstStyle/>
                    <a:p>
                      <a:pPr algn="l" fontAlgn="ctr"/>
                      <a:r>
                        <a:rPr lang="en-US" sz="2000" u="none" strike="noStrike" dirty="0">
                          <a:solidFill>
                            <a:schemeClr val="bg1"/>
                          </a:solidFill>
                          <a:effectLst/>
                          <a:latin typeface="Century Gothic" panose="020B0502020202020204" pitchFamily="34" charset="0"/>
                        </a:rPr>
                        <a:t>MILESTONES</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1661202237"/>
                  </a:ext>
                </a:extLst>
              </a:tr>
              <a:tr h="1380909">
                <a:tc>
                  <a:txBody>
                    <a:bodyPr/>
                    <a:lstStyle/>
                    <a:p>
                      <a:pPr algn="l" fontAlgn="ctr"/>
                      <a:r>
                        <a:rPr lang="en-US" sz="2000" u="none" strike="noStrike" dirty="0">
                          <a:solidFill>
                            <a:schemeClr val="bg1"/>
                          </a:solidFill>
                          <a:effectLst/>
                          <a:latin typeface="Century Gothic" panose="020B0502020202020204" pitchFamily="34" charset="0"/>
                        </a:rPr>
                        <a:t>SUCCESS METRICS</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943647180"/>
                  </a:ext>
                </a:extLst>
              </a:tr>
              <a:tr h="1380909">
                <a:tc>
                  <a:txBody>
                    <a:bodyPr/>
                    <a:lstStyle/>
                    <a:p>
                      <a:pPr algn="l" fontAlgn="ctr"/>
                      <a:r>
                        <a:rPr lang="en-US" sz="2000" u="none" strike="noStrike" dirty="0">
                          <a:solidFill>
                            <a:schemeClr val="bg1"/>
                          </a:solidFill>
                          <a:effectLst/>
                          <a:latin typeface="Century Gothic" panose="020B0502020202020204" pitchFamily="34" charset="0"/>
                        </a:rPr>
                        <a:t>ESTIMATED COSTS </a:t>
                      </a:r>
                      <a:br>
                        <a:rPr lang="en-US" sz="2000" u="none" strike="noStrike" dirty="0">
                          <a:solidFill>
                            <a:schemeClr val="bg1"/>
                          </a:solidFill>
                          <a:effectLst/>
                          <a:latin typeface="Century Gothic" panose="020B0502020202020204" pitchFamily="34" charset="0"/>
                        </a:rPr>
                      </a:br>
                      <a:r>
                        <a:rPr lang="en-US" sz="2000" u="none" strike="noStrike" dirty="0">
                          <a:solidFill>
                            <a:schemeClr val="bg1"/>
                          </a:solidFill>
                          <a:effectLst/>
                          <a:latin typeface="Century Gothic" panose="020B0502020202020204" pitchFamily="34" charset="0"/>
                        </a:rPr>
                        <a:t>&amp; RESOURCES</a:t>
                      </a: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1683938248"/>
                  </a:ext>
                </a:extLst>
              </a:tr>
            </a:tbl>
          </a:graphicData>
        </a:graphic>
      </p:graphicFrame>
    </p:spTree>
    <p:extLst>
      <p:ext uri="{BB962C8B-B14F-4D97-AF65-F5344CB8AC3E}">
        <p14:creationId xmlns:p14="http://schemas.microsoft.com/office/powerpoint/2010/main" val="4132144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974</TotalTime>
  <Words>182</Words>
  <Application>Microsoft Macintosh PowerPoint</Application>
  <PresentationFormat>Widescreen</PresentationFormat>
  <Paragraphs>41</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4</cp:revision>
  <dcterms:created xsi:type="dcterms:W3CDTF">2022-04-21T18:56:34Z</dcterms:created>
  <dcterms:modified xsi:type="dcterms:W3CDTF">2022-05-03T22:31:15Z</dcterms:modified>
</cp:coreProperties>
</file>