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8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7DA"/>
    <a:srgbClr val="EAEEF3"/>
    <a:srgbClr val="EAF8F8"/>
    <a:srgbClr val="FAFFFF"/>
    <a:srgbClr val="F5EDD2"/>
    <a:srgbClr val="EBE3CA"/>
    <a:srgbClr val="E3EEEE"/>
    <a:srgbClr val="EFEBE0"/>
    <a:srgbClr val="F6F2E7"/>
    <a:srgbClr val="EDF8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86447"/>
  </p:normalViewPr>
  <p:slideViewPr>
    <p:cSldViewPr snapToGrid="0" snapToObjects="1">
      <p:cViewPr varScale="1">
        <p:scale>
          <a:sx n="128" d="100"/>
          <a:sy n="128" d="100"/>
        </p:scale>
        <p:origin x="85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6/30/22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6/30/22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6/30/22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6/30/22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6/30/22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6/30/22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6/30/22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6/30/22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8556&amp;utm_source=integrated+content&amp;utm_campaign=/blog/project-charter-templates-and-guidelines-every-business-need&amp;utm_medium=One-Page+Project+Charter+powerpoint+8556&amp;lpa=One-Page+Project+Charter+powerpoint+8556&amp;lx=PFpZZjisDNTS-Ddigi3MyABAgeTPLDIL8TQRu558b7w"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Shape, background pattern&#10;&#10;Description automatically generated">
            <a:extLst>
              <a:ext uri="{FF2B5EF4-FFF2-40B4-BE49-F238E27FC236}">
                <a16:creationId xmlns:a16="http://schemas.microsoft.com/office/drawing/2014/main" id="{0ACBBE1F-DE8A-061A-AFBD-1BB53BDD57DC}"/>
              </a:ext>
            </a:extLst>
          </p:cNvPr>
          <p:cNvPicPr>
            <a:picLocks noChangeAspect="1"/>
          </p:cNvPicPr>
          <p:nvPr/>
        </p:nvPicPr>
        <p:blipFill>
          <a:blip r:embed="rId2">
            <a:alphaModFix/>
          </a:blip>
          <a:stretch>
            <a:fillRect/>
          </a:stretch>
        </p:blipFill>
        <p:spPr>
          <a:xfrm>
            <a:off x="5155637" y="854765"/>
            <a:ext cx="4606970" cy="5569802"/>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036364" y="333673"/>
            <a:ext cx="4757613" cy="660240"/>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5126317" cy="3785652"/>
          </a:xfrm>
          <a:prstGeom prst="rect">
            <a:avLst/>
          </a:prstGeom>
          <a:noFill/>
        </p:spPr>
        <p:txBody>
          <a:bodyPr wrap="square" rtlCol="0">
            <a:spAutoFit/>
          </a:bodyPr>
          <a:lstStyle/>
          <a:p>
            <a:r>
              <a:rPr lang="en-US" sz="6000" dirty="0">
                <a:solidFill>
                  <a:schemeClr val="tx1">
                    <a:lumMod val="75000"/>
                    <a:lumOff val="25000"/>
                  </a:schemeClr>
                </a:solidFill>
                <a:latin typeface="Century Gothic" panose="020B0502020202020204" pitchFamily="34" charset="0"/>
              </a:rPr>
              <a:t>ONE-PAGE PROJECT CHARTER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ONE-PAGE PROJECT CHARTER TEMPLATE</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E4E1EF1D-44E9-405A-962E-9662EEC24BF0}"/>
              </a:ext>
            </a:extLst>
          </p:cNvPr>
          <p:cNvGraphicFramePr>
            <a:graphicFrameLocks noGrp="1"/>
          </p:cNvGraphicFramePr>
          <p:nvPr>
            <p:extLst>
              <p:ext uri="{D42A27DB-BD31-4B8C-83A1-F6EECF244321}">
                <p14:modId xmlns:p14="http://schemas.microsoft.com/office/powerpoint/2010/main" val="31908816"/>
              </p:ext>
            </p:extLst>
          </p:nvPr>
        </p:nvGraphicFramePr>
        <p:xfrm>
          <a:off x="168966" y="31647"/>
          <a:ext cx="7285382" cy="2970517"/>
        </p:xfrm>
        <a:graphic>
          <a:graphicData uri="http://schemas.openxmlformats.org/drawingml/2006/table">
            <a:tbl>
              <a:tblPr/>
              <a:tblGrid>
                <a:gridCol w="181063">
                  <a:extLst>
                    <a:ext uri="{9D8B030D-6E8A-4147-A177-3AD203B41FA5}">
                      <a16:colId xmlns:a16="http://schemas.microsoft.com/office/drawing/2014/main" val="3077314378"/>
                    </a:ext>
                  </a:extLst>
                </a:gridCol>
                <a:gridCol w="2634276">
                  <a:extLst>
                    <a:ext uri="{9D8B030D-6E8A-4147-A177-3AD203B41FA5}">
                      <a16:colId xmlns:a16="http://schemas.microsoft.com/office/drawing/2014/main" val="3974924313"/>
                    </a:ext>
                  </a:extLst>
                </a:gridCol>
                <a:gridCol w="1346715">
                  <a:extLst>
                    <a:ext uri="{9D8B030D-6E8A-4147-A177-3AD203B41FA5}">
                      <a16:colId xmlns:a16="http://schemas.microsoft.com/office/drawing/2014/main" val="4079295376"/>
                    </a:ext>
                  </a:extLst>
                </a:gridCol>
                <a:gridCol w="1586680">
                  <a:extLst>
                    <a:ext uri="{9D8B030D-6E8A-4147-A177-3AD203B41FA5}">
                      <a16:colId xmlns:a16="http://schemas.microsoft.com/office/drawing/2014/main" val="1833642973"/>
                    </a:ext>
                  </a:extLst>
                </a:gridCol>
                <a:gridCol w="1536648">
                  <a:extLst>
                    <a:ext uri="{9D8B030D-6E8A-4147-A177-3AD203B41FA5}">
                      <a16:colId xmlns:a16="http://schemas.microsoft.com/office/drawing/2014/main" val="3405722606"/>
                    </a:ext>
                  </a:extLst>
                </a:gridCol>
              </a:tblGrid>
              <a:tr h="318757">
                <a:tc rowSpan="8">
                  <a:txBody>
                    <a:bodyPr/>
                    <a:lstStyle/>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noFill/>
                  </a:tcPr>
                </a:tc>
                <a:tc gridSpan="2">
                  <a:txBody>
                    <a:bodyPr/>
                    <a:lstStyle/>
                    <a:p>
                      <a:pPr algn="l" fontAlgn="b"/>
                      <a:r>
                        <a:rPr lang="en-US" sz="1000" b="0" i="0" u="none" strike="noStrike" dirty="0">
                          <a:solidFill>
                            <a:srgbClr val="000000"/>
                          </a:solidFill>
                          <a:effectLst/>
                          <a:latin typeface="Century Gothic" panose="020B0502020202020204" pitchFamily="34" charset="0"/>
                        </a:rPr>
                        <a:t>PROJECT NAME</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hMerge="1">
                  <a:txBody>
                    <a:bodyPr/>
                    <a:lstStyle/>
                    <a:p>
                      <a:endParaRPr lang="en-US"/>
                    </a:p>
                  </a:txBody>
                  <a:tcPr>
                    <a:lnL w="12700" cmpd="sng">
                      <a:noFill/>
                      <a:prstDash val="solid"/>
                    </a:lnL>
                  </a:tcPr>
                </a:tc>
                <a:tc>
                  <a:txBody>
                    <a:bodyPr/>
                    <a:lstStyle/>
                    <a:p>
                      <a:pPr algn="ctr" fontAlgn="b"/>
                      <a:r>
                        <a:rPr lang="en-US" sz="1000" b="0" i="0" u="none" strike="noStrike" dirty="0">
                          <a:solidFill>
                            <a:srgbClr val="000000"/>
                          </a:solidFill>
                          <a:effectLst/>
                          <a:latin typeface="Century Gothic" panose="020B0502020202020204" pitchFamily="34" charset="0"/>
                        </a:rPr>
                        <a:t>PROJECT MANAGER</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entury Gothic" panose="020B0502020202020204" pitchFamily="34" charset="0"/>
                        </a:rPr>
                        <a:t>PROJECT SPONSOR</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66972825"/>
                  </a:ext>
                </a:extLst>
              </a:tr>
              <a:tr h="457200">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9F9F9"/>
                    </a:solidFill>
                  </a:tcPr>
                </a:tc>
                <a:tc hMerge="1">
                  <a:txBody>
                    <a:bodyPr/>
                    <a:lstStyle/>
                    <a:p>
                      <a:endParaRPr lang="en-US"/>
                    </a:p>
                  </a:txBody>
                  <a:tcPr>
                    <a:lnL w="12700" cap="flat" cmpd="sng" algn="ctr">
                      <a:solidFill>
                        <a:srgbClr val="BFBFBF"/>
                      </a:solidFill>
                      <a:prstDash val="solid"/>
                      <a:round/>
                      <a:headEnd type="none" w="med" len="med"/>
                      <a:tailEnd type="none" w="med" len="med"/>
                    </a:lnL>
                  </a:tcPr>
                </a:tc>
                <a:tc>
                  <a:txBody>
                    <a:bodyPr/>
                    <a:lstStyle/>
                    <a:p>
                      <a:pPr algn="ctr" fontAlgn="ctr"/>
                      <a:r>
                        <a:rPr lang="en-US" sz="1100" b="0" i="0" u="none" strike="noStrike" dirty="0">
                          <a:solidFill>
                            <a:srgbClr val="000000"/>
                          </a:solidFill>
                          <a:effectLst/>
                          <a:latin typeface="Century Gothic" panose="020B0502020202020204" pitchFamily="34" charset="0"/>
                        </a:rPr>
                        <a:t> </a:t>
                      </a: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1100" b="0" i="0" u="none" strike="noStrike" dirty="0">
                          <a:solidFill>
                            <a:srgbClr val="000000"/>
                          </a:solidFill>
                          <a:effectLst/>
                          <a:latin typeface="Century Gothic" panose="020B0502020202020204" pitchFamily="34" charset="0"/>
                        </a:rPr>
                        <a:t> </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600558998"/>
                  </a:ext>
                </a:extLst>
              </a:tr>
              <a:tr h="274320">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entury Gothic" panose="020B0502020202020204" pitchFamily="34" charset="0"/>
                        </a:rPr>
                        <a:t>EMAIL</a:t>
                      </a:r>
                    </a:p>
                  </a:txBody>
                  <a:tcPr marL="9525" marR="9525" marT="9525" marB="0" anchor="b">
                    <a:lnL>
                      <a:noFill/>
                    </a:lnL>
                    <a:lnR>
                      <a:noFill/>
                    </a:lnR>
                    <a:lnT w="12700" cap="flat" cmpd="sng" algn="ctr">
                      <a:solidFill>
                        <a:schemeClr val="bg1">
                          <a:lumMod val="75000"/>
                        </a:schemeClr>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PHONE</a:t>
                      </a:r>
                    </a:p>
                  </a:txBody>
                  <a:tcPr marL="9525" marR="9525" marT="9525" marB="0" anchor="b">
                    <a:lnL>
                      <a:noFill/>
                    </a:lnL>
                    <a:lnR>
                      <a:noFill/>
                    </a:lnR>
                    <a:lnT w="12700" cap="flat" cmpd="sng" algn="ctr">
                      <a:solidFill>
                        <a:schemeClr val="bg1">
                          <a:lumMod val="75000"/>
                        </a:schemeClr>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gridSpan="2">
                  <a:txBody>
                    <a:bodyPr/>
                    <a:lstStyle/>
                    <a:p>
                      <a:pPr algn="l" fontAlgn="b"/>
                      <a:r>
                        <a:rPr lang="en-US" sz="1000" b="0" i="0" u="none" strike="noStrike" dirty="0">
                          <a:solidFill>
                            <a:srgbClr val="000000"/>
                          </a:solidFill>
                          <a:effectLst/>
                          <a:latin typeface="Century Gothic" panose="020B0502020202020204" pitchFamily="34" charset="0"/>
                        </a:rPr>
                        <a:t>ORGANIZATIONAL UNIT</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3463511437"/>
                  </a:ext>
                </a:extLst>
              </a:tr>
              <a:tr h="457200">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AFFF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AFFFF"/>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hMerge="1">
                  <a:txBody>
                    <a:bodyPr/>
                    <a:lstStyle/>
                    <a:p>
                      <a:endParaRPr lang="en-US"/>
                    </a:p>
                  </a:txBody>
                  <a:tcPr/>
                </a:tc>
                <a:extLst>
                  <a:ext uri="{0D108BD9-81ED-4DB2-BD59-A6C34878D82A}">
                    <a16:rowId xmlns:a16="http://schemas.microsoft.com/office/drawing/2014/main" val="1186911167"/>
                  </a:ext>
                </a:extLst>
              </a:tr>
              <a:tr h="274320">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gridSpan="2">
                  <a:txBody>
                    <a:bodyPr/>
                    <a:lstStyle/>
                    <a:p>
                      <a:pPr algn="l" fontAlgn="b"/>
                      <a:r>
                        <a:rPr lang="en-US" sz="1000" b="0" i="0" u="none" strike="noStrike" dirty="0">
                          <a:solidFill>
                            <a:srgbClr val="000000"/>
                          </a:solidFill>
                          <a:effectLst/>
                          <a:latin typeface="Century Gothic" panose="020B0502020202020204" pitchFamily="34" charset="0"/>
                        </a:rPr>
                        <a:t>GREEN BELTS ASSIGNED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lnL w="12700" cmpd="sng">
                      <a:noFill/>
                      <a:prstDash val="solid"/>
                    </a:lnL>
                    <a:lnT w="12700" cap="flat" cmpd="sng" algn="ctr">
                      <a:solidFill>
                        <a:srgbClr val="BFBFBF"/>
                      </a:solidFill>
                      <a:prstDash val="solid"/>
                      <a:round/>
                      <a:headEnd type="none" w="med" len="med"/>
                      <a:tailEnd type="none" w="med" len="med"/>
                    </a:lnT>
                  </a:tcPr>
                </a:tc>
                <a:tc>
                  <a:txBody>
                    <a:bodyPr/>
                    <a:lstStyle/>
                    <a:p>
                      <a:pPr algn="ctr" fontAlgn="b"/>
                      <a:r>
                        <a:rPr lang="en-US" sz="1000" b="0" i="0" u="none" strike="noStrike" dirty="0">
                          <a:solidFill>
                            <a:srgbClr val="000000"/>
                          </a:solidFill>
                          <a:effectLst/>
                          <a:latin typeface="Century Gothic" panose="020B0502020202020204" pitchFamily="34" charset="0"/>
                        </a:rPr>
                        <a:t>EXPECTED START DATE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entury Gothic" panose="020B0502020202020204" pitchFamily="34" charset="0"/>
                        </a:rPr>
                        <a:t>EXPECTED END DATE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40539555"/>
                  </a:ext>
                </a:extLst>
              </a:tr>
              <a:tr h="457200">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AFFFF"/>
                    </a:solidFill>
                  </a:tcPr>
                </a:tc>
                <a:tc hMerge="1">
                  <a:txBody>
                    <a:bodyPr/>
                    <a:lstStyle/>
                    <a:p>
                      <a:endParaRPr lang="en-US"/>
                    </a:p>
                  </a:txBody>
                  <a:tcPr>
                    <a:lnL w="12700" cap="flat" cmpd="sng" algn="ctr">
                      <a:solidFill>
                        <a:srgbClr val="BFBFBF"/>
                      </a:solidFill>
                      <a:prstDash val="solid"/>
                      <a:round/>
                      <a:headEnd type="none" w="med" len="med"/>
                      <a:tailEnd type="none" w="med" len="med"/>
                    </a:ln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4060387299"/>
                  </a:ext>
                </a:extLst>
              </a:tr>
              <a:tr h="274320">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gridSpan="2">
                  <a:txBody>
                    <a:bodyPr/>
                    <a:lstStyle/>
                    <a:p>
                      <a:pPr algn="l" fontAlgn="b"/>
                      <a:r>
                        <a:rPr lang="en-US" sz="1000" b="0" i="0" u="none" strike="noStrike" dirty="0">
                          <a:solidFill>
                            <a:srgbClr val="000000"/>
                          </a:solidFill>
                          <a:effectLst/>
                          <a:latin typeface="Century Gothic" panose="020B0502020202020204" pitchFamily="34" charset="0"/>
                        </a:rPr>
                        <a:t>BLACK BELTS ASSIGNED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pPr algn="l" fontAlgn="b"/>
                      <a:endParaRPr lang="en-US" sz="1000" b="0" i="0" u="none" strike="noStrike">
                        <a:solidFill>
                          <a:srgbClr val="000000"/>
                        </a:solidFill>
                        <a:effectLst/>
                        <a:latin typeface="Century Gothic" panose="020B0502020202020204" pitchFamily="34" charset="0"/>
                      </a:endParaRPr>
                    </a:p>
                  </a:txBody>
                  <a:tcPr marL="9525" marR="9525" marT="9525" marB="0" anchor="b">
                    <a:lnL>
                      <a:noFill/>
                    </a:lnL>
                    <a:lnR>
                      <a:noFill/>
                    </a:lnR>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Century Gothic" panose="020B0502020202020204" pitchFamily="34" charset="0"/>
                        </a:rPr>
                        <a:t>EXPECTED SAVINGS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entury Gothic" panose="020B0502020202020204" pitchFamily="34" charset="0"/>
                        </a:rPr>
                        <a:t>ESTIMATED COSTS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83735057"/>
                  </a:ext>
                </a:extLst>
              </a:tr>
              <a:tr h="457200">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AFFFF"/>
                    </a:solidFill>
                  </a:tcPr>
                </a:tc>
                <a:tc hMerge="1">
                  <a:txBody>
                    <a:bodyPr/>
                    <a:lstStyle/>
                    <a:p>
                      <a:endParaRPr lang="en-US"/>
                    </a:p>
                  </a:txBody>
                  <a:tcPr>
                    <a:lnL w="12700" cap="flat" cmpd="sng" algn="ctr">
                      <a:solidFill>
                        <a:srgbClr val="BFBFBF"/>
                      </a:solidFill>
                      <a:prstDash val="solid"/>
                      <a:round/>
                      <a:headEnd type="none" w="med" len="med"/>
                      <a:tailEnd type="none" w="med" len="med"/>
                    </a:lnL>
                    <a:lnT w="6350" cap="flat" cmpd="sng" algn="ctr">
                      <a:solidFill>
                        <a:srgbClr val="BFBFBF"/>
                      </a:solidFill>
                      <a:prstDash val="solid"/>
                      <a:round/>
                      <a:headEnd type="none" w="med" len="med"/>
                      <a:tailEnd type="none" w="med" len="med"/>
                    </a:lnT>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2191298514"/>
                  </a:ext>
                </a:extLst>
              </a:tr>
            </a:tbl>
          </a:graphicData>
        </a:graphic>
      </p:graphicFrame>
      <p:graphicFrame>
        <p:nvGraphicFramePr>
          <p:cNvPr id="9" name="Table 8">
            <a:extLst>
              <a:ext uri="{FF2B5EF4-FFF2-40B4-BE49-F238E27FC236}">
                <a16:creationId xmlns:a16="http://schemas.microsoft.com/office/drawing/2014/main" id="{33264D59-3CC9-4429-EEB6-4B5CE30375D3}"/>
              </a:ext>
            </a:extLst>
          </p:cNvPr>
          <p:cNvGraphicFramePr>
            <a:graphicFrameLocks noGrp="1"/>
          </p:cNvGraphicFramePr>
          <p:nvPr>
            <p:extLst>
              <p:ext uri="{D42A27DB-BD31-4B8C-83A1-F6EECF244321}">
                <p14:modId xmlns:p14="http://schemas.microsoft.com/office/powerpoint/2010/main" val="251597613"/>
              </p:ext>
            </p:extLst>
          </p:nvPr>
        </p:nvGraphicFramePr>
        <p:xfrm>
          <a:off x="7742582" y="328995"/>
          <a:ext cx="4164495" cy="4243005"/>
        </p:xfrm>
        <a:graphic>
          <a:graphicData uri="http://schemas.openxmlformats.org/drawingml/2006/table">
            <a:tbl>
              <a:tblPr/>
              <a:tblGrid>
                <a:gridCol w="1113183">
                  <a:extLst>
                    <a:ext uri="{9D8B030D-6E8A-4147-A177-3AD203B41FA5}">
                      <a16:colId xmlns:a16="http://schemas.microsoft.com/office/drawing/2014/main" val="1996367546"/>
                    </a:ext>
                  </a:extLst>
                </a:gridCol>
                <a:gridCol w="3051312">
                  <a:extLst>
                    <a:ext uri="{9D8B030D-6E8A-4147-A177-3AD203B41FA5}">
                      <a16:colId xmlns:a16="http://schemas.microsoft.com/office/drawing/2014/main" val="886809287"/>
                    </a:ext>
                  </a:extLst>
                </a:gridCol>
              </a:tblGrid>
              <a:tr h="848601">
                <a:tc>
                  <a:txBody>
                    <a:bodyPr/>
                    <a:lstStyle/>
                    <a:p>
                      <a:pPr algn="l" fontAlgn="ctr"/>
                      <a:r>
                        <a:rPr lang="en-US" sz="1100" b="0" i="0" u="none" strike="noStrike" dirty="0">
                          <a:solidFill>
                            <a:srgbClr val="000000"/>
                          </a:solidFill>
                          <a:effectLst/>
                          <a:latin typeface="Century Gothic" panose="020B0502020202020204" pitchFamily="34" charset="0"/>
                        </a:rPr>
                        <a:t>PROBLEM </a:t>
                      </a:r>
                    </a:p>
                    <a:p>
                      <a:pPr algn="l" fontAlgn="ctr"/>
                      <a:r>
                        <a:rPr lang="en-US" sz="1100" b="0" i="0" u="none" strike="noStrike" dirty="0">
                          <a:solidFill>
                            <a:srgbClr val="000000"/>
                          </a:solidFill>
                          <a:effectLst/>
                          <a:latin typeface="Century Gothic" panose="020B0502020202020204" pitchFamily="34" charset="0"/>
                        </a:rPr>
                        <a:t>OR ISSUE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7DA"/>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020247949"/>
                  </a:ext>
                </a:extLst>
              </a:tr>
              <a:tr h="848601">
                <a:tc>
                  <a:txBody>
                    <a:bodyPr/>
                    <a:lstStyle/>
                    <a:p>
                      <a:pPr algn="l" rtl="0" fontAlgn="ctr"/>
                      <a:r>
                        <a:rPr lang="en-US" sz="1100" b="0" i="0" u="none" strike="noStrike" dirty="0">
                          <a:solidFill>
                            <a:srgbClr val="000000"/>
                          </a:solidFill>
                          <a:effectLst/>
                          <a:latin typeface="Century Gothic" panose="020B0502020202020204" pitchFamily="34" charset="0"/>
                        </a:rPr>
                        <a:t>PURPOSE </a:t>
                      </a:r>
                    </a:p>
                    <a:p>
                      <a:pPr algn="l" rtl="0" fontAlgn="ctr"/>
                      <a:r>
                        <a:rPr lang="en-US" sz="1100" b="0" i="0" u="none" strike="noStrike" dirty="0">
                          <a:solidFill>
                            <a:srgbClr val="000000"/>
                          </a:solidFill>
                          <a:effectLst/>
                          <a:latin typeface="Century Gothic" panose="020B0502020202020204" pitchFamily="34" charset="0"/>
                        </a:rPr>
                        <a:t>OF PROJECT</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7DA"/>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143223311"/>
                  </a:ext>
                </a:extLst>
              </a:tr>
              <a:tr h="848601">
                <a:tc>
                  <a:txBody>
                    <a:bodyPr/>
                    <a:lstStyle/>
                    <a:p>
                      <a:pPr algn="l" fontAlgn="ctr"/>
                      <a:r>
                        <a:rPr lang="en-US" sz="1100" b="0" i="0" u="none" strike="noStrike" dirty="0">
                          <a:solidFill>
                            <a:srgbClr val="000000"/>
                          </a:solidFill>
                          <a:effectLst/>
                          <a:latin typeface="Century Gothic" panose="020B0502020202020204" pitchFamily="34" charset="0"/>
                        </a:rPr>
                        <a:t>BUSINESS CASE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7DA"/>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364761586"/>
                  </a:ext>
                </a:extLst>
              </a:tr>
              <a:tr h="848601">
                <a:tc>
                  <a:txBody>
                    <a:bodyPr/>
                    <a:lstStyle/>
                    <a:p>
                      <a:pPr algn="l" rtl="0" fontAlgn="ctr"/>
                      <a:r>
                        <a:rPr lang="en-US" sz="1100" b="0" i="0" u="none" strike="noStrike" dirty="0">
                          <a:solidFill>
                            <a:srgbClr val="000000"/>
                          </a:solidFill>
                          <a:effectLst/>
                          <a:latin typeface="Century Gothic" panose="020B0502020202020204" pitchFamily="34" charset="0"/>
                        </a:rPr>
                        <a:t>GOALS / METRICS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7DA"/>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997283196"/>
                  </a:ext>
                </a:extLst>
              </a:tr>
              <a:tr h="848601">
                <a:tc>
                  <a:txBody>
                    <a:bodyPr/>
                    <a:lstStyle/>
                    <a:p>
                      <a:pPr algn="l" fontAlgn="ctr"/>
                      <a:r>
                        <a:rPr lang="en-US" sz="1100" b="0" i="0" u="none" strike="noStrike" dirty="0">
                          <a:solidFill>
                            <a:srgbClr val="000000"/>
                          </a:solidFill>
                          <a:effectLst/>
                          <a:latin typeface="Century Gothic" panose="020B0502020202020204" pitchFamily="34" charset="0"/>
                        </a:rPr>
                        <a:t>EXPECTED DELIVERABLES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7DA"/>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48370378"/>
                  </a:ext>
                </a:extLst>
              </a:tr>
            </a:tbl>
          </a:graphicData>
        </a:graphic>
      </p:graphicFrame>
      <p:graphicFrame>
        <p:nvGraphicFramePr>
          <p:cNvPr id="10" name="Table 9">
            <a:extLst>
              <a:ext uri="{FF2B5EF4-FFF2-40B4-BE49-F238E27FC236}">
                <a16:creationId xmlns:a16="http://schemas.microsoft.com/office/drawing/2014/main" id="{849EDA37-C0A8-6413-CE3B-E6F97993445F}"/>
              </a:ext>
            </a:extLst>
          </p:cNvPr>
          <p:cNvGraphicFramePr>
            <a:graphicFrameLocks noGrp="1"/>
          </p:cNvGraphicFramePr>
          <p:nvPr>
            <p:extLst>
              <p:ext uri="{D42A27DB-BD31-4B8C-83A1-F6EECF244321}">
                <p14:modId xmlns:p14="http://schemas.microsoft.com/office/powerpoint/2010/main" val="631834113"/>
              </p:ext>
            </p:extLst>
          </p:nvPr>
        </p:nvGraphicFramePr>
        <p:xfrm>
          <a:off x="7742581" y="4691269"/>
          <a:ext cx="4164495" cy="1857614"/>
        </p:xfrm>
        <a:graphic>
          <a:graphicData uri="http://schemas.openxmlformats.org/drawingml/2006/table">
            <a:tbl>
              <a:tblPr/>
              <a:tblGrid>
                <a:gridCol w="755376">
                  <a:extLst>
                    <a:ext uri="{9D8B030D-6E8A-4147-A177-3AD203B41FA5}">
                      <a16:colId xmlns:a16="http://schemas.microsoft.com/office/drawing/2014/main" val="3734826"/>
                    </a:ext>
                  </a:extLst>
                </a:gridCol>
                <a:gridCol w="3409119">
                  <a:extLst>
                    <a:ext uri="{9D8B030D-6E8A-4147-A177-3AD203B41FA5}">
                      <a16:colId xmlns:a16="http://schemas.microsoft.com/office/drawing/2014/main" val="1467896747"/>
                    </a:ext>
                  </a:extLst>
                </a:gridCol>
              </a:tblGrid>
              <a:tr h="928807">
                <a:tc>
                  <a:txBody>
                    <a:bodyPr/>
                    <a:lstStyle/>
                    <a:p>
                      <a:pPr algn="l" fontAlgn="ctr"/>
                      <a:r>
                        <a:rPr lang="en-US" sz="1100" b="0" i="0" u="none" strike="noStrike" dirty="0">
                          <a:solidFill>
                            <a:srgbClr val="000000"/>
                          </a:solidFill>
                          <a:effectLst/>
                          <a:latin typeface="Century Gothic" panose="020B0502020202020204" pitchFamily="34" charset="0"/>
                        </a:rPr>
                        <a:t>WITHIN SCOPE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7020059"/>
                  </a:ext>
                </a:extLst>
              </a:tr>
              <a:tr h="928807">
                <a:tc>
                  <a:txBody>
                    <a:bodyPr/>
                    <a:lstStyle/>
                    <a:p>
                      <a:pPr algn="l" rtl="0" fontAlgn="ctr"/>
                      <a:r>
                        <a:rPr lang="en-US" sz="1100" b="0" i="0" u="none" strike="noStrike" dirty="0">
                          <a:solidFill>
                            <a:srgbClr val="000000"/>
                          </a:solidFill>
                          <a:effectLst/>
                          <a:latin typeface="Century Gothic" panose="020B0502020202020204" pitchFamily="34" charset="0"/>
                        </a:rPr>
                        <a:t>OUTSIDE OF SCOPE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723382459"/>
                  </a:ext>
                </a:extLst>
              </a:tr>
            </a:tbl>
          </a:graphicData>
        </a:graphic>
      </p:graphicFrame>
      <p:graphicFrame>
        <p:nvGraphicFramePr>
          <p:cNvPr id="11" name="Table 10">
            <a:extLst>
              <a:ext uri="{FF2B5EF4-FFF2-40B4-BE49-F238E27FC236}">
                <a16:creationId xmlns:a16="http://schemas.microsoft.com/office/drawing/2014/main" id="{FF496344-5B20-BD2B-8C89-C04BF21AB98D}"/>
              </a:ext>
            </a:extLst>
          </p:cNvPr>
          <p:cNvGraphicFramePr>
            <a:graphicFrameLocks noGrp="1"/>
          </p:cNvGraphicFramePr>
          <p:nvPr>
            <p:extLst>
              <p:ext uri="{D42A27DB-BD31-4B8C-83A1-F6EECF244321}">
                <p14:modId xmlns:p14="http://schemas.microsoft.com/office/powerpoint/2010/main" val="3521702029"/>
              </p:ext>
            </p:extLst>
          </p:nvPr>
        </p:nvGraphicFramePr>
        <p:xfrm>
          <a:off x="357809" y="3220277"/>
          <a:ext cx="7096539" cy="3328604"/>
        </p:xfrm>
        <a:graphic>
          <a:graphicData uri="http://schemas.openxmlformats.org/drawingml/2006/table">
            <a:tbl>
              <a:tblPr/>
              <a:tblGrid>
                <a:gridCol w="3976633">
                  <a:extLst>
                    <a:ext uri="{9D8B030D-6E8A-4147-A177-3AD203B41FA5}">
                      <a16:colId xmlns:a16="http://schemas.microsoft.com/office/drawing/2014/main" val="45349884"/>
                    </a:ext>
                  </a:extLst>
                </a:gridCol>
                <a:gridCol w="1584941">
                  <a:extLst>
                    <a:ext uri="{9D8B030D-6E8A-4147-A177-3AD203B41FA5}">
                      <a16:colId xmlns:a16="http://schemas.microsoft.com/office/drawing/2014/main" val="4030175396"/>
                    </a:ext>
                  </a:extLst>
                </a:gridCol>
                <a:gridCol w="1534965">
                  <a:extLst>
                    <a:ext uri="{9D8B030D-6E8A-4147-A177-3AD203B41FA5}">
                      <a16:colId xmlns:a16="http://schemas.microsoft.com/office/drawing/2014/main" val="2635095511"/>
                    </a:ext>
                  </a:extLst>
                </a:gridCol>
              </a:tblGrid>
              <a:tr h="223354">
                <a:tc>
                  <a:txBody>
                    <a:bodyPr/>
                    <a:lstStyle/>
                    <a:p>
                      <a:pPr algn="l" fontAlgn="ctr"/>
                      <a:r>
                        <a:rPr lang="en-US" sz="900" b="1" i="0" u="none" strike="noStrike" dirty="0">
                          <a:solidFill>
                            <a:srgbClr val="000000"/>
                          </a:solidFill>
                          <a:effectLst/>
                          <a:latin typeface="Century Gothic" panose="020B0502020202020204" pitchFamily="34" charset="0"/>
                        </a:rPr>
                        <a:t>KEY MILESTONE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tc>
                  <a:txBody>
                    <a:bodyPr/>
                    <a:lstStyle/>
                    <a:p>
                      <a:pPr algn="ctr" fontAlgn="ctr"/>
                      <a:r>
                        <a:rPr lang="en-US" sz="900" b="1" i="0" u="none" strike="noStrike">
                          <a:solidFill>
                            <a:srgbClr val="000000"/>
                          </a:solidFill>
                          <a:effectLst/>
                          <a:latin typeface="Century Gothic" panose="020B0502020202020204" pitchFamily="34" charset="0"/>
                        </a:rPr>
                        <a:t>START</a:t>
                      </a: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tc>
                  <a:txBody>
                    <a:bodyPr/>
                    <a:lstStyle/>
                    <a:p>
                      <a:pPr algn="ctr" fontAlgn="ctr"/>
                      <a:r>
                        <a:rPr lang="en-US" sz="900" b="1" i="0" u="none" strike="noStrike" dirty="0">
                          <a:solidFill>
                            <a:srgbClr val="000000"/>
                          </a:solidFill>
                          <a:effectLst/>
                          <a:latin typeface="Century Gothic" panose="020B0502020202020204" pitchFamily="34" charset="0"/>
                        </a:rPr>
                        <a:t>FINISH</a:t>
                      </a: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extLst>
                  <a:ext uri="{0D108BD9-81ED-4DB2-BD59-A6C34878D82A}">
                    <a16:rowId xmlns:a16="http://schemas.microsoft.com/office/drawing/2014/main" val="830266174"/>
                  </a:ext>
                </a:extLst>
              </a:tr>
              <a:tr h="310525">
                <a:tc>
                  <a:txBody>
                    <a:bodyPr/>
                    <a:lstStyle/>
                    <a:p>
                      <a:pPr algn="l" rtl="0" fontAlgn="ctr"/>
                      <a:r>
                        <a:rPr lang="en-US" sz="1000" b="0" i="0" u="none" strike="noStrike" dirty="0">
                          <a:solidFill>
                            <a:srgbClr val="000000"/>
                          </a:solidFill>
                          <a:effectLst/>
                          <a:latin typeface="Century Gothic" panose="020B0502020202020204" pitchFamily="34" charset="0"/>
                        </a:rPr>
                        <a:t>Form Project Team / Preliminary Review / Scope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3383816394"/>
                  </a:ext>
                </a:extLst>
              </a:tr>
              <a:tr h="310525">
                <a:tc>
                  <a:txBody>
                    <a:bodyPr/>
                    <a:lstStyle/>
                    <a:p>
                      <a:pPr algn="l" rtl="0" fontAlgn="ctr"/>
                      <a:r>
                        <a:rPr lang="en-US" sz="1000" b="0" i="0" u="none" strike="noStrike" dirty="0">
                          <a:solidFill>
                            <a:srgbClr val="000000"/>
                          </a:solidFill>
                          <a:effectLst/>
                          <a:latin typeface="Century Gothic" panose="020B0502020202020204" pitchFamily="34" charset="0"/>
                        </a:rPr>
                        <a:t>Finalize Project Plan / Charter / Kick Off</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1288720879"/>
                  </a:ext>
                </a:extLst>
              </a:tr>
              <a:tr h="310525">
                <a:tc>
                  <a:txBody>
                    <a:bodyPr/>
                    <a:lstStyle/>
                    <a:p>
                      <a:pPr algn="l" rtl="0" fontAlgn="ctr"/>
                      <a:r>
                        <a:rPr lang="en-US" sz="1000" b="0" i="0" u="none" strike="noStrike" dirty="0">
                          <a:solidFill>
                            <a:srgbClr val="000000"/>
                          </a:solidFill>
                          <a:effectLst/>
                          <a:latin typeface="Century Gothic" panose="020B0502020202020204" pitchFamily="34" charset="0"/>
                        </a:rPr>
                        <a:t>Define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3011254951"/>
                  </a:ext>
                </a:extLst>
              </a:tr>
              <a:tr h="310525">
                <a:tc>
                  <a:txBody>
                    <a:bodyPr/>
                    <a:lstStyle/>
                    <a:p>
                      <a:pPr algn="l" rtl="0" fontAlgn="ctr"/>
                      <a:r>
                        <a:rPr lang="en-US" sz="1000" b="0" i="0" u="none" strike="noStrike" dirty="0">
                          <a:solidFill>
                            <a:srgbClr val="000000"/>
                          </a:solidFill>
                          <a:effectLst/>
                          <a:latin typeface="Century Gothic" panose="020B0502020202020204" pitchFamily="34" charset="0"/>
                        </a:rPr>
                        <a:t>Measurement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3948482540"/>
                  </a:ext>
                </a:extLst>
              </a:tr>
              <a:tr h="310525">
                <a:tc>
                  <a:txBody>
                    <a:bodyPr/>
                    <a:lstStyle/>
                    <a:p>
                      <a:pPr algn="l" rtl="0" fontAlgn="ctr"/>
                      <a:r>
                        <a:rPr lang="en-US" sz="1000" b="0" i="0" u="none" strike="noStrike" dirty="0">
                          <a:solidFill>
                            <a:srgbClr val="000000"/>
                          </a:solidFill>
                          <a:effectLst/>
                          <a:latin typeface="Century Gothic" panose="020B0502020202020204" pitchFamily="34" charset="0"/>
                        </a:rPr>
                        <a:t>Analysis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1066953128"/>
                  </a:ext>
                </a:extLst>
              </a:tr>
              <a:tr h="310525">
                <a:tc>
                  <a:txBody>
                    <a:bodyPr/>
                    <a:lstStyle/>
                    <a:p>
                      <a:pPr algn="l" rtl="0" fontAlgn="ctr"/>
                      <a:r>
                        <a:rPr lang="en-US" sz="1000" b="0" i="0" u="none" strike="noStrike" dirty="0">
                          <a:solidFill>
                            <a:srgbClr val="000000"/>
                          </a:solidFill>
                          <a:effectLst/>
                          <a:latin typeface="Century Gothic" panose="020B0502020202020204" pitchFamily="34" charset="0"/>
                        </a:rPr>
                        <a:t>Improvement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1188724549"/>
                  </a:ext>
                </a:extLst>
              </a:tr>
              <a:tr h="310525">
                <a:tc>
                  <a:txBody>
                    <a:bodyPr/>
                    <a:lstStyle/>
                    <a:p>
                      <a:pPr algn="l" rtl="0" fontAlgn="ctr"/>
                      <a:r>
                        <a:rPr lang="en-US" sz="1000" b="0" i="0" u="none" strike="noStrike" dirty="0">
                          <a:solidFill>
                            <a:srgbClr val="000000"/>
                          </a:solidFill>
                          <a:effectLst/>
                          <a:latin typeface="Century Gothic" panose="020B0502020202020204" pitchFamily="34" charset="0"/>
                        </a:rPr>
                        <a:t>Control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1422060000"/>
                  </a:ext>
                </a:extLst>
              </a:tr>
              <a:tr h="310525">
                <a:tc>
                  <a:txBody>
                    <a:bodyPr/>
                    <a:lstStyle/>
                    <a:p>
                      <a:pPr algn="l" rtl="0" fontAlgn="ctr"/>
                      <a:r>
                        <a:rPr lang="en-US" sz="1000" b="0" i="0" u="none" strike="noStrike" dirty="0">
                          <a:solidFill>
                            <a:srgbClr val="000000"/>
                          </a:solidFill>
                          <a:effectLst/>
                          <a:latin typeface="Century Gothic" panose="020B0502020202020204" pitchFamily="34" charset="0"/>
                        </a:rPr>
                        <a:t>Project Summary Report and Close Out</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4228696142"/>
                  </a:ext>
                </a:extLst>
              </a:tr>
              <a:tr h="310525">
                <a:tc>
                  <a:txBody>
                    <a:bodyPr/>
                    <a:lstStyle/>
                    <a:p>
                      <a:pPr algn="l" rtl="0" fontAlgn="ctr"/>
                      <a:r>
                        <a:rPr lang="en-US" sz="1000" b="0" i="0" u="none" strike="noStrike" dirty="0">
                          <a:solidFill>
                            <a:srgbClr val="000000"/>
                          </a:solidFill>
                          <a:effectLst/>
                          <a:latin typeface="Century Gothic" panose="020B0502020202020204" pitchFamily="34" charset="0"/>
                        </a:rPr>
                        <a:t> </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4017853147"/>
                  </a:ext>
                </a:extLst>
              </a:tr>
              <a:tr h="310525">
                <a:tc>
                  <a:txBody>
                    <a:bodyPr/>
                    <a:lstStyle/>
                    <a:p>
                      <a:pPr algn="l" rtl="0" fontAlgn="ctr"/>
                      <a:r>
                        <a:rPr lang="en-US" sz="1000" b="0" i="0" u="none" strike="noStrike" dirty="0">
                          <a:solidFill>
                            <a:srgbClr val="000000"/>
                          </a:solidFill>
                          <a:effectLst/>
                          <a:latin typeface="Century Gothic" panose="020B0502020202020204" pitchFamily="34" charset="0"/>
                        </a:rPr>
                        <a:t> </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514329233"/>
                  </a:ext>
                </a:extLst>
              </a:tr>
            </a:tbl>
          </a:graphicData>
        </a:graphic>
      </p:graphicFrame>
    </p:spTree>
    <p:extLst>
      <p:ext uri="{BB962C8B-B14F-4D97-AF65-F5344CB8AC3E}">
        <p14:creationId xmlns:p14="http://schemas.microsoft.com/office/powerpoint/2010/main" val="918884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V_IC-Project-Definition-Six-Sigma-Worksheet-Template_PowerPoint" id="{37767492-E183-7543-B5C1-7600B70972A0}" vid="{9CEF50A3-A285-A246-87C2-B0707780F7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27</TotalTime>
  <Words>208</Words>
  <Application>Microsoft Macintosh PowerPoint</Application>
  <PresentationFormat>Widescreen</PresentationFormat>
  <Paragraphs>62</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Blosel</dc:creator>
  <cp:lastModifiedBy>Heather Key</cp:lastModifiedBy>
  <cp:revision>8</cp:revision>
  <dcterms:created xsi:type="dcterms:W3CDTF">2022-04-23T12:55:33Z</dcterms:created>
  <dcterms:modified xsi:type="dcterms:W3CDTF">2022-06-30T18:00:00Z</dcterms:modified>
</cp:coreProperties>
</file>