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342" r:id="rId2"/>
    <p:sldId id="384" r:id="rId3"/>
    <p:sldId id="353" r:id="rId4"/>
    <p:sldId id="354" r:id="rId5"/>
    <p:sldId id="379" r:id="rId6"/>
    <p:sldId id="378" r:id="rId7"/>
    <p:sldId id="382" r:id="rId8"/>
    <p:sldId id="383" r:id="rId9"/>
    <p:sldId id="370"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EA88"/>
    <a:srgbClr val="AAEAEA"/>
    <a:srgbClr val="B1F2F7"/>
    <a:srgbClr val="AF4BFA"/>
    <a:srgbClr val="FCF1C3"/>
    <a:srgbClr val="E9CF9C"/>
    <a:srgbClr val="F7F9FB"/>
    <a:srgbClr val="F9F9F9"/>
    <a:srgbClr val="FCF8E4"/>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2" autoAdjust="0"/>
    <p:restoredTop sz="86447"/>
  </p:normalViewPr>
  <p:slideViewPr>
    <p:cSldViewPr snapToGrid="0" snapToObjects="1">
      <p:cViewPr varScale="1">
        <p:scale>
          <a:sx n="128" d="100"/>
          <a:sy n="128" d="100"/>
        </p:scale>
        <p:origin x="67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6/28/22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6/28/22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6/28/22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6/28/22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6/28/22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6/28/22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6/28/22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8556&amp;utm_source=integrated+content&amp;utm_campaign=/blog/project-charter-templates-and-guidelines-every-business-need&amp;utm_medium=Project+Charter+with+Example+Data+powerpoint+8556&amp;lpa=Project+Charter+with+Example+Data+powerpoint+8556&amp;lx=PFpZZjisDNTS-Ddigi3MyABAgeTPLDIL8TQRu558b7w"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6.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slide" Target="slide5.xml"/><Relationship Id="rId4" Type="http://schemas.openxmlformats.org/officeDocument/2006/relationships/slide" Target="slide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210834" y="255512"/>
            <a:ext cx="4583144" cy="6360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8" y="253847"/>
            <a:ext cx="5583518" cy="954107"/>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PROJECT CHARTER TEMPLATE WITH EXAMPLE DATA</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CHARTER PRESENTATION TEMPLATE</a:t>
            </a:r>
          </a:p>
        </p:txBody>
      </p:sp>
      <p:sp>
        <p:nvSpPr>
          <p:cNvPr id="13" name="TextBox 12">
            <a:extLst>
              <a:ext uri="{FF2B5EF4-FFF2-40B4-BE49-F238E27FC236}">
                <a16:creationId xmlns:a16="http://schemas.microsoft.com/office/drawing/2014/main" id="{226E6ECB-CF92-3B4C-9578-D6C0F06A41C9}"/>
              </a:ext>
            </a:extLst>
          </p:cNvPr>
          <p:cNvSpPr txBox="1"/>
          <p:nvPr/>
        </p:nvSpPr>
        <p:spPr>
          <a:xfrm>
            <a:off x="496781" y="1861245"/>
            <a:ext cx="4588115" cy="584775"/>
          </a:xfrm>
          <a:prstGeom prst="rect">
            <a:avLst/>
          </a:prstGeom>
          <a:noFill/>
          <a:effectLst>
            <a:outerShdw blurRad="50800" dist="38100" dir="2700000" algn="tl" rotWithShape="0">
              <a:prstClr val="black">
                <a:alpha val="40000"/>
              </a:prstClr>
            </a:outerShdw>
          </a:effectLst>
        </p:spPr>
        <p:txBody>
          <a:bodyPr wrap="none" rtlCol="0">
            <a:spAutoFit/>
          </a:bodyPr>
          <a:lstStyle/>
          <a:p>
            <a:r>
              <a:rPr lang="en-US" sz="3200" dirty="0">
                <a:solidFill>
                  <a:schemeClr val="bg1"/>
                </a:solidFill>
                <a:latin typeface="Century Gothic" panose="020B0502020202020204" pitchFamily="34" charset="0"/>
              </a:rPr>
              <a:t>IMPORTANT REMINDER</a:t>
            </a:r>
          </a:p>
        </p:txBody>
      </p:sp>
      <p:sp>
        <p:nvSpPr>
          <p:cNvPr id="2" name="TextBox 1">
            <a:extLst>
              <a:ext uri="{FF2B5EF4-FFF2-40B4-BE49-F238E27FC236}">
                <a16:creationId xmlns:a16="http://schemas.microsoft.com/office/drawing/2014/main" id="{FFA070B5-1881-4970-CDC6-14557BC747D6}"/>
              </a:ext>
            </a:extLst>
          </p:cNvPr>
          <p:cNvSpPr txBox="1"/>
          <p:nvPr/>
        </p:nvSpPr>
        <p:spPr>
          <a:xfrm>
            <a:off x="491490" y="2446020"/>
            <a:ext cx="9155430" cy="3265446"/>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A narrative written charter must be circulated and signed by the project sponsors. You can attach a completed version of this template to your narrative written charter in an effort to keep it short and concise. </a:t>
            </a:r>
          </a:p>
          <a:p>
            <a:pPr>
              <a:lnSpc>
                <a:spcPct val="150000"/>
              </a:lnSpc>
            </a:pPr>
            <a:endParaRPr lang="en-US" sz="2000" dirty="0">
              <a:latin typeface="Century Gothic" panose="020B0502020202020204" pitchFamily="34" charset="0"/>
            </a:endParaRPr>
          </a:p>
          <a:p>
            <a:pPr>
              <a:lnSpc>
                <a:spcPct val="150000"/>
              </a:lnSpc>
            </a:pPr>
            <a:r>
              <a:rPr lang="en-US" sz="2000" dirty="0">
                <a:latin typeface="Century Gothic" panose="020B0502020202020204" pitchFamily="34" charset="0"/>
              </a:rPr>
              <a:t>Please make sure you meet with the project team and sponsors before completing this template. Much of the information required will need to come from a discussion with team members and sponsors. </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CHARTER  |   GENERAL PROJECT INFORMATION</a:t>
            </a: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233900134"/>
              </p:ext>
            </p:extLst>
          </p:nvPr>
        </p:nvGraphicFramePr>
        <p:xfrm>
          <a:off x="168967" y="1490869"/>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en-US" sz="1000" b="0" i="0" u="none" strike="noStrike" dirty="0">
                          <a:solidFill>
                            <a:srgbClr val="000000"/>
                          </a:solidFill>
                          <a:effectLst/>
                          <a:latin typeface="Century Gothic" panose="020B0502020202020204" pitchFamily="34" charset="0"/>
                        </a:rPr>
                        <a:t>PROJECT 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dirty="0">
                          <a:solidFill>
                            <a:srgbClr val="000000"/>
                          </a:solidFill>
                          <a:effectLst/>
                          <a:latin typeface="Century Gothic" panose="020B0502020202020204" pitchFamily="34" charset="0"/>
                        </a:rPr>
                        <a:t>PROJECT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PROJECT SPONSOR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800" b="0" i="0" u="none" strike="noStrike" dirty="0">
                          <a:solidFill>
                            <a:srgbClr val="000000"/>
                          </a:solidFill>
                          <a:effectLst/>
                          <a:latin typeface="Century Gothic" panose="020B0502020202020204" pitchFamily="34" charset="0"/>
                        </a:rPr>
                        <a:t>Positive Charge EMV Station Installations </a:t>
                      </a:r>
                    </a:p>
                  </a:txBody>
                  <a:tcPr marL="857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en-US" sz="1400" b="0" i="0" u="none" strike="noStrike" dirty="0">
                          <a:solidFill>
                            <a:srgbClr val="000000"/>
                          </a:solidFill>
                          <a:effectLst/>
                          <a:latin typeface="Century Gothic" panose="020B0502020202020204" pitchFamily="34" charset="0"/>
                        </a:rPr>
                        <a:t>Jane Matthews</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400" b="0" i="0" u="none" strike="noStrike" dirty="0">
                          <a:solidFill>
                            <a:srgbClr val="000000"/>
                          </a:solidFill>
                          <a:effectLst/>
                          <a:latin typeface="Century Gothic" panose="020B0502020202020204" pitchFamily="34" charset="0"/>
                        </a:rPr>
                        <a:t>Jill DeGrassio</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en-US" sz="1000" b="0" i="0" u="none" strike="noStrike" dirty="0">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000" b="0" i="0" u="none" strike="noStrike" dirty="0">
                          <a:solidFill>
                            <a:srgbClr val="000000"/>
                          </a:solidFill>
                          <a:effectLst/>
                          <a:latin typeface="Century Gothic" panose="020B0502020202020204" pitchFamily="34" charset="0"/>
                        </a:rPr>
                        <a:t>PHONE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en-US" sz="1000" b="0" i="0" u="none" strike="noStrike" dirty="0">
                          <a:solidFill>
                            <a:srgbClr val="000000"/>
                          </a:solidFill>
                          <a:effectLst/>
                          <a:latin typeface="Century Gothic" panose="020B0502020202020204" pitchFamily="34" charset="0"/>
                        </a:rPr>
                        <a:t>ORGANIZATIONAL UNIT</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200" b="0" i="0" u="none" strike="noStrike" dirty="0">
                          <a:solidFill>
                            <a:srgbClr val="000000"/>
                          </a:solidFill>
                          <a:effectLst/>
                          <a:latin typeface="Century Gothic" panose="020B0502020202020204" pitchFamily="34" charset="0"/>
                        </a:rPr>
                        <a:t> jane.matthews@positivecharge.com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r>
                        <a:rPr lang="en-US" sz="1200" b="0" i="0" u="none" strike="noStrike" dirty="0">
                          <a:solidFill>
                            <a:srgbClr val="000000"/>
                          </a:solidFill>
                          <a:effectLst/>
                          <a:latin typeface="Century Gothic" panose="020B0502020202020204" pitchFamily="34" charset="0"/>
                        </a:rPr>
                        <a:t>000-000-0000</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en-US" sz="1200" b="0" i="0" u="none" strike="noStrike" dirty="0">
                          <a:solidFill>
                            <a:srgbClr val="000000"/>
                          </a:solidFill>
                          <a:effectLst/>
                          <a:latin typeface="Century Gothic" panose="020B0502020202020204" pitchFamily="34" charset="0"/>
                        </a:rPr>
                        <a:t> Field Engineering, Operations, and Project Management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Century Gothic" panose="020B0502020202020204" pitchFamily="34" charset="0"/>
                        </a:rPr>
                        <a:t>GREEN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EXPECTED START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EXPECTED COMPLETION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200" b="0" i="0" u="none" strike="noStrike" dirty="0">
                          <a:solidFill>
                            <a:srgbClr val="000000"/>
                          </a:solidFill>
                          <a:effectLst/>
                          <a:latin typeface="Century Gothic" panose="020B0502020202020204" pitchFamily="34" charset="0"/>
                        </a:rPr>
                        <a:t>Wendy Williams (Project Management)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r>
                        <a:rPr lang="en-US" sz="1200" b="0" i="0" u="none" strike="noStrike" dirty="0">
                          <a:solidFill>
                            <a:srgbClr val="000000"/>
                          </a:solidFill>
                          <a:effectLst/>
                          <a:latin typeface="Century Gothic" panose="020B0502020202020204" pitchFamily="34" charset="0"/>
                        </a:rPr>
                        <a:t>2/19/20XX</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1200" b="0" i="0" u="none" strike="noStrike" dirty="0">
                          <a:solidFill>
                            <a:srgbClr val="000000"/>
                          </a:solidFill>
                          <a:effectLst/>
                          <a:latin typeface="Century Gothic" panose="020B0502020202020204" pitchFamily="34" charset="0"/>
                        </a:rPr>
                        <a:t>11/30/20XX</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dirty="0">
                          <a:solidFill>
                            <a:srgbClr val="000000"/>
                          </a:solidFill>
                          <a:effectLst/>
                          <a:latin typeface="Century Gothic" panose="020B0502020202020204" pitchFamily="34" charset="0"/>
                        </a:rPr>
                        <a:t>BLACK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EXPECTED SAVINGS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ESTIMATED COSTS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400" b="0" i="0" u="none" strike="noStrike" dirty="0">
                          <a:solidFill>
                            <a:srgbClr val="000000"/>
                          </a:solidFill>
                          <a:effectLst/>
                          <a:latin typeface="Century Gothic" panose="020B0502020202020204" pitchFamily="34" charset="0"/>
                        </a:rPr>
                        <a:t> </a:t>
                      </a:r>
                      <a:r>
                        <a:rPr lang="en-US" sz="1200" b="0" i="0" u="none" strike="noStrike" dirty="0">
                          <a:solidFill>
                            <a:srgbClr val="000000"/>
                          </a:solidFill>
                          <a:effectLst/>
                          <a:latin typeface="Century Gothic" panose="020B0502020202020204" pitchFamily="34" charset="0"/>
                        </a:rPr>
                        <a:t>Rakesh Agarwal (Director of Operations) </a:t>
                      </a:r>
                      <a:endParaRPr lang="en-US" sz="1400" b="0" i="0" u="none" strike="noStrike" dirty="0">
                        <a:solidFill>
                          <a:srgbClr val="000000"/>
                        </a:solidFill>
                        <a:effectLst/>
                        <a:latin typeface="Century Gothic" panose="020B0502020202020204" pitchFamily="34" charset="0"/>
                      </a:endParaRP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r>
                        <a:rPr lang="en-US" sz="1400" b="0" i="0" u="none" strike="noStrike" dirty="0">
                          <a:solidFill>
                            <a:srgbClr val="000000"/>
                          </a:solidFill>
                          <a:effectLst/>
                          <a:latin typeface="Century Gothic" panose="020B0502020202020204" pitchFamily="34" charset="0"/>
                        </a:rPr>
                        <a:t>$237,750</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1400" b="0" i="0" u="none" strike="noStrike" dirty="0">
                          <a:solidFill>
                            <a:srgbClr val="000000"/>
                          </a:solidFill>
                          <a:effectLst/>
                          <a:latin typeface="Century Gothic" panose="020B0502020202020204" pitchFamily="34" charset="0"/>
                        </a:rPr>
                        <a:t>$441,885</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982583"/>
            <a:ext cx="517802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GENERAL PROJECT INFORMATION</a:t>
            </a:r>
          </a:p>
        </p:txBody>
      </p:sp>
    </p:spTree>
    <p:extLst>
      <p:ext uri="{BB962C8B-B14F-4D97-AF65-F5344CB8AC3E}">
        <p14:creationId xmlns:p14="http://schemas.microsoft.com/office/powerpoint/2010/main" val="1457311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CHARTER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OVERVIEW</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PROJECT SCOPE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TENTATIVE SCHEDULE</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RESOURCES</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COSTS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 CONSTRAINTS, </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ASSUMPTIONS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PREPARED BY…</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chemeClr val="tx1">
                    <a:lumMod val="65000"/>
                    <a:lumOff val="35000"/>
                  </a:schemeClr>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266760"/>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BENEFITS </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CUSTOMERS</a:t>
            </a:r>
          </a:p>
        </p:txBody>
      </p:sp>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OVERVIEW</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OVERVIEW &amp; PROJECT SCOPE</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276620"/>
            <a:ext cx="262283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SCOPE</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920005937"/>
              </p:ext>
            </p:extLst>
          </p:nvPr>
        </p:nvGraphicFramePr>
        <p:xfrm>
          <a:off x="488196" y="697704"/>
          <a:ext cx="10802656" cy="3427036"/>
        </p:xfrm>
        <a:graphic>
          <a:graphicData uri="http://schemas.openxmlformats.org/drawingml/2006/table">
            <a:tbl>
              <a:tblPr/>
              <a:tblGrid>
                <a:gridCol w="2056221">
                  <a:extLst>
                    <a:ext uri="{9D8B030D-6E8A-4147-A177-3AD203B41FA5}">
                      <a16:colId xmlns:a16="http://schemas.microsoft.com/office/drawing/2014/main" val="1996367546"/>
                    </a:ext>
                  </a:extLst>
                </a:gridCol>
                <a:gridCol w="8746435">
                  <a:extLst>
                    <a:ext uri="{9D8B030D-6E8A-4147-A177-3AD203B41FA5}">
                      <a16:colId xmlns:a16="http://schemas.microsoft.com/office/drawing/2014/main" val="886809287"/>
                    </a:ext>
                  </a:extLst>
                </a:gridCol>
              </a:tblGrid>
              <a:tr h="584444">
                <a:tc>
                  <a:txBody>
                    <a:bodyPr/>
                    <a:lstStyle/>
                    <a:p>
                      <a:pPr algn="l" fontAlgn="ctr"/>
                      <a:r>
                        <a:rPr lang="en-US" sz="1200" b="0" i="0" u="none" strike="noStrike" dirty="0">
                          <a:solidFill>
                            <a:srgbClr val="000000"/>
                          </a:solidFill>
                          <a:effectLst/>
                          <a:latin typeface="Century Gothic" panose="020B0502020202020204" pitchFamily="34" charset="0"/>
                        </a:rPr>
                        <a:t>PROBLEM OR ISSUE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Our goal for this project is to install 1,125 EV charging stations at 116  locations across the US, Mexico and Canada to accommodate malls' and service stations' EV-charging needs.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731">
                <a:tc>
                  <a:txBody>
                    <a:bodyPr/>
                    <a:lstStyle/>
                    <a:p>
                      <a:pPr algn="l" rtl="0" fontAlgn="ctr"/>
                      <a:r>
                        <a:rPr lang="en-US" sz="1200" b="0" i="0" u="none" strike="noStrike" dirty="0">
                          <a:solidFill>
                            <a:srgbClr val="000000"/>
                          </a:solidFill>
                          <a:effectLst/>
                          <a:latin typeface="Century Gothic" panose="020B0502020202020204" pitchFamily="34" charset="0"/>
                        </a:rPr>
                        <a:t>PURPOSE OF PROJECT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The implementation of the 1,125 EV charging stations will reduce fossil-fuel emissions and have a positive impact on the environment. This will help fulfill Positive Charge's mission of being the world's largest EV-charging provider and reduce the environmental impact of fossil-fuel cars through our services.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848387">
                <a:tc>
                  <a:txBody>
                    <a:bodyPr/>
                    <a:lstStyle/>
                    <a:p>
                      <a:pPr algn="l" fontAlgn="ctr"/>
                      <a:r>
                        <a:rPr lang="en-US" sz="1200" b="0" i="0" u="none" strike="noStrike" dirty="0">
                          <a:solidFill>
                            <a:srgbClr val="000000"/>
                          </a:solidFill>
                          <a:effectLst/>
                          <a:latin typeface="Century Gothic" panose="020B0502020202020204" pitchFamily="34" charset="0"/>
                        </a:rPr>
                        <a:t>BUSINESS CASE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As EVs become more prevalent, more EV-charging stations are needed to accommodate EV drivers' charging needs. The implementation of the 1,125 EV charging stations at 116  locations across the US, Mexico, and Canada to accommodate malls' and service stations' EV-charging "traffic" will reduce the lengths to which EV drivers would have to travel for their next charge. The implementation of the EV-charging stations will also result in a 24% profit for Positive Charge.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731">
                <a:tc>
                  <a:txBody>
                    <a:bodyPr/>
                    <a:lstStyle/>
                    <a:p>
                      <a:pPr algn="l" rtl="0" fontAlgn="ctr"/>
                      <a:r>
                        <a:rPr lang="en-US" sz="1200" b="0" i="0" u="none" strike="noStrike" dirty="0">
                          <a:solidFill>
                            <a:srgbClr val="000000"/>
                          </a:solidFill>
                          <a:effectLst/>
                          <a:latin typeface="Century Gothic" panose="020B0502020202020204" pitchFamily="34" charset="0"/>
                        </a:rPr>
                        <a:t>GOALS / METRICS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The project goal is to install 1,125 EV charging stations at 116  locations across the US, Mexico and Canada. The metrics used to measure success will primarily be the following key performance indicators (KPIs): Revenue Growth, Client Retention Rate, and Customer Satisfaction.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598743">
                <a:tc>
                  <a:txBody>
                    <a:bodyPr/>
                    <a:lstStyle/>
                    <a:p>
                      <a:pPr algn="l" fontAlgn="ctr"/>
                      <a:r>
                        <a:rPr lang="en-US" sz="1200" b="0" i="0" u="none" strike="noStrike" dirty="0">
                          <a:solidFill>
                            <a:srgbClr val="000000"/>
                          </a:solidFill>
                          <a:effectLst/>
                          <a:latin typeface="Century Gothic" panose="020B0502020202020204" pitchFamily="34" charset="0"/>
                        </a:rPr>
                        <a:t>EXPECTED DELIVERABLES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Install 1,125 EV charging stations at 116  locations across the US, Mexico and Canada to accommodate malls' and service stations' EV-charging needs.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11830767"/>
              </p:ext>
            </p:extLst>
          </p:nvPr>
        </p:nvGraphicFramePr>
        <p:xfrm>
          <a:off x="488195" y="4764566"/>
          <a:ext cx="10802655" cy="1365769"/>
        </p:xfrm>
        <a:graphic>
          <a:graphicData uri="http://schemas.openxmlformats.org/drawingml/2006/table">
            <a:tbl>
              <a:tblPr/>
              <a:tblGrid>
                <a:gridCol w="2036344">
                  <a:extLst>
                    <a:ext uri="{9D8B030D-6E8A-4147-A177-3AD203B41FA5}">
                      <a16:colId xmlns:a16="http://schemas.microsoft.com/office/drawing/2014/main" val="3734826"/>
                    </a:ext>
                  </a:extLst>
                </a:gridCol>
                <a:gridCol w="8766311">
                  <a:extLst>
                    <a:ext uri="{9D8B030D-6E8A-4147-A177-3AD203B41FA5}">
                      <a16:colId xmlns:a16="http://schemas.microsoft.com/office/drawing/2014/main" val="1467896747"/>
                    </a:ext>
                  </a:extLst>
                </a:gridCol>
              </a:tblGrid>
              <a:tr h="622443">
                <a:tc>
                  <a:txBody>
                    <a:bodyPr/>
                    <a:lstStyle/>
                    <a:p>
                      <a:pPr algn="l" fontAlgn="ctr"/>
                      <a:r>
                        <a:rPr lang="en-US" sz="1200" b="0" i="0" u="none" strike="noStrike" dirty="0">
                          <a:solidFill>
                            <a:srgbClr val="000000"/>
                          </a:solidFill>
                          <a:effectLst/>
                          <a:latin typeface="Century Gothic" panose="020B0502020202020204" pitchFamily="34" charset="0"/>
                        </a:rPr>
                        <a:t>WITHIN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1F2F7"/>
                    </a:solidFill>
                  </a:tcPr>
                </a:tc>
                <a:tc>
                  <a:txBody>
                    <a:bodyPr/>
                    <a:lstStyle/>
                    <a:p>
                      <a:pPr algn="l" fontAlgn="ctr"/>
                      <a:r>
                        <a:rPr lang="en-US" sz="1100" b="0" i="0" u="none" strike="noStrike" dirty="0">
                          <a:solidFill>
                            <a:srgbClr val="000000"/>
                          </a:solidFill>
                          <a:effectLst/>
                          <a:latin typeface="Century Gothic" panose="020B0502020202020204" pitchFamily="34" charset="0"/>
                        </a:rPr>
                        <a:t>Operations engineers, project managers and field implementation engineers will work with third-party client site personnel to install 1,125 EV charging stations at 116  locations across the US, Mexico and Canada.</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743326">
                <a:tc>
                  <a:txBody>
                    <a:bodyPr/>
                    <a:lstStyle/>
                    <a:p>
                      <a:pPr algn="l" rtl="0" fontAlgn="ctr"/>
                      <a:r>
                        <a:rPr lang="en-US" sz="1200" b="0" i="0" u="none" strike="noStrike" dirty="0">
                          <a:solidFill>
                            <a:srgbClr val="000000"/>
                          </a:solidFill>
                          <a:effectLst/>
                          <a:latin typeface="Century Gothic" panose="020B0502020202020204" pitchFamily="34" charset="0"/>
                        </a:rPr>
                        <a:t>OUTSIDE OF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AEAEA"/>
                    </a:solidFill>
                  </a:tcPr>
                </a:tc>
                <a:tc>
                  <a:txBody>
                    <a:bodyPr/>
                    <a:lstStyle/>
                    <a:p>
                      <a:pPr algn="l" fontAlgn="ctr"/>
                      <a:r>
                        <a:rPr lang="en-US" sz="1100" b="0" i="0" u="none" strike="noStrike" dirty="0">
                          <a:solidFill>
                            <a:srgbClr val="000000"/>
                          </a:solidFill>
                          <a:effectLst/>
                          <a:latin typeface="Century Gothic" panose="020B0502020202020204" pitchFamily="34" charset="0"/>
                        </a:rPr>
                        <a:t>Positive Charge is not responsible for third-party / client's locations preparatory work (e.g., permits for digging, city region electricity-availability logistics, etc.). However, Positive Charge project managers can provide clients with a checklist to ensure their locations are adequately prepared for the installation of our EV charging stations.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TENTATIVE SCHEDULE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TENTATIVE SCHEDULE</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191394685"/>
              </p:ext>
            </p:extLst>
          </p:nvPr>
        </p:nvGraphicFramePr>
        <p:xfrm>
          <a:off x="447932" y="849213"/>
          <a:ext cx="10276896" cy="4520988"/>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68924">
                <a:tc>
                  <a:txBody>
                    <a:bodyPr/>
                    <a:lstStyle/>
                    <a:p>
                      <a:pPr algn="l" fontAlgn="ctr"/>
                      <a:r>
                        <a:rPr lang="en-US" sz="900" b="1" i="0" u="none" strike="noStrike" dirty="0">
                          <a:solidFill>
                            <a:srgbClr val="000000"/>
                          </a:solidFill>
                          <a:effectLst/>
                          <a:latin typeface="Century Gothic" panose="020B0502020202020204" pitchFamily="34" charset="0"/>
                        </a:rPr>
                        <a:t>KEY MILESTONE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dirty="0">
                          <a:solidFill>
                            <a:srgbClr val="000000"/>
                          </a:solidFill>
                          <a:effectLst/>
                          <a:latin typeface="Century Gothic" panose="020B0502020202020204" pitchFamily="34" charset="0"/>
                        </a:rPr>
                        <a:t>START</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dirty="0">
                          <a:solidFill>
                            <a:srgbClr val="000000"/>
                          </a:solidFill>
                          <a:effectLst/>
                          <a:latin typeface="Century Gothic" panose="020B0502020202020204" pitchFamily="34" charset="0"/>
                        </a:rPr>
                        <a:t>FINISH</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19008">
                <a:tc>
                  <a:txBody>
                    <a:bodyPr/>
                    <a:lstStyle/>
                    <a:p>
                      <a:pPr algn="l" rtl="0" fontAlgn="ctr"/>
                      <a:r>
                        <a:rPr lang="en-US" sz="1400" b="0" i="0" u="none" strike="noStrike" dirty="0">
                          <a:solidFill>
                            <a:srgbClr val="000000"/>
                          </a:solidFill>
                          <a:effectLst/>
                          <a:latin typeface="Century Gothic" panose="020B0502020202020204" pitchFamily="34" charset="0"/>
                        </a:rPr>
                        <a:t>Form Project Team / Preliminary Review / Scope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1400" b="0" i="0" u="none" strike="noStrike" dirty="0">
                          <a:solidFill>
                            <a:srgbClr val="000000"/>
                          </a:solidFill>
                          <a:effectLst/>
                          <a:latin typeface="Century Gothic" panose="020B0502020202020204" pitchFamily="34" charset="0"/>
                        </a:rPr>
                        <a:t>12/05/20XX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1400" b="0" i="0" u="none" strike="noStrike" dirty="0">
                          <a:solidFill>
                            <a:srgbClr val="000000"/>
                          </a:solidFill>
                          <a:effectLst/>
                          <a:latin typeface="Century Gothic" panose="020B0502020202020204" pitchFamily="34" charset="0"/>
                        </a:rPr>
                        <a:t>01/11/20XX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19008">
                <a:tc>
                  <a:txBody>
                    <a:bodyPr/>
                    <a:lstStyle/>
                    <a:p>
                      <a:pPr algn="l" rtl="0" fontAlgn="ctr"/>
                      <a:r>
                        <a:rPr lang="en-US" sz="1400" b="0" i="0" u="none" strike="noStrike" dirty="0">
                          <a:solidFill>
                            <a:srgbClr val="000000"/>
                          </a:solidFill>
                          <a:effectLst/>
                          <a:latin typeface="Century Gothic" panose="020B0502020202020204" pitchFamily="34" charset="0"/>
                        </a:rPr>
                        <a:t>Finalize Project Plan / Charter / Kick Off</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1400" b="0" i="0" u="none" strike="noStrike" dirty="0">
                          <a:solidFill>
                            <a:srgbClr val="000000"/>
                          </a:solidFill>
                          <a:effectLst/>
                          <a:latin typeface="Century Gothic" panose="020B0502020202020204" pitchFamily="34" charset="0"/>
                        </a:rPr>
                        <a:t>12/06/20XX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1400" b="0" i="0" u="none" strike="noStrike" dirty="0">
                          <a:solidFill>
                            <a:srgbClr val="000000"/>
                          </a:solidFill>
                          <a:effectLst/>
                          <a:latin typeface="Century Gothic" panose="020B0502020202020204" pitchFamily="34" charset="0"/>
                        </a:rPr>
                        <a:t>02/01/20XX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19008">
                <a:tc>
                  <a:txBody>
                    <a:bodyPr/>
                    <a:lstStyle/>
                    <a:p>
                      <a:pPr algn="l" rtl="0" fontAlgn="ctr"/>
                      <a:r>
                        <a:rPr lang="en-US" sz="1400" b="0" i="0" u="none" strike="noStrike" dirty="0">
                          <a:solidFill>
                            <a:srgbClr val="000000"/>
                          </a:solidFill>
                          <a:effectLst/>
                          <a:latin typeface="Century Gothic" panose="020B0502020202020204" pitchFamily="34" charset="0"/>
                        </a:rPr>
                        <a:t>Define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1400" b="0" i="0" u="none" strike="noStrike" dirty="0">
                          <a:solidFill>
                            <a:srgbClr val="000000"/>
                          </a:solidFill>
                          <a:effectLst/>
                          <a:latin typeface="Century Gothic" panose="020B0502020202020204" pitchFamily="34" charset="0"/>
                        </a:rPr>
                        <a:t>12/07/20XX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1400" b="0" i="0" u="none" strike="noStrike" dirty="0">
                          <a:solidFill>
                            <a:srgbClr val="000000"/>
                          </a:solidFill>
                          <a:effectLst/>
                          <a:latin typeface="Century Gothic" panose="020B0502020202020204" pitchFamily="34" charset="0"/>
                        </a:rPr>
                        <a:t>02/02/20XX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19008">
                <a:tc>
                  <a:txBody>
                    <a:bodyPr/>
                    <a:lstStyle/>
                    <a:p>
                      <a:pPr algn="l" rtl="0" fontAlgn="ctr"/>
                      <a:r>
                        <a:rPr lang="en-US" sz="1400" b="0" i="0" u="none" strike="noStrike" dirty="0">
                          <a:solidFill>
                            <a:srgbClr val="000000"/>
                          </a:solidFill>
                          <a:effectLst/>
                          <a:latin typeface="Century Gothic" panose="020B0502020202020204" pitchFamily="34" charset="0"/>
                        </a:rPr>
                        <a:t>Measurement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1400" b="0" i="0" u="none" strike="noStrike" dirty="0">
                          <a:solidFill>
                            <a:srgbClr val="000000"/>
                          </a:solidFill>
                          <a:effectLst/>
                          <a:latin typeface="Century Gothic" panose="020B0502020202020204" pitchFamily="34" charset="0"/>
                        </a:rPr>
                        <a:t>12/08/20XX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1400" b="0" i="0" u="none" strike="noStrike" dirty="0">
                          <a:solidFill>
                            <a:srgbClr val="000000"/>
                          </a:solidFill>
                          <a:effectLst/>
                          <a:latin typeface="Century Gothic" panose="020B0502020202020204" pitchFamily="34" charset="0"/>
                        </a:rPr>
                        <a:t>02/10/20XX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19008">
                <a:tc>
                  <a:txBody>
                    <a:bodyPr/>
                    <a:lstStyle/>
                    <a:p>
                      <a:pPr algn="l" rtl="0" fontAlgn="ctr"/>
                      <a:r>
                        <a:rPr lang="en-US" sz="1400" b="0" i="0" u="none" strike="noStrike" dirty="0">
                          <a:solidFill>
                            <a:srgbClr val="000000"/>
                          </a:solidFill>
                          <a:effectLst/>
                          <a:latin typeface="Century Gothic" panose="020B0502020202020204" pitchFamily="34" charset="0"/>
                        </a:rPr>
                        <a:t>Analysis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1400" b="0" i="0" u="none" strike="noStrike" dirty="0">
                          <a:solidFill>
                            <a:srgbClr val="000000"/>
                          </a:solidFill>
                          <a:effectLst/>
                          <a:latin typeface="Century Gothic" panose="020B0502020202020204" pitchFamily="34" charset="0"/>
                        </a:rPr>
                        <a:t>12/09/20XX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1400" b="0" i="0" u="none" strike="noStrike" dirty="0">
                          <a:solidFill>
                            <a:srgbClr val="000000"/>
                          </a:solidFill>
                          <a:effectLst/>
                          <a:latin typeface="Century Gothic" panose="020B0502020202020204" pitchFamily="34" charset="0"/>
                        </a:rPr>
                        <a:t>02/26/20XX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19008">
                <a:tc>
                  <a:txBody>
                    <a:bodyPr/>
                    <a:lstStyle/>
                    <a:p>
                      <a:pPr algn="l" rtl="0" fontAlgn="ctr"/>
                      <a:r>
                        <a:rPr lang="en-US" sz="1400" b="0" i="0" u="none" strike="noStrike" dirty="0">
                          <a:solidFill>
                            <a:srgbClr val="000000"/>
                          </a:solidFill>
                          <a:effectLst/>
                          <a:latin typeface="Century Gothic" panose="020B0502020202020204" pitchFamily="34" charset="0"/>
                        </a:rPr>
                        <a:t>Improvement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1400" b="0" i="0" u="none" strike="noStrike" dirty="0">
                          <a:solidFill>
                            <a:srgbClr val="000000"/>
                          </a:solidFill>
                          <a:effectLst/>
                          <a:latin typeface="Century Gothic" panose="020B0502020202020204" pitchFamily="34" charset="0"/>
                        </a:rPr>
                        <a:t>01/10/20XX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1400" b="0" i="0" u="none" strike="noStrike" dirty="0">
                          <a:solidFill>
                            <a:srgbClr val="000000"/>
                          </a:solidFill>
                          <a:effectLst/>
                          <a:latin typeface="Century Gothic" panose="020B0502020202020204" pitchFamily="34" charset="0"/>
                        </a:rPr>
                        <a:t>03/10/20XX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19008">
                <a:tc>
                  <a:txBody>
                    <a:bodyPr/>
                    <a:lstStyle/>
                    <a:p>
                      <a:pPr algn="l" rtl="0" fontAlgn="ctr"/>
                      <a:r>
                        <a:rPr lang="en-US" sz="1400" b="0" i="0" u="none" strike="noStrike" dirty="0">
                          <a:solidFill>
                            <a:srgbClr val="000000"/>
                          </a:solidFill>
                          <a:effectLst/>
                          <a:latin typeface="Century Gothic" panose="020B0502020202020204" pitchFamily="34" charset="0"/>
                        </a:rPr>
                        <a:t>Control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1400" b="0" i="0" u="none" strike="noStrike" dirty="0">
                          <a:solidFill>
                            <a:srgbClr val="000000"/>
                          </a:solidFill>
                          <a:effectLst/>
                          <a:latin typeface="Century Gothic" panose="020B0502020202020204" pitchFamily="34" charset="0"/>
                        </a:rPr>
                        <a:t>02/08/20XX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1400" b="0" i="0" u="none" strike="noStrike" dirty="0">
                          <a:solidFill>
                            <a:srgbClr val="000000"/>
                          </a:solidFill>
                          <a:effectLst/>
                          <a:latin typeface="Century Gothic" panose="020B0502020202020204" pitchFamily="34" charset="0"/>
                        </a:rPr>
                        <a:t>03/08/20XX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19008">
                <a:tc>
                  <a:txBody>
                    <a:bodyPr/>
                    <a:lstStyle/>
                    <a:p>
                      <a:pPr algn="l" rtl="0" fontAlgn="ctr"/>
                      <a:r>
                        <a:rPr lang="en-US" sz="1400" b="0" i="0" u="none" strike="noStrike" dirty="0">
                          <a:solidFill>
                            <a:srgbClr val="000000"/>
                          </a:solidFill>
                          <a:effectLst/>
                          <a:latin typeface="Century Gothic" panose="020B0502020202020204" pitchFamily="34" charset="0"/>
                        </a:rPr>
                        <a:t>Project Summary Report and Close Out</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r>
                        <a:rPr lang="en-US" sz="1400" b="0" i="0" u="none" strike="noStrike" dirty="0">
                          <a:solidFill>
                            <a:srgbClr val="000000"/>
                          </a:solidFill>
                          <a:effectLst/>
                          <a:latin typeface="Century Gothic" panose="020B0502020202020204" pitchFamily="34" charset="0"/>
                        </a:rPr>
                        <a:t>04/23/20XX</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r>
                        <a:rPr lang="en-US" sz="1400" b="0" i="0" u="none" strike="noStrike" dirty="0">
                          <a:solidFill>
                            <a:srgbClr val="000000"/>
                          </a:solidFill>
                          <a:effectLst/>
                          <a:latin typeface="Century Gothic" panose="020B0502020202020204" pitchFamily="34" charset="0"/>
                        </a:rPr>
                        <a:t>06/23/20XX</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RESOURCES &amp; COSTS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RESOURCES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471569900"/>
              </p:ext>
            </p:extLst>
          </p:nvPr>
        </p:nvGraphicFramePr>
        <p:xfrm>
          <a:off x="444759" y="723152"/>
          <a:ext cx="11349218" cy="1218263"/>
        </p:xfrm>
        <a:graphic>
          <a:graphicData uri="http://schemas.openxmlformats.org/drawingml/2006/table">
            <a:tbl>
              <a:tblPr/>
              <a:tblGrid>
                <a:gridCol w="1960511">
                  <a:extLst>
                    <a:ext uri="{9D8B030D-6E8A-4147-A177-3AD203B41FA5}">
                      <a16:colId xmlns:a16="http://schemas.microsoft.com/office/drawing/2014/main" val="4094908337"/>
                    </a:ext>
                  </a:extLst>
                </a:gridCol>
                <a:gridCol w="3880257">
                  <a:extLst>
                    <a:ext uri="{9D8B030D-6E8A-4147-A177-3AD203B41FA5}">
                      <a16:colId xmlns:a16="http://schemas.microsoft.com/office/drawing/2014/main" val="4207127760"/>
                    </a:ext>
                  </a:extLst>
                </a:gridCol>
                <a:gridCol w="2754225">
                  <a:extLst>
                    <a:ext uri="{9D8B030D-6E8A-4147-A177-3AD203B41FA5}">
                      <a16:colId xmlns:a16="http://schemas.microsoft.com/office/drawing/2014/main" val="296223977"/>
                    </a:ext>
                  </a:extLst>
                </a:gridCol>
                <a:gridCol w="2754225">
                  <a:extLst>
                    <a:ext uri="{9D8B030D-6E8A-4147-A177-3AD203B41FA5}">
                      <a16:colId xmlns:a16="http://schemas.microsoft.com/office/drawing/2014/main" val="3330902105"/>
                    </a:ext>
                  </a:extLst>
                </a:gridCol>
              </a:tblGrid>
              <a:tr h="479483">
                <a:tc>
                  <a:txBody>
                    <a:bodyPr/>
                    <a:lstStyle/>
                    <a:p>
                      <a:pPr algn="l" fontAlgn="ctr"/>
                      <a:r>
                        <a:rPr lang="en-US" sz="1200" b="0" i="0" u="none" strike="noStrike" dirty="0">
                          <a:solidFill>
                            <a:srgbClr val="000000"/>
                          </a:solidFill>
                          <a:effectLst/>
                          <a:latin typeface="Century Gothic" panose="020B0502020202020204" pitchFamily="34" charset="0"/>
                        </a:rPr>
                        <a:t>PROJECT TEAM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a:txBody>
                    <a:bodyPr/>
                    <a:lstStyle/>
                    <a:p>
                      <a:pPr algn="l" fontAlgn="ctr"/>
                      <a:r>
                        <a:rPr lang="en-US" sz="1100" b="0" i="0" u="none" strike="noStrike" dirty="0">
                          <a:solidFill>
                            <a:srgbClr val="000000"/>
                          </a:solidFill>
                          <a:effectLst/>
                          <a:latin typeface="Century Gothic" panose="020B0502020202020204" pitchFamily="34" charset="0"/>
                        </a:rPr>
                        <a:t>Janine Remagio - Project Manager </a:t>
                      </a:r>
                      <a:br>
                        <a:rPr lang="en-US" sz="1100" b="0" i="0" u="none" strike="noStrike" dirty="0">
                          <a:solidFill>
                            <a:srgbClr val="000000"/>
                          </a:solidFill>
                          <a:effectLst/>
                          <a:latin typeface="Century Gothic" panose="020B0502020202020204" pitchFamily="34" charset="0"/>
                        </a:rPr>
                      </a:br>
                      <a:r>
                        <a:rPr lang="en-US" sz="1100" b="0" i="0" u="none" strike="noStrike" dirty="0">
                          <a:solidFill>
                            <a:srgbClr val="000000"/>
                          </a:solidFill>
                          <a:effectLst/>
                          <a:latin typeface="Century Gothic" panose="020B0502020202020204" pitchFamily="34" charset="0"/>
                        </a:rPr>
                        <a:t>David Coen - Chief Engineer </a:t>
                      </a:r>
                    </a:p>
                  </a:txBody>
                  <a:tcPr marL="85725" marR="9525" marT="9525" marB="0" anchor="ctr">
                    <a:lnL w="6350" cap="flat" cmpd="sng" algn="ctr">
                      <a:solidFill>
                        <a:srgbClr val="BFBFBF"/>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algn="l" fontAlgn="ctr"/>
                      <a:r>
                        <a:rPr lang="en-US" sz="1100" b="0" i="0" u="none" strike="noStrike" dirty="0">
                          <a:solidFill>
                            <a:srgbClr val="000000"/>
                          </a:solidFill>
                          <a:effectLst/>
                          <a:latin typeface="Century Gothic" panose="020B0502020202020204" pitchFamily="34" charset="0"/>
                        </a:rPr>
                        <a:t>Rita Preze - CFO </a:t>
                      </a:r>
                    </a:p>
                    <a:p>
                      <a:pPr algn="l" fontAlgn="ctr"/>
                      <a:r>
                        <a:rPr lang="en-US" sz="1100" b="0" i="0" u="none" strike="noStrike" dirty="0">
                          <a:solidFill>
                            <a:srgbClr val="000000"/>
                          </a:solidFill>
                          <a:effectLst/>
                          <a:latin typeface="Century Gothic" panose="020B0502020202020204" pitchFamily="34" charset="0"/>
                        </a:rPr>
                        <a:t>Lisa Jones - QA Director</a:t>
                      </a:r>
                    </a:p>
                  </a:txBody>
                  <a:tcPr marL="857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entury Gothic" panose="020B0502020202020204" pitchFamily="34" charset="0"/>
                        </a:rPr>
                        <a:t>Donald Smythe - Field Engineer</a:t>
                      </a:r>
                    </a:p>
                    <a:p>
                      <a:pPr algn="l" fontAlgn="ctr"/>
                      <a:endParaRPr lang="en-US" sz="1100" b="0" i="0" u="none" strike="noStrike" dirty="0">
                        <a:solidFill>
                          <a:srgbClr val="000000"/>
                        </a:solidFill>
                        <a:effectLst/>
                        <a:latin typeface="Century Gothic" panose="020B0502020202020204" pitchFamily="34" charset="0"/>
                      </a:endParaRPr>
                    </a:p>
                  </a:txBody>
                  <a:tcPr marL="85725" marR="9525" marT="9525" marB="0" anchor="ctr">
                    <a:lnL w="12700" cap="flat" cmpd="sng" algn="ctr">
                      <a:no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369390">
                <a:tc>
                  <a:txBody>
                    <a:bodyPr/>
                    <a:lstStyle/>
                    <a:p>
                      <a:pPr algn="l" rtl="0" fontAlgn="ctr"/>
                      <a:r>
                        <a:rPr lang="en-US" sz="1200" b="0" i="0" u="none" strike="noStrike" dirty="0">
                          <a:solidFill>
                            <a:srgbClr val="000000"/>
                          </a:solidFill>
                          <a:effectLst/>
                          <a:latin typeface="Century Gothic" panose="020B0502020202020204" pitchFamily="34" charset="0"/>
                        </a:rPr>
                        <a:t>SUPPORT RESOURCES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Operations, Sales, Project Management, Engineering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80920344"/>
                  </a:ext>
                </a:extLst>
              </a:tr>
              <a:tr h="369390">
                <a:tc>
                  <a:txBody>
                    <a:bodyPr/>
                    <a:lstStyle/>
                    <a:p>
                      <a:pPr algn="l" fontAlgn="ctr"/>
                      <a:r>
                        <a:rPr lang="en-US" sz="1200" b="0" i="0" u="none" strike="noStrike" dirty="0">
                          <a:solidFill>
                            <a:srgbClr val="000000"/>
                          </a:solidFill>
                          <a:effectLst/>
                          <a:latin typeface="Century Gothic" panose="020B0502020202020204" pitchFamily="34" charset="0"/>
                        </a:rPr>
                        <a:t>SPECIAL NEEDS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0EA88"/>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TBD</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114524"/>
            <a:ext cx="114165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COSTS</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3132540569"/>
              </p:ext>
            </p:extLst>
          </p:nvPr>
        </p:nvGraphicFramePr>
        <p:xfrm>
          <a:off x="444760" y="2547503"/>
          <a:ext cx="8679362" cy="3574087"/>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1274317">
                  <a:extLst>
                    <a:ext uri="{9D8B030D-6E8A-4147-A177-3AD203B41FA5}">
                      <a16:colId xmlns:a16="http://schemas.microsoft.com/office/drawing/2014/main" val="1459874708"/>
                    </a:ext>
                  </a:extLst>
                </a:gridCol>
              </a:tblGrid>
              <a:tr h="291655">
                <a:tc>
                  <a:txBody>
                    <a:bodyPr/>
                    <a:lstStyle/>
                    <a:p>
                      <a:pPr algn="l" fontAlgn="ctr"/>
                      <a:r>
                        <a:rPr lang="en-US" sz="1000" b="1" i="0" u="none" strike="noStrike" dirty="0">
                          <a:solidFill>
                            <a:srgbClr val="000000"/>
                          </a:solidFill>
                          <a:effectLst/>
                          <a:latin typeface="Century Gothic" panose="020B0502020202020204" pitchFamily="34" charset="0"/>
                        </a:rPr>
                        <a:t>COST TYPE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en-US" sz="1000" b="1" i="0" u="none" strike="noStrike" dirty="0">
                          <a:solidFill>
                            <a:srgbClr val="000000"/>
                          </a:solidFill>
                          <a:effectLst/>
                          <a:latin typeface="Century Gothic" panose="020B0502020202020204" pitchFamily="34" charset="0"/>
                        </a:rPr>
                        <a:t>VENDOR / LABOR NAMES</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en-US" sz="1000" b="1" i="0" u="none" strike="noStrike" dirty="0">
                          <a:solidFill>
                            <a:srgbClr val="000000"/>
                          </a:solidFill>
                          <a:effectLst/>
                          <a:latin typeface="Century Gothic" panose="020B0502020202020204" pitchFamily="34" charset="0"/>
                        </a:rPr>
                        <a:t>RATE</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dirty="0">
                          <a:solidFill>
                            <a:srgbClr val="000000"/>
                          </a:solidFill>
                          <a:effectLst/>
                          <a:latin typeface="Century Gothic" panose="020B0502020202020204" pitchFamily="34" charset="0"/>
                        </a:rPr>
                        <a:t>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10304">
                <a:tc>
                  <a:txBody>
                    <a:bodyPr/>
                    <a:lstStyle/>
                    <a:p>
                      <a:pPr algn="l" rtl="0" fontAlgn="ctr"/>
                      <a:r>
                        <a:rPr lang="en-US" sz="1100" b="1" i="0" u="none" strike="noStrike" dirty="0">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Electro Charge Logistics, Inc. </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entury Gothic" panose="020B0502020202020204" pitchFamily="34" charset="0"/>
                        </a:rPr>
                        <a:t>$78.00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r>
                        <a:rPr lang="en-US" sz="1100" b="0" i="0" u="none" strike="noStrike" dirty="0">
                          <a:solidFill>
                            <a:srgbClr val="000000"/>
                          </a:solidFill>
                          <a:effectLst/>
                          <a:latin typeface="Century Gothic" panose="020B0502020202020204" pitchFamily="34" charset="0"/>
                        </a:rPr>
                        <a:t>200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en-US" sz="1100" b="0" i="0" u="none" strike="noStrike" dirty="0">
                          <a:solidFill>
                            <a:srgbClr val="000000"/>
                          </a:solidFill>
                          <a:effectLst/>
                          <a:latin typeface="Century Gothic" panose="020B0502020202020204" pitchFamily="34" charset="0"/>
                        </a:rPr>
                        <a:t> $            15,600.00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10304">
                <a:tc>
                  <a:txBody>
                    <a:bodyPr/>
                    <a:lstStyle/>
                    <a:p>
                      <a:pPr algn="l" fontAlgn="ctr"/>
                      <a:r>
                        <a:rPr lang="en-US" sz="1100" b="1" i="0" u="none" strike="noStrike" dirty="0">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Level 1 EVS</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en-US" sz="1100" b="0" i="0" u="none" strike="noStrike" dirty="0">
                          <a:solidFill>
                            <a:srgbClr val="000000"/>
                          </a:solidFill>
                          <a:effectLst/>
                          <a:latin typeface="Century Gothic" panose="020B0502020202020204" pitchFamily="34" charset="0"/>
                        </a:rPr>
                        <a:t>$46.00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en-US" sz="1100" b="0" i="0" u="none" strike="noStrike" dirty="0">
                          <a:solidFill>
                            <a:srgbClr val="000000"/>
                          </a:solidFill>
                          <a:effectLst/>
                          <a:latin typeface="Century Gothic" panose="020B0502020202020204" pitchFamily="34" charset="0"/>
                        </a:rPr>
                        <a:t>100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en-US" sz="1100" b="0" i="0" u="none" strike="noStrike" dirty="0">
                          <a:solidFill>
                            <a:srgbClr val="000000"/>
                          </a:solidFill>
                          <a:effectLst/>
                          <a:latin typeface="Century Gothic" panose="020B0502020202020204" pitchFamily="34" charset="0"/>
                        </a:rPr>
                        <a:t> $              4,600.00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594627813"/>
                  </a:ext>
                </a:extLst>
              </a:tr>
              <a:tr h="410304">
                <a:tc>
                  <a:txBody>
                    <a:bodyPr/>
                    <a:lstStyle/>
                    <a:p>
                      <a:pPr algn="l" rtl="0" fontAlgn="ctr"/>
                      <a:r>
                        <a:rPr lang="en-US" sz="1100" b="1" i="0" u="none" strike="noStrike" dirty="0">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Level 2 EVS</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en-US" sz="1100" b="0" i="0" u="none" strike="noStrike" dirty="0">
                          <a:solidFill>
                            <a:srgbClr val="000000"/>
                          </a:solidFill>
                          <a:effectLst/>
                          <a:latin typeface="Century Gothic" panose="020B0502020202020204" pitchFamily="34" charset="0"/>
                        </a:rPr>
                        <a:t>$58.00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en-US" sz="1100" b="0" i="0" u="none" strike="noStrike" dirty="0">
                          <a:solidFill>
                            <a:srgbClr val="000000"/>
                          </a:solidFill>
                          <a:effectLst/>
                          <a:latin typeface="Century Gothic" panose="020B0502020202020204" pitchFamily="34" charset="0"/>
                        </a:rPr>
                        <a:t>50</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en-US" sz="1100" b="0" i="0" u="none" strike="noStrike" dirty="0">
                          <a:solidFill>
                            <a:srgbClr val="000000"/>
                          </a:solidFill>
                          <a:effectLst/>
                          <a:latin typeface="Century Gothic" panose="020B0502020202020204" pitchFamily="34" charset="0"/>
                        </a:rPr>
                        <a:t> $              2,900.00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2750655128"/>
                  </a:ext>
                </a:extLst>
              </a:tr>
              <a:tr h="410304">
                <a:tc>
                  <a:txBody>
                    <a:bodyPr/>
                    <a:lstStyle/>
                    <a:p>
                      <a:pPr algn="l" fontAlgn="ctr"/>
                      <a:r>
                        <a:rPr lang="en-US" sz="1100" b="1" i="0" u="none" strike="noStrike" dirty="0">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EVC Fast Chargers</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r>
                        <a:rPr lang="en-US" sz="1100" b="0" i="0" u="none" strike="noStrike" dirty="0">
                          <a:solidFill>
                            <a:srgbClr val="000000"/>
                          </a:solidFill>
                          <a:effectLst/>
                          <a:latin typeface="Century Gothic" panose="020B0502020202020204" pitchFamily="34" charset="0"/>
                        </a:rPr>
                        <a:t>$85,000.00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r>
                        <a:rPr lang="en-US"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en-US" sz="1100" b="0" i="0" u="none" strike="noStrike" dirty="0">
                          <a:solidFill>
                            <a:srgbClr val="000000"/>
                          </a:solidFill>
                          <a:effectLst/>
                          <a:latin typeface="Century Gothic" panose="020B0502020202020204" pitchFamily="34" charset="0"/>
                        </a:rPr>
                        <a:t> $            85,000.00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10304">
                <a:tc>
                  <a:txBody>
                    <a:bodyPr/>
                    <a:lstStyle/>
                    <a:p>
                      <a:pPr algn="l" rtl="0" fontAlgn="ctr"/>
                      <a:r>
                        <a:rPr lang="en-US" sz="1100" b="1" i="0" u="none" strike="noStrike" dirty="0">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Battery Vendor</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en-US" sz="1100" b="0" i="0" u="none" strike="noStrike" dirty="0">
                          <a:solidFill>
                            <a:srgbClr val="000000"/>
                          </a:solidFill>
                          <a:effectLst/>
                          <a:latin typeface="Century Gothic" panose="020B0502020202020204" pitchFamily="34" charset="0"/>
                        </a:rPr>
                        <a:t>$79,879.00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en-US" sz="1100" b="0" i="0" u="none" strike="noStrike" dirty="0">
                          <a:solidFill>
                            <a:srgbClr val="000000"/>
                          </a:solidFill>
                          <a:effectLst/>
                          <a:latin typeface="Century Gothic" panose="020B0502020202020204" pitchFamily="34" charset="0"/>
                        </a:rPr>
                        <a:t>3</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en-US" sz="1100" b="0" i="0" u="none" strike="noStrike" dirty="0">
                          <a:solidFill>
                            <a:srgbClr val="000000"/>
                          </a:solidFill>
                          <a:effectLst/>
                          <a:latin typeface="Century Gothic" panose="020B0502020202020204" pitchFamily="34" charset="0"/>
                        </a:rPr>
                        <a:t> $          239,637.00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10304">
                <a:tc>
                  <a:txBody>
                    <a:bodyPr/>
                    <a:lstStyle/>
                    <a:p>
                      <a:pPr algn="l" rtl="0" fontAlgn="ctr"/>
                      <a:r>
                        <a:rPr lang="en-US" sz="1100" b="1" i="0" u="none" strike="noStrike" dirty="0">
                          <a:solidFill>
                            <a:srgbClr val="000000"/>
                          </a:solidFill>
                          <a:effectLst/>
                          <a:latin typeface="Century Gothic" panose="020B0502020202020204" pitchFamily="34" charset="0"/>
                        </a:rPr>
                        <a:t>Supplies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Power Conversion System Vendor</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en-US" sz="1100" b="0" i="0" u="none" strike="noStrike" dirty="0">
                          <a:solidFill>
                            <a:srgbClr val="000000"/>
                          </a:solidFill>
                          <a:effectLst/>
                          <a:latin typeface="Century Gothic" panose="020B0502020202020204" pitchFamily="34" charset="0"/>
                        </a:rPr>
                        <a:t>$68,686.00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en-US"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r>
                        <a:rPr lang="en-US" sz="1100" b="0" i="0" u="none" strike="noStrike" dirty="0">
                          <a:solidFill>
                            <a:srgbClr val="000000"/>
                          </a:solidFill>
                          <a:effectLst/>
                          <a:latin typeface="Century Gothic" panose="020B0502020202020204" pitchFamily="34" charset="0"/>
                        </a:rPr>
                        <a:t> $            68,686.00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10304">
                <a:tc>
                  <a:txBody>
                    <a:bodyPr/>
                    <a:lstStyle/>
                    <a:p>
                      <a:pPr algn="l" rtl="0" fontAlgn="ctr"/>
                      <a:r>
                        <a:rPr lang="en-US" sz="1100" b="1" i="0" u="none" strike="noStrike" dirty="0">
                          <a:solidFill>
                            <a:srgbClr val="000000"/>
                          </a:solidFill>
                          <a:effectLst/>
                          <a:latin typeface="Century Gothic" panose="020B0502020202020204" pitchFamily="34" charset="0"/>
                        </a:rPr>
                        <a:t>Miscellaneous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Third-Party Software</a:t>
                      </a:r>
                    </a:p>
                  </a:txBody>
                  <a:tcPr marL="857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r>
                        <a:rPr lang="en-US" sz="1100" b="0" i="0" u="none" strike="noStrike" dirty="0">
                          <a:solidFill>
                            <a:srgbClr val="000000"/>
                          </a:solidFill>
                          <a:effectLst/>
                          <a:latin typeface="Century Gothic" panose="020B0502020202020204" pitchFamily="34" charset="0"/>
                        </a:rPr>
                        <a:t>$25,432.00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r>
                        <a:rPr lang="en-US" sz="1100" b="0" i="0" u="none" strike="noStrike" dirty="0">
                          <a:solidFill>
                            <a:srgbClr val="000000"/>
                          </a:solidFill>
                          <a:effectLst/>
                          <a:latin typeface="Century Gothic" panose="020B0502020202020204" pitchFamily="34" charset="0"/>
                        </a:rPr>
                        <a:t>1</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l" fontAlgn="ctr"/>
                      <a:r>
                        <a:rPr lang="en-US" sz="1100" b="0" i="0" u="none" strike="noStrike" dirty="0">
                          <a:solidFill>
                            <a:srgbClr val="000000"/>
                          </a:solidFill>
                          <a:effectLst/>
                          <a:latin typeface="Century Gothic" panose="020B0502020202020204" pitchFamily="34" charset="0"/>
                        </a:rPr>
                        <a:t> $            25,432.00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10304">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gridSpan="2">
                  <a:txBody>
                    <a:bodyPr/>
                    <a:lstStyle/>
                    <a:p>
                      <a:pPr algn="r" fontAlgn="ctr"/>
                      <a:r>
                        <a:rPr lang="en-US" sz="1000" b="0" i="0" u="none" strike="noStrike" dirty="0">
                          <a:solidFill>
                            <a:srgbClr val="000000"/>
                          </a:solidFill>
                          <a:effectLst/>
                          <a:latin typeface="Century Gothic" panose="020B0502020202020204" pitchFamily="34" charset="0"/>
                        </a:rPr>
                        <a:t>TOTAL COSTS</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hMerge="1">
                  <a:txBody>
                    <a:bodyPr/>
                    <a:lstStyle/>
                    <a:p>
                      <a:endParaRPr lang="en-US"/>
                    </a:p>
                  </a:txBody>
                  <a:tcPr/>
                </a:tc>
                <a:tc>
                  <a:txBody>
                    <a:bodyPr/>
                    <a:lstStyle/>
                    <a:p>
                      <a:pPr algn="l" fontAlgn="ctr"/>
                      <a:r>
                        <a:rPr lang="en-US" sz="1100" b="0" i="0" u="none" strike="noStrike" dirty="0">
                          <a:solidFill>
                            <a:srgbClr val="000000"/>
                          </a:solidFill>
                          <a:effectLst/>
                          <a:latin typeface="Century Gothic" panose="020B0502020202020204" pitchFamily="34" charset="0"/>
                        </a:rPr>
                        <a:t> $          441,855.00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BENEFITS &amp; CUSTOMERS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BENEFITS &amp; CUSTOMERS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2817279920"/>
              </p:ext>
            </p:extLst>
          </p:nvPr>
        </p:nvGraphicFramePr>
        <p:xfrm>
          <a:off x="472698" y="710066"/>
          <a:ext cx="10679006" cy="1914406"/>
        </p:xfrm>
        <a:graphic>
          <a:graphicData uri="http://schemas.openxmlformats.org/drawingml/2006/table">
            <a:tbl>
              <a:tblPr/>
              <a:tblGrid>
                <a:gridCol w="1821076">
                  <a:extLst>
                    <a:ext uri="{9D8B030D-6E8A-4147-A177-3AD203B41FA5}">
                      <a16:colId xmlns:a16="http://schemas.microsoft.com/office/drawing/2014/main" val="3129605748"/>
                    </a:ext>
                  </a:extLst>
                </a:gridCol>
                <a:gridCol w="8857930">
                  <a:extLst>
                    <a:ext uri="{9D8B030D-6E8A-4147-A177-3AD203B41FA5}">
                      <a16:colId xmlns:a16="http://schemas.microsoft.com/office/drawing/2014/main" val="4134565234"/>
                    </a:ext>
                  </a:extLst>
                </a:gridCol>
              </a:tblGrid>
              <a:tr h="381619">
                <a:tc>
                  <a:txBody>
                    <a:bodyPr/>
                    <a:lstStyle/>
                    <a:p>
                      <a:pPr algn="l" fontAlgn="ctr"/>
                      <a:r>
                        <a:rPr lang="en-US" sz="1200" b="0" i="0" u="none" strike="noStrike" dirty="0">
                          <a:solidFill>
                            <a:srgbClr val="000000"/>
                          </a:solidFill>
                          <a:effectLst/>
                          <a:latin typeface="Century Gothic" panose="020B0502020202020204" pitchFamily="34" charset="0"/>
                        </a:rPr>
                        <a:t>PROCESS OWNER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Jane Matthews - Project Manager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81619">
                <a:tc>
                  <a:txBody>
                    <a:bodyPr/>
                    <a:lstStyle/>
                    <a:p>
                      <a:pPr algn="l" rtl="0" fontAlgn="ctr"/>
                      <a:r>
                        <a:rPr lang="en-US" sz="1200" b="0" i="0" u="none" strike="noStrike" dirty="0">
                          <a:solidFill>
                            <a:srgbClr val="000000"/>
                          </a:solidFill>
                          <a:effectLst/>
                          <a:latin typeface="Century Gothic" panose="020B0502020202020204" pitchFamily="34" charset="0"/>
                        </a:rPr>
                        <a:t>KEY STAKEHOLDERS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Jill DeGrassio</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81619">
                <a:tc>
                  <a:txBody>
                    <a:bodyPr/>
                    <a:lstStyle/>
                    <a:p>
                      <a:pPr algn="l" fontAlgn="ctr"/>
                      <a:r>
                        <a:rPr lang="en-US" sz="1200" b="0" i="0" u="none" strike="noStrike" dirty="0">
                          <a:solidFill>
                            <a:srgbClr val="000000"/>
                          </a:solidFill>
                          <a:effectLst/>
                          <a:latin typeface="Century Gothic" panose="020B0502020202020204" pitchFamily="34" charset="0"/>
                        </a:rPr>
                        <a:t>FINAL CUSTOMER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116  clients across the US, Mexico and Canada (see attached client list).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769549">
                <a:tc>
                  <a:txBody>
                    <a:bodyPr/>
                    <a:lstStyle/>
                    <a:p>
                      <a:pPr algn="l" rtl="0" fontAlgn="ctr"/>
                      <a:r>
                        <a:rPr lang="en-US" sz="1200" b="0" i="0" u="none" strike="noStrike" dirty="0">
                          <a:solidFill>
                            <a:srgbClr val="000000"/>
                          </a:solidFill>
                          <a:effectLst/>
                          <a:latin typeface="Century Gothic" panose="020B0502020202020204" pitchFamily="34" charset="0"/>
                        </a:rPr>
                        <a:t>EXPECTED BENEFITS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The implementation of the 1,125 EV charging stations at 116  locations across the US, Mexico and Canada to accommodate malls' and service stations' EV-charging "traffic" will reduce the lengths to which EV drivers would have to trave for their next charge. The implementation of the EV-charging stations will also result in a 24% profit for Positive Charge.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862564124"/>
              </p:ext>
            </p:extLst>
          </p:nvPr>
        </p:nvGraphicFramePr>
        <p:xfrm>
          <a:off x="472698" y="2922089"/>
          <a:ext cx="9448800" cy="3027404"/>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247044">
                <a:tc>
                  <a:txBody>
                    <a:bodyPr/>
                    <a:lstStyle/>
                    <a:p>
                      <a:pPr algn="l" fontAlgn="ctr"/>
                      <a:r>
                        <a:rPr lang="en-US" sz="1000" b="1" i="0" u="none" strike="noStrike" dirty="0">
                          <a:solidFill>
                            <a:srgbClr val="000000"/>
                          </a:solidFill>
                          <a:effectLst/>
                          <a:latin typeface="Century Gothic" panose="020B0502020202020204" pitchFamily="34" charset="0"/>
                        </a:rPr>
                        <a:t>TYPE OF BENEFIT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en-US" sz="1000" b="1" i="0" u="none" strike="noStrike" dirty="0">
                          <a:solidFill>
                            <a:srgbClr val="000000"/>
                          </a:solidFill>
                          <a:effectLst/>
                          <a:latin typeface="Century Gothic" panose="020B0502020202020204" pitchFamily="34" charset="0"/>
                        </a:rPr>
                        <a:t>BASIS OF ESTIMATE</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dirty="0">
                          <a:solidFill>
                            <a:srgbClr val="000000"/>
                          </a:solidFill>
                          <a:effectLst/>
                          <a:latin typeface="Century Gothic" panose="020B0502020202020204" pitchFamily="34" charset="0"/>
                        </a:rPr>
                        <a:t>ESTIMATED BENEFIT 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347545">
                <a:tc>
                  <a:txBody>
                    <a:bodyPr/>
                    <a:lstStyle/>
                    <a:p>
                      <a:pPr algn="l" rtl="0" fontAlgn="ctr"/>
                      <a:r>
                        <a:rPr lang="en-US" sz="1100" b="1" i="0" u="none" strike="noStrike" dirty="0">
                          <a:solidFill>
                            <a:srgbClr val="000000"/>
                          </a:solidFill>
                          <a:effectLst/>
                          <a:latin typeface="Century Gothic" panose="020B0502020202020204" pitchFamily="34" charset="0"/>
                        </a:rPr>
                        <a:t>Specific Cost Savings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Estimator's projections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dirty="0">
                          <a:solidFill>
                            <a:srgbClr val="000000"/>
                          </a:solidFill>
                          <a:effectLst/>
                          <a:latin typeface="Century Gothic" panose="020B0502020202020204" pitchFamily="34" charset="0"/>
                        </a:rPr>
                        <a:t> $                                25,000.00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347545">
                <a:tc>
                  <a:txBody>
                    <a:bodyPr/>
                    <a:lstStyle/>
                    <a:p>
                      <a:pPr algn="l" fontAlgn="ctr"/>
                      <a:r>
                        <a:rPr lang="en-US" sz="1100" b="1" i="0" u="none" strike="noStrike" dirty="0">
                          <a:solidFill>
                            <a:srgbClr val="000000"/>
                          </a:solidFill>
                          <a:effectLst/>
                          <a:latin typeface="Century Gothic" panose="020B0502020202020204" pitchFamily="34" charset="0"/>
                        </a:rPr>
                        <a:t>Enhanced Revenues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Finance's projections</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dirty="0">
                          <a:solidFill>
                            <a:srgbClr val="000000"/>
                          </a:solidFill>
                          <a:effectLst/>
                          <a:latin typeface="Century Gothic" panose="020B0502020202020204" pitchFamily="34" charset="0"/>
                        </a:rPr>
                        <a:t> $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347545">
                <a:tc>
                  <a:txBody>
                    <a:bodyPr/>
                    <a:lstStyle/>
                    <a:p>
                      <a:pPr algn="l" rtl="0" fontAlgn="ctr"/>
                      <a:r>
                        <a:rPr lang="en-US" sz="1100" b="1" i="0" u="none" strike="noStrike" dirty="0">
                          <a:solidFill>
                            <a:srgbClr val="000000"/>
                          </a:solidFill>
                          <a:effectLst/>
                          <a:latin typeface="Century Gothic" panose="020B0502020202020204" pitchFamily="34" charset="0"/>
                        </a:rPr>
                        <a:t>Higher Productivity (Soft)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Project management's estimations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dirty="0">
                          <a:solidFill>
                            <a:srgbClr val="000000"/>
                          </a:solidFill>
                          <a:effectLst/>
                          <a:latin typeface="Century Gothic" panose="020B0502020202020204" pitchFamily="34" charset="0"/>
                        </a:rPr>
                        <a:t> $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347545">
                <a:tc>
                  <a:txBody>
                    <a:bodyPr/>
                    <a:lstStyle/>
                    <a:p>
                      <a:pPr algn="l" fontAlgn="ctr"/>
                      <a:r>
                        <a:rPr lang="en-US" sz="1100" b="1" i="0" u="none" strike="noStrike" dirty="0">
                          <a:solidFill>
                            <a:srgbClr val="000000"/>
                          </a:solidFill>
                          <a:effectLst/>
                          <a:latin typeface="Century Gothic" panose="020B0502020202020204" pitchFamily="34" charset="0"/>
                        </a:rPr>
                        <a:t>Improved Compliance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Operations' estimations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dirty="0">
                          <a:solidFill>
                            <a:srgbClr val="000000"/>
                          </a:solidFill>
                          <a:effectLst/>
                          <a:latin typeface="Century Gothic" panose="020B0502020202020204" pitchFamily="34" charset="0"/>
                        </a:rPr>
                        <a:t> $                                12,000.00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347545">
                <a:tc>
                  <a:txBody>
                    <a:bodyPr/>
                    <a:lstStyle/>
                    <a:p>
                      <a:pPr algn="l" rtl="0" fontAlgn="ctr"/>
                      <a:r>
                        <a:rPr lang="en-US" sz="1100" b="1" i="0" u="none" strike="noStrike" dirty="0">
                          <a:solidFill>
                            <a:srgbClr val="000000"/>
                          </a:solidFill>
                          <a:effectLst/>
                          <a:latin typeface="Century Gothic" panose="020B0502020202020204" pitchFamily="34" charset="0"/>
                        </a:rPr>
                        <a:t>Better Decision Making</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Project management's estimations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dirty="0">
                          <a:solidFill>
                            <a:srgbClr val="000000"/>
                          </a:solidFill>
                          <a:effectLst/>
                          <a:latin typeface="Century Gothic" panose="020B0502020202020204" pitchFamily="34" charset="0"/>
                        </a:rPr>
                        <a:t> $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347545">
                <a:tc>
                  <a:txBody>
                    <a:bodyPr/>
                    <a:lstStyle/>
                    <a:p>
                      <a:pPr algn="l" rtl="0" fontAlgn="ctr"/>
                      <a:r>
                        <a:rPr lang="en-US" sz="1100" b="1" i="0" u="none" strike="noStrike" dirty="0">
                          <a:solidFill>
                            <a:srgbClr val="000000"/>
                          </a:solidFill>
                          <a:effectLst/>
                          <a:latin typeface="Century Gothic" panose="020B0502020202020204" pitchFamily="34" charset="0"/>
                        </a:rPr>
                        <a:t>Less Maintenance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Project management's estimations </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dirty="0">
                          <a:solidFill>
                            <a:srgbClr val="000000"/>
                          </a:solidFill>
                          <a:effectLst/>
                          <a:latin typeface="Century Gothic" panose="020B0502020202020204" pitchFamily="34" charset="0"/>
                        </a:rPr>
                        <a:t> $                                26,000.00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347545">
                <a:tc>
                  <a:txBody>
                    <a:bodyPr/>
                    <a:lstStyle/>
                    <a:p>
                      <a:pPr algn="l" rtl="0" fontAlgn="ctr"/>
                      <a:r>
                        <a:rPr lang="en-US" sz="1100" b="1" i="0" u="none" strike="noStrike" dirty="0">
                          <a:solidFill>
                            <a:srgbClr val="000000"/>
                          </a:solidFill>
                          <a:effectLst/>
                          <a:latin typeface="Century Gothic" panose="020B0502020202020204" pitchFamily="34" charset="0"/>
                        </a:rPr>
                        <a:t>Other Costs Avoided</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Finance's projections</a:t>
                      </a:r>
                    </a:p>
                  </a:txBody>
                  <a:tcPr marL="85725"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dirty="0">
                          <a:solidFill>
                            <a:srgbClr val="000000"/>
                          </a:solidFill>
                          <a:effectLst/>
                          <a:latin typeface="Century Gothic" panose="020B0502020202020204" pitchFamily="34" charset="0"/>
                        </a:rPr>
                        <a:t> $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347545">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en-US" sz="1000" b="0" i="0" u="none" strike="noStrike" dirty="0">
                          <a:solidFill>
                            <a:srgbClr val="000000"/>
                          </a:solidFill>
                          <a:effectLst/>
                          <a:latin typeface="Century Gothic" panose="020B0502020202020204" pitchFamily="34" charset="0"/>
                        </a:rPr>
                        <a:t>TOTAL BENEFIT</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en-US" sz="1100" b="0" i="0" u="none" strike="noStrike" dirty="0">
                          <a:solidFill>
                            <a:srgbClr val="000000"/>
                          </a:solidFill>
                          <a:effectLst/>
                          <a:latin typeface="Century Gothic" panose="020B0502020202020204" pitchFamily="34" charset="0"/>
                        </a:rPr>
                        <a:t> $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RISKS, CONSTRAINTS, &amp; ASSUMPTIONS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RISKS, CONSTRAINTS &amp; ASSUMPTIONS</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4104450326"/>
              </p:ext>
            </p:extLst>
          </p:nvPr>
        </p:nvGraphicFramePr>
        <p:xfrm>
          <a:off x="472698" y="734330"/>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en-US" sz="1400" b="0" i="0" u="none" strike="noStrike" dirty="0">
                          <a:solidFill>
                            <a:srgbClr val="000000"/>
                          </a:solidFill>
                          <a:effectLst/>
                          <a:latin typeface="Century Gothic" panose="020B0502020202020204" pitchFamily="34" charset="0"/>
                        </a:rPr>
                        <a:t>RISKS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200" b="0" i="0" u="none" strike="noStrike" dirty="0">
                          <a:solidFill>
                            <a:srgbClr val="000000"/>
                          </a:solidFill>
                          <a:effectLst/>
                          <a:latin typeface="Century Gothic" panose="020B0502020202020204" pitchFamily="34" charset="0"/>
                        </a:rPr>
                        <a:t>Though contract is signed, Operations still does not have approval for installation from cities of Denver and Yuma. Project management to work with both cities to ensure proper permitting, etc. in time for scheduled installations.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en-US" sz="1400" b="0" i="0" u="none" strike="noStrike" dirty="0">
                          <a:solidFill>
                            <a:srgbClr val="000000"/>
                          </a:solidFill>
                          <a:effectLst/>
                          <a:latin typeface="Century Gothic" panose="020B0502020202020204" pitchFamily="34" charset="0"/>
                        </a:rPr>
                        <a:t>CONSTRAINTS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40000"/>
                        <a:lumOff val="60000"/>
                      </a:schemeClr>
                    </a:solidFill>
                  </a:tcPr>
                </a:tc>
                <a:tc>
                  <a:txBody>
                    <a:bodyPr/>
                    <a:lstStyle/>
                    <a:p>
                      <a:pPr algn="l" fontAlgn="ctr"/>
                      <a:r>
                        <a:rPr lang="en-US" sz="1200" b="0" i="0" u="none" strike="noStrike" dirty="0">
                          <a:solidFill>
                            <a:srgbClr val="000000"/>
                          </a:solidFill>
                          <a:effectLst/>
                          <a:latin typeface="Century Gothic" panose="020B0502020202020204" pitchFamily="34" charset="0"/>
                        </a:rPr>
                        <a:t>We have to "backfill" some key project management and field engineer positions to ensure we have people "on the ground" to manage EV stations' implementation.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en-US" sz="1400" b="0" i="0" u="none" strike="noStrike" dirty="0">
                          <a:solidFill>
                            <a:srgbClr val="000000"/>
                          </a:solidFill>
                          <a:effectLst/>
                          <a:latin typeface="Century Gothic" panose="020B0502020202020204" pitchFamily="34" charset="0"/>
                        </a:rPr>
                        <a:t>ASSUMPTIONS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r>
                        <a:rPr lang="en-US" sz="1200" b="0" i="0" u="none" strike="noStrike" dirty="0">
                          <a:solidFill>
                            <a:srgbClr val="000000"/>
                          </a:solidFill>
                          <a:effectLst/>
                          <a:latin typeface="Century Gothic" panose="020B0502020202020204" pitchFamily="34" charset="0"/>
                        </a:rPr>
                        <a:t>We assume that all permits for installation of EV-charging stations will be provided by clients by time of implementation.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PREPARED BY</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357744054"/>
              </p:ext>
            </p:extLst>
          </p:nvPr>
        </p:nvGraphicFramePr>
        <p:xfrm>
          <a:off x="408789" y="785168"/>
          <a:ext cx="7425801" cy="994795"/>
        </p:xfrm>
        <a:graphic>
          <a:graphicData uri="http://schemas.openxmlformats.org/drawingml/2006/table">
            <a:tbl>
              <a:tblPr firstRow="1" firstCol="1" bandRow="1">
                <a:tableStyleId>{5C22544A-7EE6-4342-B048-85BDC9FD1C3A}</a:tableStyleId>
              </a:tblPr>
              <a:tblGrid>
                <a:gridCol w="2195263">
                  <a:extLst>
                    <a:ext uri="{9D8B030D-6E8A-4147-A177-3AD203B41FA5}">
                      <a16:colId xmlns:a16="http://schemas.microsoft.com/office/drawing/2014/main" val="1352701077"/>
                    </a:ext>
                  </a:extLst>
                </a:gridCol>
                <a:gridCol w="3239539">
                  <a:extLst>
                    <a:ext uri="{9D8B030D-6E8A-4147-A177-3AD203B41FA5}">
                      <a16:colId xmlns:a16="http://schemas.microsoft.com/office/drawing/2014/main" val="1056840554"/>
                    </a:ext>
                  </a:extLst>
                </a:gridCol>
                <a:gridCol w="199099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PREPARED BY</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TITLE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gn="ctr">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600" b="0" dirty="0">
                          <a:solidFill>
                            <a:schemeClr val="tx1"/>
                          </a:solidFill>
                          <a:effectLst/>
                          <a:latin typeface="Century Gothic" panose="020B0502020202020204" pitchFamily="34" charset="0"/>
                        </a:rPr>
                        <a:t> Jane Matthews</a:t>
                      </a:r>
                      <a:endParaRPr lang="en-US" sz="1600" b="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600" dirty="0">
                          <a:solidFill>
                            <a:schemeClr val="tx1"/>
                          </a:solidFill>
                          <a:effectLst/>
                          <a:latin typeface="Century Gothic" panose="020B0502020202020204" pitchFamily="34" charset="0"/>
                        </a:rPr>
                        <a:t> Senior Project Manager</a:t>
                      </a:r>
                      <a:endParaRPr lang="en-US" sz="16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gn="ctr">
                        <a:lnSpc>
                          <a:spcPct val="107000"/>
                        </a:lnSpc>
                        <a:spcBef>
                          <a:spcPts val="300"/>
                        </a:spcBef>
                        <a:spcAft>
                          <a:spcPts val="300"/>
                        </a:spcAft>
                      </a:pPr>
                      <a:r>
                        <a:rPr lang="en-US" sz="1600" dirty="0">
                          <a:solidFill>
                            <a:schemeClr val="tx1"/>
                          </a:solidFill>
                          <a:effectLst/>
                          <a:latin typeface="Century Gothic" panose="020B0502020202020204" pitchFamily="34" charset="0"/>
                        </a:rPr>
                        <a:t> 04/22/20XX</a:t>
                      </a:r>
                      <a:endParaRPr lang="en-US" sz="16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PREPARED BY</a:t>
            </a:r>
          </a:p>
        </p:txBody>
      </p:sp>
    </p:spTree>
    <p:extLst>
      <p:ext uri="{BB962C8B-B14F-4D97-AF65-F5344CB8AC3E}">
        <p14:creationId xmlns:p14="http://schemas.microsoft.com/office/powerpoint/2010/main" val="576055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Charter-Template-with-Example-Data_PowerPoint" id="{23151D67-D973-D74D-AE49-D8599ACA9A0A}" vid="{E540B549-6B68-0C4D-8441-23D5A30559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0</TotalTime>
  <Words>1191</Words>
  <Application>Microsoft Macintosh PowerPoint</Application>
  <PresentationFormat>Widescreen</PresentationFormat>
  <Paragraphs>233</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Key</dc:creator>
  <cp:lastModifiedBy>Heather Key</cp:lastModifiedBy>
  <cp:revision>1</cp:revision>
  <dcterms:created xsi:type="dcterms:W3CDTF">2022-06-28T22:57:13Z</dcterms:created>
  <dcterms:modified xsi:type="dcterms:W3CDTF">2022-06-28T22:57:48Z</dcterms:modified>
</cp:coreProperties>
</file>