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342" r:id="rId2"/>
    <p:sldId id="384" r:id="rId3"/>
    <p:sldId id="353" r:id="rId4"/>
    <p:sldId id="354" r:id="rId5"/>
    <p:sldId id="379" r:id="rId6"/>
    <p:sldId id="378" r:id="rId7"/>
    <p:sldId id="382" r:id="rId8"/>
    <p:sldId id="383" r:id="rId9"/>
    <p:sldId id="370"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7DA"/>
    <a:srgbClr val="F5EDD2"/>
    <a:srgbClr val="EBE3CA"/>
    <a:srgbClr val="E3EEEE"/>
    <a:srgbClr val="EFEBE0"/>
    <a:srgbClr val="F6F2E7"/>
    <a:srgbClr val="EDF8F7"/>
    <a:srgbClr val="FAFFFF"/>
    <a:srgbClr val="EAF8F8"/>
    <a:srgbClr val="AF4B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34" autoAdjust="0"/>
    <p:restoredTop sz="86447"/>
  </p:normalViewPr>
  <p:slideViewPr>
    <p:cSldViewPr snapToGrid="0" snapToObjects="1">
      <p:cViewPr varScale="1">
        <p:scale>
          <a:sx n="128" d="100"/>
          <a:sy n="128" d="100"/>
        </p:scale>
        <p:origin x="768"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6/28/22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8556&amp;utm_source=integrated+content&amp;utm_campaign=/blog/project-charter-templates-and-guidelines-every-business-need&amp;utm_medium=Six+Sigma+Project+Charter+powerpoint+8556&amp;lpa=Six+Sigma+Project+Charter+powerpoint+8556&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10.xml"/><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6.xml"/><Relationship Id="rId5" Type="http://schemas.openxmlformats.org/officeDocument/2006/relationships/slide" Target="slide4.xml"/><Relationship Id="rId4" Type="http://schemas.openxmlformats.org/officeDocument/2006/relationships/slide" Target="slide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hape, background pattern&#10;&#10;Description automatically generated">
            <a:extLst>
              <a:ext uri="{FF2B5EF4-FFF2-40B4-BE49-F238E27FC236}">
                <a16:creationId xmlns:a16="http://schemas.microsoft.com/office/drawing/2014/main" id="{0ACBBE1F-DE8A-061A-AFBD-1BB53BDD57DC}"/>
              </a:ext>
            </a:extLst>
          </p:cNvPr>
          <p:cNvPicPr>
            <a:picLocks noChangeAspect="1"/>
          </p:cNvPicPr>
          <p:nvPr/>
        </p:nvPicPr>
        <p:blipFill>
          <a:blip r:embed="rId2">
            <a:alphaModFix/>
          </a:blip>
          <a:stretch>
            <a:fillRect/>
          </a:stretch>
        </p:blipFill>
        <p:spPr>
          <a:xfrm>
            <a:off x="7191982" y="620667"/>
            <a:ext cx="4800600" cy="5803900"/>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SIX SIGMA PROJECT CHARTER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SIX SIGMA PROJECT CHARTER TEMPLATE</a:t>
            </a:r>
            <a:endParaRPr lang="en-US" dirty="0">
              <a:solidFill>
                <a:schemeClr val="bg1"/>
              </a:solidFill>
              <a:latin typeface="Century Gothic" panose="020B0502020202020204" pitchFamily="34" charset="0"/>
              <a:ea typeface="Arial" charset="0"/>
              <a:cs typeface="Arial" charset="0"/>
            </a:endParaRPr>
          </a:p>
        </p:txBody>
      </p:sp>
      <p:sp>
        <p:nvSpPr>
          <p:cNvPr id="13" name="TextBox 12">
            <a:extLst>
              <a:ext uri="{FF2B5EF4-FFF2-40B4-BE49-F238E27FC236}">
                <a16:creationId xmlns:a16="http://schemas.microsoft.com/office/drawing/2014/main" id="{226E6ECB-CF92-3B4C-9578-D6C0F06A41C9}"/>
              </a:ext>
            </a:extLst>
          </p:cNvPr>
          <p:cNvSpPr txBox="1"/>
          <p:nvPr/>
        </p:nvSpPr>
        <p:spPr>
          <a:xfrm>
            <a:off x="367747" y="1400027"/>
            <a:ext cx="5178021"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IMPORTANT REMINDER</a:t>
            </a:r>
          </a:p>
        </p:txBody>
      </p:sp>
      <p:sp>
        <p:nvSpPr>
          <p:cNvPr id="2" name="TextBox 1">
            <a:extLst>
              <a:ext uri="{FF2B5EF4-FFF2-40B4-BE49-F238E27FC236}">
                <a16:creationId xmlns:a16="http://schemas.microsoft.com/office/drawing/2014/main" id="{A2747017-EAA0-87C6-AA1A-A13386126582}"/>
              </a:ext>
            </a:extLst>
          </p:cNvPr>
          <p:cNvSpPr txBox="1"/>
          <p:nvPr/>
        </p:nvSpPr>
        <p:spPr>
          <a:xfrm>
            <a:off x="496957" y="2027583"/>
            <a:ext cx="6559826" cy="3779111"/>
          </a:xfrm>
          <a:prstGeom prst="rect">
            <a:avLst/>
          </a:prstGeom>
          <a:noFill/>
        </p:spPr>
        <p:txBody>
          <a:bodyPr wrap="square" rtlCol="0">
            <a:spAutoFit/>
          </a:bodyPr>
          <a:lstStyle/>
          <a:p>
            <a:pPr>
              <a:lnSpc>
                <a:spcPct val="150000"/>
              </a:lnSpc>
            </a:pPr>
            <a:r>
              <a:rPr lang="en-US" dirty="0">
                <a:latin typeface="Century Gothic" panose="020B0502020202020204" pitchFamily="34" charset="0"/>
              </a:rPr>
              <a:t>A narrative written charter must be circulated and signed by the project sponsors. You can attach a completed version of this template to your narrative written charter in an effort to keep it short and concise. </a:t>
            </a:r>
          </a:p>
          <a:p>
            <a:pPr>
              <a:lnSpc>
                <a:spcPct val="150000"/>
              </a:lnSpc>
            </a:pPr>
            <a:endParaRPr lang="en-US" dirty="0">
              <a:latin typeface="Century Gothic" panose="020B0502020202020204" pitchFamily="34" charset="0"/>
            </a:endParaRPr>
          </a:p>
          <a:p>
            <a:pPr>
              <a:lnSpc>
                <a:spcPct val="150000"/>
              </a:lnSpc>
            </a:pPr>
            <a:r>
              <a:rPr lang="en-US" dirty="0">
                <a:latin typeface="Century Gothic" panose="020B0502020202020204" pitchFamily="34" charset="0"/>
              </a:rPr>
              <a:t>Please make sure you meet with the project team and sponsors before completing this template. Much of the information required will need to come from a discussion with team members and sponsors.</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SIX SIGMA PROJECT CHARTER</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SIX SIGMA PROJECT CHARTER</a:t>
            </a:r>
            <a:endParaRPr lang="en-US" dirty="0">
              <a:solidFill>
                <a:schemeClr val="bg1"/>
              </a:solidFill>
              <a:latin typeface="Century Gothic" panose="020B0502020202020204" pitchFamily="34" charset="0"/>
              <a:ea typeface="Arial" charset="0"/>
              <a:cs typeface="Arial" charset="0"/>
            </a:endParaRPr>
          </a:p>
        </p:txBody>
      </p:sp>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nvGraphicFramePr>
        <p:xfrm>
          <a:off x="168967" y="1908313"/>
          <a:ext cx="11678478" cy="4194314"/>
        </p:xfrm>
        <a:graphic>
          <a:graphicData uri="http://schemas.openxmlformats.org/drawingml/2006/table">
            <a:tbl>
              <a:tblPr/>
              <a:tblGrid>
                <a:gridCol w="290244">
                  <a:extLst>
                    <a:ext uri="{9D8B030D-6E8A-4147-A177-3AD203B41FA5}">
                      <a16:colId xmlns:a16="http://schemas.microsoft.com/office/drawing/2014/main" val="3077314378"/>
                    </a:ext>
                  </a:extLst>
                </a:gridCol>
                <a:gridCol w="2371593">
                  <a:extLst>
                    <a:ext uri="{9D8B030D-6E8A-4147-A177-3AD203B41FA5}">
                      <a16:colId xmlns:a16="http://schemas.microsoft.com/office/drawing/2014/main" val="3974924313"/>
                    </a:ext>
                  </a:extLst>
                </a:gridCol>
                <a:gridCol w="2371593">
                  <a:extLst>
                    <a:ext uri="{9D8B030D-6E8A-4147-A177-3AD203B41FA5}">
                      <a16:colId xmlns:a16="http://schemas.microsoft.com/office/drawing/2014/main" val="1781912408"/>
                    </a:ext>
                  </a:extLst>
                </a:gridCol>
                <a:gridCol w="1638349">
                  <a:extLst>
                    <a:ext uri="{9D8B030D-6E8A-4147-A177-3AD203B41FA5}">
                      <a16:colId xmlns:a16="http://schemas.microsoft.com/office/drawing/2014/main" val="2801501734"/>
                    </a:ext>
                  </a:extLst>
                </a:gridCol>
                <a:gridCol w="2543450">
                  <a:extLst>
                    <a:ext uri="{9D8B030D-6E8A-4147-A177-3AD203B41FA5}">
                      <a16:colId xmlns:a16="http://schemas.microsoft.com/office/drawing/2014/main" val="1833642973"/>
                    </a:ext>
                  </a:extLst>
                </a:gridCol>
                <a:gridCol w="2463249">
                  <a:extLst>
                    <a:ext uri="{9D8B030D-6E8A-4147-A177-3AD203B41FA5}">
                      <a16:colId xmlns:a16="http://schemas.microsoft.com/office/drawing/2014/main" val="3405722606"/>
                    </a:ext>
                  </a:extLst>
                </a:gridCol>
              </a:tblGrid>
              <a:tr h="318757">
                <a:tc rowSpan="8">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noFill/>
                  </a:tcPr>
                </a:tc>
                <a:tc gridSpan="3">
                  <a:txBody>
                    <a:bodyPr/>
                    <a:lstStyle/>
                    <a:p>
                      <a:pPr algn="l" fontAlgn="b"/>
                      <a:r>
                        <a:rPr lang="en-US" sz="1000" b="0" i="0" u="none" strike="noStrike" dirty="0">
                          <a:solidFill>
                            <a:srgbClr val="000000"/>
                          </a:solidFill>
                          <a:effectLst/>
                          <a:latin typeface="Century Gothic" panose="020B0502020202020204" pitchFamily="34" charset="0"/>
                        </a:rPr>
                        <a:t>PROJECT NAME</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fontAlgn="b"/>
                      <a:r>
                        <a:rPr lang="en-US" sz="1000" b="0" i="0" u="none" strike="noStrike" dirty="0">
                          <a:solidFill>
                            <a:srgbClr val="000000"/>
                          </a:solidFill>
                          <a:effectLst/>
                          <a:latin typeface="Century Gothic" panose="020B0502020202020204" pitchFamily="34" charset="0"/>
                        </a:rPr>
                        <a:t>PROJECT MANAGER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PROJECT SPONSOR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66972825"/>
                  </a:ext>
                </a:extLst>
              </a:tr>
              <a:tr h="79689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hMerge="1">
                  <a:txBody>
                    <a:bodyPr/>
                    <a:lstStyle/>
                    <a:p>
                      <a:endParaRPr lang="en-US"/>
                    </a:p>
                  </a:txBody>
                  <a:tcPr/>
                </a:tc>
                <a:tc hMerge="1">
                  <a:txBody>
                    <a:bodyPr/>
                    <a:lstStyle/>
                    <a:p>
                      <a:endParaRPr lang="en-US"/>
                    </a:p>
                  </a:txBody>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en-US" sz="1000" b="0" i="0" u="none" strike="noStrike">
                          <a:solidFill>
                            <a:srgbClr val="000000"/>
                          </a:solidFill>
                          <a:effectLst/>
                          <a:latin typeface="Century Gothic" panose="020B0502020202020204" pitchFamily="34" charset="0"/>
                        </a:rPr>
                        <a:t>EMAIL</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ctr" fontAlgn="b"/>
                      <a:r>
                        <a:rPr lang="en-US" sz="1000" b="0" i="0" u="none" strike="noStrike">
                          <a:solidFill>
                            <a:srgbClr val="000000"/>
                          </a:solidFill>
                          <a:effectLst/>
                          <a:latin typeface="Century Gothic" panose="020B0502020202020204" pitchFamily="34" charset="0"/>
                        </a:rPr>
                        <a:t>PHONE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gridSpan="2">
                  <a:txBody>
                    <a:bodyPr/>
                    <a:lstStyle/>
                    <a:p>
                      <a:pPr algn="l" fontAlgn="b"/>
                      <a:r>
                        <a:rPr lang="en-US" sz="1000" b="0" i="0" u="none" strike="noStrike" dirty="0">
                          <a:solidFill>
                            <a:srgbClr val="000000"/>
                          </a:solidFill>
                          <a:effectLst/>
                          <a:latin typeface="Century Gothic" panose="020B0502020202020204" pitchFamily="34" charset="0"/>
                        </a:rPr>
                        <a:t>ORGANIZATIONAL UNIT</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6351143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6F2E7"/>
                    </a:solidFill>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6F2E7"/>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EBE0"/>
                    </a:solidFill>
                  </a:tcPr>
                </a:tc>
                <a:tc hMerge="1">
                  <a:txBody>
                    <a:bodyPr/>
                    <a:lstStyle/>
                    <a:p>
                      <a:endParaRPr lang="en-US"/>
                    </a:p>
                  </a:txBody>
                  <a:tcPr/>
                </a:tc>
                <a:extLst>
                  <a:ext uri="{0D108BD9-81ED-4DB2-BD59-A6C34878D82A}">
                    <a16:rowId xmlns:a16="http://schemas.microsoft.com/office/drawing/2014/main" val="1186911167"/>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GREEN BELTS ASSIGNED</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Century Gothic" panose="020B0502020202020204" pitchFamily="34" charset="0"/>
                        </a:rPr>
                        <a:t>EXPECTED START DATE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EXPECTED COMPLETION DATE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40539555"/>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6F2E7"/>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EBE0"/>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EBE0"/>
                    </a:solidFill>
                  </a:tcPr>
                </a:tc>
                <a:extLst>
                  <a:ext uri="{0D108BD9-81ED-4DB2-BD59-A6C34878D82A}">
                    <a16:rowId xmlns:a16="http://schemas.microsoft.com/office/drawing/2014/main" val="4060387299"/>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BLACK BELTS ASSIGNED</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Century Gothic" panose="020B0502020202020204" pitchFamily="34" charset="0"/>
                        </a:rPr>
                        <a:t>EXPECTED SAVINGS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ESTIMATED COSTS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373505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6F2E7"/>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191298514"/>
                  </a:ext>
                </a:extLst>
              </a:tr>
            </a:tbl>
          </a:graphicData>
        </a:graphic>
      </p:graphicFrame>
      <p:sp>
        <p:nvSpPr>
          <p:cNvPr id="13" name="TextBox 12">
            <a:extLst>
              <a:ext uri="{FF2B5EF4-FFF2-40B4-BE49-F238E27FC236}">
                <a16:creationId xmlns:a16="http://schemas.microsoft.com/office/drawing/2014/main" id="{226E6ECB-CF92-3B4C-9578-D6C0F06A41C9}"/>
              </a:ext>
            </a:extLst>
          </p:cNvPr>
          <p:cNvSpPr txBox="1"/>
          <p:nvPr/>
        </p:nvSpPr>
        <p:spPr>
          <a:xfrm>
            <a:off x="367747" y="1400027"/>
            <a:ext cx="517802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GENERAL PROJECT INFORMATION</a:t>
            </a:r>
          </a:p>
        </p:txBody>
      </p:sp>
    </p:spTree>
    <p:extLst>
      <p:ext uri="{BB962C8B-B14F-4D97-AF65-F5344CB8AC3E}">
        <p14:creationId xmlns:p14="http://schemas.microsoft.com/office/powerpoint/2010/main" val="918884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SIX SIGMA PROJECT CHARTER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52258"/>
            <a:ext cx="2428870" cy="646331"/>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OVERVIEW</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PROJECT SCOPE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TENTATIVE SCHEDULE</a:t>
            </a:r>
          </a:p>
        </p:txBody>
      </p:sp>
      <p:sp>
        <p:nvSpPr>
          <p:cNvPr id="44" name="TextBox 43">
            <a:hlinkClick r:id="rId3"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chemeClr val="tx1">
                    <a:lumMod val="65000"/>
                    <a:lumOff val="35000"/>
                  </a:schemeClr>
                </a:solidFill>
                <a:latin typeface="Century Gothic" panose="020B0502020202020204" pitchFamily="34" charset="0"/>
                <a:ea typeface="Montserrat Light" charset="0"/>
                <a:cs typeface="Montserrat Light" charset="0"/>
              </a:rPr>
              <a:t>2</a:t>
            </a:r>
          </a:p>
        </p:txBody>
      </p:sp>
      <p:sp>
        <p:nvSpPr>
          <p:cNvPr id="45" name="TextBox 44">
            <a:hlinkClick r:id="rId4"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chemeClr val="tx1">
                    <a:lumMod val="65000"/>
                    <a:lumOff val="35000"/>
                  </a:schemeClr>
                </a:solidFill>
                <a:latin typeface="Century Gothic" panose="020B0502020202020204" pitchFamily="34" charset="0"/>
                <a:ea typeface="Montserrat Light" charset="0"/>
                <a:cs typeface="Montserrat Light" charset="0"/>
              </a:rPr>
              <a:t>3</a:t>
            </a:r>
          </a:p>
        </p:txBody>
      </p:sp>
      <p:sp>
        <p:nvSpPr>
          <p:cNvPr id="46" name="TextBox 45">
            <a:hlinkClick r:id="rId5"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chemeClr val="tx1">
                    <a:lumMod val="65000"/>
                    <a:lumOff val="35000"/>
                  </a:schemeClr>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RESOURCES</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COSTS</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RISK, CONSTRAINTS, </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ASSUMPTIONS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1890261"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PREPARED BY…</a:t>
            </a:r>
          </a:p>
        </p:txBody>
      </p:sp>
      <p:sp>
        <p:nvSpPr>
          <p:cNvPr id="53" name="TextBox 52">
            <a:hlinkClick r:id="rId5"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chemeClr val="tx1">
                    <a:lumMod val="65000"/>
                    <a:lumOff val="35000"/>
                  </a:schemeClr>
                </a:solidFill>
                <a:latin typeface="Century Gothic" panose="020B0502020202020204" pitchFamily="34" charset="0"/>
                <a:ea typeface="Montserrat Light" charset="0"/>
                <a:cs typeface="Montserrat Light" charset="0"/>
              </a:rPr>
              <a:t>6</a:t>
            </a:r>
          </a:p>
        </p:txBody>
      </p:sp>
      <p:sp>
        <p:nvSpPr>
          <p:cNvPr id="55" name="TextBox 54">
            <a:hlinkClick r:id="rId3"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chemeClr val="tx1">
                    <a:lumMod val="65000"/>
                    <a:lumOff val="35000"/>
                  </a:schemeClr>
                </a:solidFill>
                <a:latin typeface="Century Gothic" panose="020B0502020202020204" pitchFamily="34" charset="0"/>
                <a:ea typeface="Montserrat Light" charset="0"/>
                <a:cs typeface="Montserrat Light" charset="0"/>
              </a:rPr>
              <a:t>5</a:t>
            </a:r>
          </a:p>
        </p:txBody>
      </p:sp>
      <p:sp>
        <p:nvSpPr>
          <p:cNvPr id="64" name="TextBox 63">
            <a:hlinkClick r:id="rId6"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chemeClr val="tx1">
                    <a:lumMod val="65000"/>
                    <a:lumOff val="35000"/>
                  </a:schemeClr>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BENEFITS &amp; CUSTOMERS</a:t>
            </a:r>
          </a:p>
        </p:txBody>
      </p:sp>
      <p:pic>
        <p:nvPicPr>
          <p:cNvPr id="20" name="Picture 19" descr="Shape, background pattern&#10;&#10;Description automatically generated">
            <a:extLst>
              <a:ext uri="{FF2B5EF4-FFF2-40B4-BE49-F238E27FC236}">
                <a16:creationId xmlns:a16="http://schemas.microsoft.com/office/drawing/2014/main" id="{891F2E71-0312-9DA2-69CB-8E4E34916C88}"/>
              </a:ext>
            </a:extLst>
          </p:cNvPr>
          <p:cNvPicPr>
            <a:picLocks noChangeAspect="1"/>
          </p:cNvPicPr>
          <p:nvPr/>
        </p:nvPicPr>
        <p:blipFill>
          <a:blip r:embed="rId7"/>
          <a:stretch>
            <a:fillRect/>
          </a:stretch>
        </p:blipFill>
        <p:spPr>
          <a:xfrm>
            <a:off x="8136200" y="527050"/>
            <a:ext cx="4800600" cy="5803900"/>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52532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PROJECT OVERVIEW</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OVERVIEW &amp; PROJECT SCOPE</a:t>
            </a:r>
            <a:endParaRPr lang="en-US" dirty="0">
              <a:solidFill>
                <a:schemeClr val="bg1"/>
              </a:solidFill>
              <a:latin typeface="Century Gothic" panose="020B0502020202020204" pitchFamily="34" charset="0"/>
              <a:ea typeface="Arial" charset="0"/>
              <a:cs typeface="Arial" charset="0"/>
            </a:endParaRPr>
          </a:p>
        </p:txBody>
      </p:sp>
      <p:sp>
        <p:nvSpPr>
          <p:cNvPr id="17" name="TextBox 16">
            <a:extLst>
              <a:ext uri="{FF2B5EF4-FFF2-40B4-BE49-F238E27FC236}">
                <a16:creationId xmlns:a16="http://schemas.microsoft.com/office/drawing/2014/main" id="{779AB062-8C1C-4C70-BE52-A5053D1050EF}"/>
              </a:ext>
            </a:extLst>
          </p:cNvPr>
          <p:cNvSpPr txBox="1"/>
          <p:nvPr/>
        </p:nvSpPr>
        <p:spPr>
          <a:xfrm>
            <a:off x="367748" y="4471690"/>
            <a:ext cx="262283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PROJECT SCOPE</a:t>
            </a:r>
          </a:p>
        </p:txBody>
      </p:sp>
      <p:graphicFrame>
        <p:nvGraphicFramePr>
          <p:cNvPr id="18" name="Table 17">
            <a:extLst>
              <a:ext uri="{FF2B5EF4-FFF2-40B4-BE49-F238E27FC236}">
                <a16:creationId xmlns:a16="http://schemas.microsoft.com/office/drawing/2014/main" id="{F37D93A8-7E17-4F98-A895-BBADF3A52909}"/>
              </a:ext>
            </a:extLst>
          </p:cNvPr>
          <p:cNvGraphicFramePr>
            <a:graphicFrameLocks noGrp="1"/>
          </p:cNvGraphicFramePr>
          <p:nvPr>
            <p:extLst>
              <p:ext uri="{D42A27DB-BD31-4B8C-83A1-F6EECF244321}">
                <p14:modId xmlns:p14="http://schemas.microsoft.com/office/powerpoint/2010/main" val="4085916381"/>
              </p:ext>
            </p:extLst>
          </p:nvPr>
        </p:nvGraphicFramePr>
        <p:xfrm>
          <a:off x="488196" y="697704"/>
          <a:ext cx="9448800" cy="3489325"/>
        </p:xfrm>
        <a:graphic>
          <a:graphicData uri="http://schemas.openxmlformats.org/drawingml/2006/table">
            <a:tbl>
              <a:tblPr/>
              <a:tblGrid>
                <a:gridCol w="1967708">
                  <a:extLst>
                    <a:ext uri="{9D8B030D-6E8A-4147-A177-3AD203B41FA5}">
                      <a16:colId xmlns:a16="http://schemas.microsoft.com/office/drawing/2014/main" val="1996367546"/>
                    </a:ext>
                  </a:extLst>
                </a:gridCol>
                <a:gridCol w="7481092">
                  <a:extLst>
                    <a:ext uri="{9D8B030D-6E8A-4147-A177-3AD203B41FA5}">
                      <a16:colId xmlns:a16="http://schemas.microsoft.com/office/drawing/2014/main" val="886809287"/>
                    </a:ext>
                  </a:extLst>
                </a:gridCol>
              </a:tblGrid>
              <a:tr h="697865">
                <a:tc>
                  <a:txBody>
                    <a:bodyPr/>
                    <a:lstStyle/>
                    <a:p>
                      <a:pPr algn="l" fontAlgn="ctr"/>
                      <a:r>
                        <a:rPr lang="en-US" sz="1200" b="0" i="0" u="none" strike="noStrike" dirty="0">
                          <a:solidFill>
                            <a:srgbClr val="000000"/>
                          </a:solidFill>
                          <a:effectLst/>
                          <a:latin typeface="Century Gothic" panose="020B0502020202020204" pitchFamily="34" charset="0"/>
                        </a:rPr>
                        <a:t>PROBLEM OR ISSUE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697865">
                <a:tc>
                  <a:txBody>
                    <a:bodyPr/>
                    <a:lstStyle/>
                    <a:p>
                      <a:pPr algn="l" rtl="0" fontAlgn="ctr"/>
                      <a:r>
                        <a:rPr lang="en-US" sz="1200" b="0" i="0" u="none" strike="noStrike" dirty="0">
                          <a:solidFill>
                            <a:srgbClr val="000000"/>
                          </a:solidFill>
                          <a:effectLst/>
                          <a:latin typeface="Century Gothic" panose="020B0502020202020204" pitchFamily="34" charset="0"/>
                        </a:rPr>
                        <a:t>PURPOSE OF PROJECT</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697865">
                <a:tc>
                  <a:txBody>
                    <a:bodyPr/>
                    <a:lstStyle/>
                    <a:p>
                      <a:pPr algn="l" fontAlgn="ctr"/>
                      <a:r>
                        <a:rPr lang="en-US" sz="1200" b="0" i="0" u="none" strike="noStrike" dirty="0">
                          <a:solidFill>
                            <a:srgbClr val="000000"/>
                          </a:solidFill>
                          <a:effectLst/>
                          <a:latin typeface="Century Gothic" panose="020B0502020202020204" pitchFamily="34" charset="0"/>
                        </a:rPr>
                        <a:t>BUSINESS CASE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697865">
                <a:tc>
                  <a:txBody>
                    <a:bodyPr/>
                    <a:lstStyle/>
                    <a:p>
                      <a:pPr algn="l" rtl="0" fontAlgn="ctr"/>
                      <a:r>
                        <a:rPr lang="en-US" sz="1200" b="0" i="0" u="none" strike="noStrike" dirty="0">
                          <a:solidFill>
                            <a:srgbClr val="000000"/>
                          </a:solidFill>
                          <a:effectLst/>
                          <a:latin typeface="Century Gothic" panose="020B0502020202020204" pitchFamily="34" charset="0"/>
                        </a:rPr>
                        <a:t>GOALS / METRICS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697865">
                <a:tc>
                  <a:txBody>
                    <a:bodyPr/>
                    <a:lstStyle/>
                    <a:p>
                      <a:pPr algn="l" fontAlgn="ctr"/>
                      <a:r>
                        <a:rPr lang="en-US" sz="1200" b="0" i="0" u="none" strike="noStrike" dirty="0">
                          <a:solidFill>
                            <a:srgbClr val="000000"/>
                          </a:solidFill>
                          <a:effectLst/>
                          <a:latin typeface="Century Gothic" panose="020B0502020202020204" pitchFamily="34" charset="0"/>
                        </a:rPr>
                        <a:t>EXPECTED DELIVERABLES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graphicFrame>
        <p:nvGraphicFramePr>
          <p:cNvPr id="19" name="Table 18">
            <a:extLst>
              <a:ext uri="{FF2B5EF4-FFF2-40B4-BE49-F238E27FC236}">
                <a16:creationId xmlns:a16="http://schemas.microsoft.com/office/drawing/2014/main" id="{2A29ACB9-DD4A-4609-90CB-18909D54A7C6}"/>
              </a:ext>
            </a:extLst>
          </p:cNvPr>
          <p:cNvGraphicFramePr>
            <a:graphicFrameLocks noGrp="1"/>
          </p:cNvGraphicFramePr>
          <p:nvPr>
            <p:extLst>
              <p:ext uri="{D42A27DB-BD31-4B8C-83A1-F6EECF244321}">
                <p14:modId xmlns:p14="http://schemas.microsoft.com/office/powerpoint/2010/main" val="2117696412"/>
              </p:ext>
            </p:extLst>
          </p:nvPr>
        </p:nvGraphicFramePr>
        <p:xfrm>
          <a:off x="488196" y="4959636"/>
          <a:ext cx="9448800" cy="1395730"/>
        </p:xfrm>
        <a:graphic>
          <a:graphicData uri="http://schemas.openxmlformats.org/drawingml/2006/table">
            <a:tbl>
              <a:tblPr/>
              <a:tblGrid>
                <a:gridCol w="1967708">
                  <a:extLst>
                    <a:ext uri="{9D8B030D-6E8A-4147-A177-3AD203B41FA5}">
                      <a16:colId xmlns:a16="http://schemas.microsoft.com/office/drawing/2014/main" val="3734826"/>
                    </a:ext>
                  </a:extLst>
                </a:gridCol>
                <a:gridCol w="7481092">
                  <a:extLst>
                    <a:ext uri="{9D8B030D-6E8A-4147-A177-3AD203B41FA5}">
                      <a16:colId xmlns:a16="http://schemas.microsoft.com/office/drawing/2014/main" val="1467896747"/>
                    </a:ext>
                  </a:extLst>
                </a:gridCol>
              </a:tblGrid>
              <a:tr h="697865">
                <a:tc>
                  <a:txBody>
                    <a:bodyPr/>
                    <a:lstStyle/>
                    <a:p>
                      <a:pPr algn="l" fontAlgn="ctr"/>
                      <a:r>
                        <a:rPr lang="en-US" sz="1200" b="0" i="0" u="none" strike="noStrike" dirty="0">
                          <a:solidFill>
                            <a:srgbClr val="000000"/>
                          </a:solidFill>
                          <a:effectLst/>
                          <a:latin typeface="Century Gothic" panose="020B0502020202020204" pitchFamily="34" charset="0"/>
                        </a:rPr>
                        <a:t>WITHIN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20059"/>
                  </a:ext>
                </a:extLst>
              </a:tr>
              <a:tr h="697865">
                <a:tc>
                  <a:txBody>
                    <a:bodyPr/>
                    <a:lstStyle/>
                    <a:p>
                      <a:pPr algn="l" rtl="0" fontAlgn="ctr"/>
                      <a:r>
                        <a:rPr lang="en-US" sz="1200" b="0" i="0" u="none" strike="noStrike" dirty="0">
                          <a:solidFill>
                            <a:srgbClr val="000000"/>
                          </a:solidFill>
                          <a:effectLst/>
                          <a:latin typeface="Century Gothic" panose="020B0502020202020204" pitchFamily="34" charset="0"/>
                        </a:rPr>
                        <a:t>OUTSIDE OF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FEBE0"/>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23382459"/>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59265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TENTATIVE SCHEDULE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TENTATIVE SCHEDULE</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9ABD8C64-143C-4A5E-8B6A-75D3668D34E4}"/>
              </a:ext>
            </a:extLst>
          </p:cNvPr>
          <p:cNvGraphicFramePr>
            <a:graphicFrameLocks noGrp="1"/>
          </p:cNvGraphicFramePr>
          <p:nvPr>
            <p:extLst>
              <p:ext uri="{D42A27DB-BD31-4B8C-83A1-F6EECF244321}">
                <p14:modId xmlns:p14="http://schemas.microsoft.com/office/powerpoint/2010/main" val="3324809706"/>
              </p:ext>
            </p:extLst>
          </p:nvPr>
        </p:nvGraphicFramePr>
        <p:xfrm>
          <a:off x="447932" y="705678"/>
          <a:ext cx="10276896" cy="5563391"/>
        </p:xfrm>
        <a:graphic>
          <a:graphicData uri="http://schemas.openxmlformats.org/drawingml/2006/table">
            <a:tbl>
              <a:tblPr/>
              <a:tblGrid>
                <a:gridCol w="5758784">
                  <a:extLst>
                    <a:ext uri="{9D8B030D-6E8A-4147-A177-3AD203B41FA5}">
                      <a16:colId xmlns:a16="http://schemas.microsoft.com/office/drawing/2014/main" val="45349884"/>
                    </a:ext>
                  </a:extLst>
                </a:gridCol>
                <a:gridCol w="2295242">
                  <a:extLst>
                    <a:ext uri="{9D8B030D-6E8A-4147-A177-3AD203B41FA5}">
                      <a16:colId xmlns:a16="http://schemas.microsoft.com/office/drawing/2014/main" val="4030175396"/>
                    </a:ext>
                  </a:extLst>
                </a:gridCol>
                <a:gridCol w="2222870">
                  <a:extLst>
                    <a:ext uri="{9D8B030D-6E8A-4147-A177-3AD203B41FA5}">
                      <a16:colId xmlns:a16="http://schemas.microsoft.com/office/drawing/2014/main" val="2635095511"/>
                    </a:ext>
                  </a:extLst>
                </a:gridCol>
              </a:tblGrid>
              <a:tr h="373311">
                <a:tc>
                  <a:txBody>
                    <a:bodyPr/>
                    <a:lstStyle/>
                    <a:p>
                      <a:pPr algn="l" fontAlgn="ctr"/>
                      <a:r>
                        <a:rPr lang="en-US" sz="900" b="1" i="0" u="none" strike="noStrike">
                          <a:solidFill>
                            <a:srgbClr val="000000"/>
                          </a:solidFill>
                          <a:effectLst/>
                          <a:latin typeface="Century Gothic" panose="020B0502020202020204" pitchFamily="34" charset="0"/>
                        </a:rPr>
                        <a:t>KEY MILESTONE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ctr" fontAlgn="ctr"/>
                      <a:r>
                        <a:rPr lang="en-US" sz="900" b="1" i="0" u="none" strike="noStrike">
                          <a:solidFill>
                            <a:srgbClr val="000000"/>
                          </a:solidFill>
                          <a:effectLst/>
                          <a:latin typeface="Century Gothic" panose="020B0502020202020204" pitchFamily="34" charset="0"/>
                        </a:rPr>
                        <a:t>START</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ctr" fontAlgn="ctr"/>
                      <a:r>
                        <a:rPr lang="en-US" sz="900" b="1" i="0" u="none" strike="noStrike" dirty="0">
                          <a:solidFill>
                            <a:srgbClr val="000000"/>
                          </a:solidFill>
                          <a:effectLst/>
                          <a:latin typeface="Century Gothic" panose="020B0502020202020204" pitchFamily="34" charset="0"/>
                        </a:rPr>
                        <a:t>FINISH</a:t>
                      </a: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extLst>
                  <a:ext uri="{0D108BD9-81ED-4DB2-BD59-A6C34878D82A}">
                    <a16:rowId xmlns:a16="http://schemas.microsoft.com/office/drawing/2014/main" val="830266174"/>
                  </a:ext>
                </a:extLst>
              </a:tr>
              <a:tr h="519008">
                <a:tc>
                  <a:txBody>
                    <a:bodyPr/>
                    <a:lstStyle/>
                    <a:p>
                      <a:pPr algn="l" rtl="0" fontAlgn="ctr"/>
                      <a:r>
                        <a:rPr lang="en-US" sz="1000" b="0" i="0" u="none" strike="noStrike" dirty="0">
                          <a:solidFill>
                            <a:srgbClr val="000000"/>
                          </a:solidFill>
                          <a:effectLst/>
                          <a:latin typeface="Century Gothic" panose="020B0502020202020204" pitchFamily="34" charset="0"/>
                        </a:rPr>
                        <a:t>Form Project Team / Preliminary Review / Scope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3383816394"/>
                  </a:ext>
                </a:extLst>
              </a:tr>
              <a:tr h="519008">
                <a:tc>
                  <a:txBody>
                    <a:bodyPr/>
                    <a:lstStyle/>
                    <a:p>
                      <a:pPr algn="l" rtl="0" fontAlgn="ctr"/>
                      <a:r>
                        <a:rPr lang="en-US" sz="1000" b="0" i="0" u="none" strike="noStrike" dirty="0">
                          <a:solidFill>
                            <a:srgbClr val="000000"/>
                          </a:solidFill>
                          <a:effectLst/>
                          <a:latin typeface="Century Gothic" panose="020B0502020202020204" pitchFamily="34" charset="0"/>
                        </a:rPr>
                        <a:t>Finalize Project Plan / Charter / Kick Off</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288720879"/>
                  </a:ext>
                </a:extLst>
              </a:tr>
              <a:tr h="519008">
                <a:tc>
                  <a:txBody>
                    <a:bodyPr/>
                    <a:lstStyle/>
                    <a:p>
                      <a:pPr algn="l" rtl="0" fontAlgn="ctr"/>
                      <a:r>
                        <a:rPr lang="en-US" sz="1000" b="0" i="0" u="none" strike="noStrike" dirty="0">
                          <a:solidFill>
                            <a:srgbClr val="000000"/>
                          </a:solidFill>
                          <a:effectLst/>
                          <a:latin typeface="Century Gothic" panose="020B0502020202020204" pitchFamily="34" charset="0"/>
                        </a:rPr>
                        <a:t>Define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3011254951"/>
                  </a:ext>
                </a:extLst>
              </a:tr>
              <a:tr h="519008">
                <a:tc>
                  <a:txBody>
                    <a:bodyPr/>
                    <a:lstStyle/>
                    <a:p>
                      <a:pPr algn="l" rtl="0" fontAlgn="ctr"/>
                      <a:r>
                        <a:rPr lang="en-US" sz="1000" b="0" i="0" u="none" strike="noStrike" dirty="0">
                          <a:solidFill>
                            <a:srgbClr val="000000"/>
                          </a:solidFill>
                          <a:effectLst/>
                          <a:latin typeface="Century Gothic" panose="020B0502020202020204" pitchFamily="34" charset="0"/>
                        </a:rPr>
                        <a:t>Measurement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3948482540"/>
                  </a:ext>
                </a:extLst>
              </a:tr>
              <a:tr h="519008">
                <a:tc>
                  <a:txBody>
                    <a:bodyPr/>
                    <a:lstStyle/>
                    <a:p>
                      <a:pPr algn="l" rtl="0" fontAlgn="ctr"/>
                      <a:r>
                        <a:rPr lang="en-US" sz="1000" b="0" i="0" u="none" strike="noStrike" dirty="0">
                          <a:solidFill>
                            <a:srgbClr val="000000"/>
                          </a:solidFill>
                          <a:effectLst/>
                          <a:latin typeface="Century Gothic" panose="020B0502020202020204" pitchFamily="34" charset="0"/>
                        </a:rPr>
                        <a:t>Analysis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066953128"/>
                  </a:ext>
                </a:extLst>
              </a:tr>
              <a:tr h="519008">
                <a:tc>
                  <a:txBody>
                    <a:bodyPr/>
                    <a:lstStyle/>
                    <a:p>
                      <a:pPr algn="l" rtl="0" fontAlgn="ctr"/>
                      <a:r>
                        <a:rPr lang="en-US" sz="1000" b="0" i="0" u="none" strike="noStrike" dirty="0">
                          <a:solidFill>
                            <a:srgbClr val="000000"/>
                          </a:solidFill>
                          <a:effectLst/>
                          <a:latin typeface="Century Gothic" panose="020B0502020202020204" pitchFamily="34" charset="0"/>
                        </a:rPr>
                        <a:t>Improvement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188724549"/>
                  </a:ext>
                </a:extLst>
              </a:tr>
              <a:tr h="519008">
                <a:tc>
                  <a:txBody>
                    <a:bodyPr/>
                    <a:lstStyle/>
                    <a:p>
                      <a:pPr algn="l" rtl="0" fontAlgn="ctr"/>
                      <a:r>
                        <a:rPr lang="en-US" sz="1000" b="0" i="0" u="none" strike="noStrike" dirty="0">
                          <a:solidFill>
                            <a:srgbClr val="000000"/>
                          </a:solidFill>
                          <a:effectLst/>
                          <a:latin typeface="Century Gothic" panose="020B0502020202020204" pitchFamily="34" charset="0"/>
                        </a:rPr>
                        <a:t>Control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422060000"/>
                  </a:ext>
                </a:extLst>
              </a:tr>
              <a:tr h="519008">
                <a:tc>
                  <a:txBody>
                    <a:bodyPr/>
                    <a:lstStyle/>
                    <a:p>
                      <a:pPr algn="l" rtl="0" fontAlgn="ctr"/>
                      <a:r>
                        <a:rPr lang="en-US" sz="1000" b="0" i="0" u="none" strike="noStrike" dirty="0">
                          <a:solidFill>
                            <a:srgbClr val="000000"/>
                          </a:solidFill>
                          <a:effectLst/>
                          <a:latin typeface="Century Gothic" panose="020B0502020202020204" pitchFamily="34" charset="0"/>
                        </a:rPr>
                        <a:t>Project Summary Report and Close Out</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4228696142"/>
                  </a:ext>
                </a:extLst>
              </a:tr>
              <a:tr h="519008">
                <a:tc>
                  <a:txBody>
                    <a:bodyPr/>
                    <a:lstStyle/>
                    <a:p>
                      <a:pPr algn="l" rtl="0" fontAlgn="ctr"/>
                      <a:r>
                        <a:rPr lang="en-US" sz="1000" b="0" i="0" u="none" strike="noStrike" dirty="0">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4017853147"/>
                  </a:ext>
                </a:extLst>
              </a:tr>
              <a:tr h="519008">
                <a:tc>
                  <a:txBody>
                    <a:bodyPr/>
                    <a:lstStyle/>
                    <a:p>
                      <a:pPr algn="l" rtl="0" fontAlgn="ctr"/>
                      <a:r>
                        <a:rPr lang="en-US" sz="1000" b="0" i="0" u="none" strike="noStrike" dirty="0">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514329233"/>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RESOURCES &amp; COSTS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25734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RESOURCES</a:t>
            </a:r>
          </a:p>
        </p:txBody>
      </p:sp>
      <p:graphicFrame>
        <p:nvGraphicFramePr>
          <p:cNvPr id="2" name="Table 1">
            <a:extLst>
              <a:ext uri="{FF2B5EF4-FFF2-40B4-BE49-F238E27FC236}">
                <a16:creationId xmlns:a16="http://schemas.microsoft.com/office/drawing/2014/main" id="{D7917102-5A33-4403-8779-9E0F7BC0D01A}"/>
              </a:ext>
            </a:extLst>
          </p:cNvPr>
          <p:cNvGraphicFramePr>
            <a:graphicFrameLocks noGrp="1"/>
          </p:cNvGraphicFramePr>
          <p:nvPr>
            <p:extLst>
              <p:ext uri="{D42A27DB-BD31-4B8C-83A1-F6EECF244321}">
                <p14:modId xmlns:p14="http://schemas.microsoft.com/office/powerpoint/2010/main" val="3991896153"/>
              </p:ext>
            </p:extLst>
          </p:nvPr>
        </p:nvGraphicFramePr>
        <p:xfrm>
          <a:off x="444760" y="723151"/>
          <a:ext cx="9448800" cy="2093595"/>
        </p:xfrm>
        <a:graphic>
          <a:graphicData uri="http://schemas.openxmlformats.org/drawingml/2006/table">
            <a:tbl>
              <a:tblPr/>
              <a:tblGrid>
                <a:gridCol w="1967708">
                  <a:extLst>
                    <a:ext uri="{9D8B030D-6E8A-4147-A177-3AD203B41FA5}">
                      <a16:colId xmlns:a16="http://schemas.microsoft.com/office/drawing/2014/main" val="4094908337"/>
                    </a:ext>
                  </a:extLst>
                </a:gridCol>
                <a:gridCol w="7481092">
                  <a:extLst>
                    <a:ext uri="{9D8B030D-6E8A-4147-A177-3AD203B41FA5}">
                      <a16:colId xmlns:a16="http://schemas.microsoft.com/office/drawing/2014/main" val="4207127760"/>
                    </a:ext>
                  </a:extLst>
                </a:gridCol>
              </a:tblGrid>
              <a:tr h="697865">
                <a:tc>
                  <a:txBody>
                    <a:bodyPr/>
                    <a:lstStyle/>
                    <a:p>
                      <a:pPr algn="l" fontAlgn="ctr"/>
                      <a:r>
                        <a:rPr lang="en-US" sz="1200" b="0" i="0" u="none" strike="noStrike">
                          <a:solidFill>
                            <a:srgbClr val="000000"/>
                          </a:solidFill>
                          <a:effectLst/>
                          <a:latin typeface="Century Gothic" panose="020B0502020202020204" pitchFamily="34" charset="0"/>
                        </a:rPr>
                        <a:t>PROJECT TEAM</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76166472"/>
                  </a:ext>
                </a:extLst>
              </a:tr>
              <a:tr h="697865">
                <a:tc>
                  <a:txBody>
                    <a:bodyPr/>
                    <a:lstStyle/>
                    <a:p>
                      <a:pPr algn="l" rtl="0" fontAlgn="ctr"/>
                      <a:r>
                        <a:rPr lang="en-US" sz="1200" b="0" i="0" u="none" strike="noStrike">
                          <a:solidFill>
                            <a:srgbClr val="000000"/>
                          </a:solidFill>
                          <a:effectLst/>
                          <a:latin typeface="Century Gothic" panose="020B0502020202020204" pitchFamily="34" charset="0"/>
                        </a:rPr>
                        <a:t>SUPPORT RESOURCES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80920344"/>
                  </a:ext>
                </a:extLst>
              </a:tr>
              <a:tr h="697865">
                <a:tc>
                  <a:txBody>
                    <a:bodyPr/>
                    <a:lstStyle/>
                    <a:p>
                      <a:pPr algn="l" fontAlgn="ctr"/>
                      <a:r>
                        <a:rPr lang="en-US" sz="1200" b="0" i="0" u="none" strike="noStrike">
                          <a:solidFill>
                            <a:srgbClr val="000000"/>
                          </a:solidFill>
                          <a:effectLst/>
                          <a:latin typeface="Century Gothic" panose="020B0502020202020204" pitchFamily="34" charset="0"/>
                        </a:rPr>
                        <a:t>SPECIAL NEEDS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30343036"/>
                  </a:ext>
                </a:extLst>
              </a:tr>
            </a:tbl>
          </a:graphicData>
        </a:graphic>
      </p:graphicFrame>
      <p:sp>
        <p:nvSpPr>
          <p:cNvPr id="12" name="TextBox 11">
            <a:extLst>
              <a:ext uri="{FF2B5EF4-FFF2-40B4-BE49-F238E27FC236}">
                <a16:creationId xmlns:a16="http://schemas.microsoft.com/office/drawing/2014/main" id="{82E21270-3FBA-4420-BFD2-4643CF6BC93D}"/>
              </a:ext>
            </a:extLst>
          </p:cNvPr>
          <p:cNvSpPr txBox="1"/>
          <p:nvPr/>
        </p:nvSpPr>
        <p:spPr>
          <a:xfrm>
            <a:off x="367748" y="2829832"/>
            <a:ext cx="114165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COSTS</a:t>
            </a:r>
          </a:p>
        </p:txBody>
      </p:sp>
      <p:graphicFrame>
        <p:nvGraphicFramePr>
          <p:cNvPr id="4" name="Table 3">
            <a:extLst>
              <a:ext uri="{FF2B5EF4-FFF2-40B4-BE49-F238E27FC236}">
                <a16:creationId xmlns:a16="http://schemas.microsoft.com/office/drawing/2014/main" id="{4293C68B-FEC8-436F-9C75-91A96EC32814}"/>
              </a:ext>
            </a:extLst>
          </p:cNvPr>
          <p:cNvGraphicFramePr>
            <a:graphicFrameLocks noGrp="1"/>
          </p:cNvGraphicFramePr>
          <p:nvPr>
            <p:extLst>
              <p:ext uri="{D42A27DB-BD31-4B8C-83A1-F6EECF244321}">
                <p14:modId xmlns:p14="http://schemas.microsoft.com/office/powerpoint/2010/main" val="1659445881"/>
              </p:ext>
            </p:extLst>
          </p:nvPr>
        </p:nvGraphicFramePr>
        <p:xfrm>
          <a:off x="444760" y="3262810"/>
          <a:ext cx="9448800" cy="2991485"/>
        </p:xfrm>
        <a:graphic>
          <a:graphicData uri="http://schemas.openxmlformats.org/drawingml/2006/table">
            <a:tbl>
              <a:tblPr/>
              <a:tblGrid>
                <a:gridCol w="1967708">
                  <a:extLst>
                    <a:ext uri="{9D8B030D-6E8A-4147-A177-3AD203B41FA5}">
                      <a16:colId xmlns:a16="http://schemas.microsoft.com/office/drawing/2014/main" val="532633734"/>
                    </a:ext>
                  </a:extLst>
                </a:gridCol>
                <a:gridCol w="1967708">
                  <a:extLst>
                    <a:ext uri="{9D8B030D-6E8A-4147-A177-3AD203B41FA5}">
                      <a16:colId xmlns:a16="http://schemas.microsoft.com/office/drawing/2014/main" val="4170409706"/>
                    </a:ext>
                  </a:extLst>
                </a:gridCol>
                <a:gridCol w="1359334">
                  <a:extLst>
                    <a:ext uri="{9D8B030D-6E8A-4147-A177-3AD203B41FA5}">
                      <a16:colId xmlns:a16="http://schemas.microsoft.com/office/drawing/2014/main" val="2162117222"/>
                    </a:ext>
                  </a:extLst>
                </a:gridCol>
                <a:gridCol w="1359334">
                  <a:extLst>
                    <a:ext uri="{9D8B030D-6E8A-4147-A177-3AD203B41FA5}">
                      <a16:colId xmlns:a16="http://schemas.microsoft.com/office/drawing/2014/main" val="3686796820"/>
                    </a:ext>
                  </a:extLst>
                </a:gridCol>
                <a:gridCol w="750961">
                  <a:extLst>
                    <a:ext uri="{9D8B030D-6E8A-4147-A177-3AD203B41FA5}">
                      <a16:colId xmlns:a16="http://schemas.microsoft.com/office/drawing/2014/main" val="502520764"/>
                    </a:ext>
                  </a:extLst>
                </a:gridCol>
                <a:gridCol w="2043755">
                  <a:extLst>
                    <a:ext uri="{9D8B030D-6E8A-4147-A177-3AD203B41FA5}">
                      <a16:colId xmlns:a16="http://schemas.microsoft.com/office/drawing/2014/main" val="1459874708"/>
                    </a:ext>
                  </a:extLst>
                </a:gridCol>
              </a:tblGrid>
              <a:tr h="316865">
                <a:tc>
                  <a:txBody>
                    <a:bodyPr/>
                    <a:lstStyle/>
                    <a:p>
                      <a:pPr algn="l" fontAlgn="ctr"/>
                      <a:r>
                        <a:rPr lang="en-US" sz="1000" b="1" i="0" u="none" strike="noStrike" dirty="0">
                          <a:solidFill>
                            <a:srgbClr val="000000"/>
                          </a:solidFill>
                          <a:effectLst/>
                          <a:latin typeface="Century Gothic" panose="020B0502020202020204" pitchFamily="34" charset="0"/>
                        </a:rPr>
                        <a:t>COST TYPE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FEBE0"/>
                    </a:solidFill>
                  </a:tcPr>
                </a:tc>
                <a:tc gridSpan="2">
                  <a:txBody>
                    <a:bodyPr/>
                    <a:lstStyle/>
                    <a:p>
                      <a:pPr algn="l" fontAlgn="ctr"/>
                      <a:r>
                        <a:rPr lang="en-US" sz="1000" b="1" i="0" u="none" strike="noStrike" dirty="0">
                          <a:solidFill>
                            <a:srgbClr val="000000"/>
                          </a:solidFill>
                          <a:effectLst/>
                          <a:latin typeface="Century Gothic" panose="020B0502020202020204" pitchFamily="34" charset="0"/>
                        </a:rPr>
                        <a:t>VENDOR / LABOR NAMES</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FEBE0"/>
                    </a:solidFill>
                  </a:tcPr>
                </a:tc>
                <a:tc hMerge="1">
                  <a:txBody>
                    <a:bodyPr/>
                    <a:lstStyle/>
                    <a:p>
                      <a:endParaRPr lang="en-US"/>
                    </a:p>
                  </a:txBody>
                  <a:tcPr/>
                </a:tc>
                <a:tc>
                  <a:txBody>
                    <a:bodyPr/>
                    <a:lstStyle/>
                    <a:p>
                      <a:pPr algn="ctr" fontAlgn="ctr"/>
                      <a:r>
                        <a:rPr lang="en-US" sz="1000" b="1" i="0" u="none" strike="noStrike">
                          <a:solidFill>
                            <a:srgbClr val="000000"/>
                          </a:solidFill>
                          <a:effectLst/>
                          <a:latin typeface="Century Gothic" panose="020B0502020202020204" pitchFamily="34" charset="0"/>
                        </a:rPr>
                        <a:t>RATE</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entury Gothic" panose="020B0502020202020204" pitchFamily="34" charset="0"/>
                        </a:rPr>
                        <a:t>QTY</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Century Gothic" panose="020B0502020202020204" pitchFamily="34" charset="0"/>
                        </a:rPr>
                        <a:t>AMOUNT</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FEBE0"/>
                    </a:solidFill>
                  </a:tcPr>
                </a:tc>
                <a:extLst>
                  <a:ext uri="{0D108BD9-81ED-4DB2-BD59-A6C34878D82A}">
                    <a16:rowId xmlns:a16="http://schemas.microsoft.com/office/drawing/2014/main" val="1569401314"/>
                  </a:ext>
                </a:extLst>
              </a:tr>
              <a:tr h="445770">
                <a:tc>
                  <a:txBody>
                    <a:bodyPr/>
                    <a:lstStyle/>
                    <a:p>
                      <a:pPr algn="l" rtl="0" fontAlgn="ctr"/>
                      <a:r>
                        <a:rPr lang="en-US" sz="1100" b="1" i="0" u="none" strike="noStrike" dirty="0">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r" fontAlgn="ctr"/>
                      <a:endParaRPr lang="en-US" sz="1100" b="0" i="0" u="none" strike="noStrike" dirty="0">
                        <a:solidFill>
                          <a:srgbClr val="000000"/>
                        </a:solidFill>
                        <a:effectLst/>
                        <a:latin typeface="Century Gothic" panose="020B0502020202020204" pitchFamily="34" charset="0"/>
                      </a:endParaRPr>
                    </a:p>
                  </a:txBody>
                  <a:tcPr marL="182880" marR="182880" marT="0"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extLst>
                  <a:ext uri="{0D108BD9-81ED-4DB2-BD59-A6C34878D82A}">
                    <a16:rowId xmlns:a16="http://schemas.microsoft.com/office/drawing/2014/main" val="851251426"/>
                  </a:ext>
                </a:extLst>
              </a:tr>
              <a:tr h="445770">
                <a:tc>
                  <a:txBody>
                    <a:bodyPr/>
                    <a:lstStyle/>
                    <a:p>
                      <a:pPr algn="l" fontAlgn="ctr"/>
                      <a:r>
                        <a:rPr lang="en-US" sz="1100" b="1" i="0" u="none" strike="noStrike" dirty="0">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r" fontAlgn="ctr"/>
                      <a:endParaRPr lang="en-US" sz="1100" b="0" i="0" u="none" strike="noStrike" dirty="0">
                        <a:solidFill>
                          <a:srgbClr val="000000"/>
                        </a:solidFill>
                        <a:effectLst/>
                        <a:latin typeface="Century Gothic" panose="020B0502020202020204" pitchFamily="34" charset="0"/>
                      </a:endParaRPr>
                    </a:p>
                  </a:txBody>
                  <a:tcPr marL="182880" marR="182880" marT="0"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extLst>
                  <a:ext uri="{0D108BD9-81ED-4DB2-BD59-A6C34878D82A}">
                    <a16:rowId xmlns:a16="http://schemas.microsoft.com/office/drawing/2014/main" val="3115840133"/>
                  </a:ext>
                </a:extLst>
              </a:tr>
              <a:tr h="445770">
                <a:tc>
                  <a:txBody>
                    <a:bodyPr/>
                    <a:lstStyle/>
                    <a:p>
                      <a:pPr algn="l" rtl="0" fontAlgn="ctr"/>
                      <a:r>
                        <a:rPr lang="en-US" sz="1100" b="1" i="0" u="none" strike="noStrike" dirty="0">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r" fontAlgn="ctr"/>
                      <a:endParaRPr lang="en-US" sz="1100" b="0" i="0" u="none" strike="noStrike" dirty="0">
                        <a:solidFill>
                          <a:srgbClr val="000000"/>
                        </a:solidFill>
                        <a:effectLst/>
                        <a:latin typeface="Century Gothic" panose="020B0502020202020204" pitchFamily="34" charset="0"/>
                      </a:endParaRPr>
                    </a:p>
                  </a:txBody>
                  <a:tcPr marL="182880" marR="182880" marT="0"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extLst>
                  <a:ext uri="{0D108BD9-81ED-4DB2-BD59-A6C34878D82A}">
                    <a16:rowId xmlns:a16="http://schemas.microsoft.com/office/drawing/2014/main" val="1479748378"/>
                  </a:ext>
                </a:extLst>
              </a:tr>
              <a:tr h="445770">
                <a:tc>
                  <a:txBody>
                    <a:bodyPr/>
                    <a:lstStyle/>
                    <a:p>
                      <a:pPr algn="l" rtl="0" fontAlgn="ctr"/>
                      <a:r>
                        <a:rPr lang="en-US" sz="1100" b="1" i="0" u="none" strike="noStrike" dirty="0">
                          <a:solidFill>
                            <a:srgbClr val="000000"/>
                          </a:solidFill>
                          <a:effectLst/>
                          <a:latin typeface="Century Gothic" panose="020B0502020202020204" pitchFamily="34" charset="0"/>
                        </a:rPr>
                        <a:t>Supplies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r" fontAlgn="ctr"/>
                      <a:endParaRPr lang="en-US" sz="1100" b="0" i="0" u="none" strike="noStrike" dirty="0">
                        <a:solidFill>
                          <a:srgbClr val="000000"/>
                        </a:solidFill>
                        <a:effectLst/>
                        <a:latin typeface="Century Gothic" panose="020B0502020202020204" pitchFamily="34" charset="0"/>
                      </a:endParaRPr>
                    </a:p>
                  </a:txBody>
                  <a:tcPr marL="182880" marR="182880" marT="0"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extLst>
                  <a:ext uri="{0D108BD9-81ED-4DB2-BD59-A6C34878D82A}">
                    <a16:rowId xmlns:a16="http://schemas.microsoft.com/office/drawing/2014/main" val="3168990625"/>
                  </a:ext>
                </a:extLst>
              </a:tr>
              <a:tr h="445770">
                <a:tc>
                  <a:txBody>
                    <a:bodyPr/>
                    <a:lstStyle/>
                    <a:p>
                      <a:pPr algn="l" rtl="0" fontAlgn="ctr"/>
                      <a:r>
                        <a:rPr lang="en-US" sz="1100" b="1" i="0" u="none" strike="noStrike" dirty="0">
                          <a:solidFill>
                            <a:srgbClr val="000000"/>
                          </a:solidFill>
                          <a:effectLst/>
                          <a:latin typeface="Century Gothic" panose="020B0502020202020204" pitchFamily="34" charset="0"/>
                        </a:rPr>
                        <a:t>Miscellaneous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6F2E7"/>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r" fontAlgn="ctr"/>
                      <a:endParaRPr lang="en-US" sz="1100" b="0" i="0" u="none" strike="noStrike" dirty="0">
                        <a:solidFill>
                          <a:srgbClr val="000000"/>
                        </a:solidFill>
                        <a:effectLst/>
                        <a:latin typeface="Century Gothic" panose="020B0502020202020204" pitchFamily="34" charset="0"/>
                      </a:endParaRPr>
                    </a:p>
                  </a:txBody>
                  <a:tcPr marL="182880" marR="182880" marT="0"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6F2E7"/>
                    </a:solidFill>
                  </a:tcPr>
                </a:tc>
                <a:extLst>
                  <a:ext uri="{0D108BD9-81ED-4DB2-BD59-A6C34878D82A}">
                    <a16:rowId xmlns:a16="http://schemas.microsoft.com/office/drawing/2014/main" val="1610162371"/>
                  </a:ext>
                </a:extLst>
              </a:tr>
              <a:tr h="445770">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gridSpan="2">
                  <a:txBody>
                    <a:bodyPr/>
                    <a:lstStyle/>
                    <a:p>
                      <a:pPr algn="r" fontAlgn="ctr"/>
                      <a:r>
                        <a:rPr lang="en-US" sz="1000" b="0" i="0" u="none" strike="noStrike" dirty="0">
                          <a:solidFill>
                            <a:srgbClr val="000000"/>
                          </a:solidFill>
                          <a:effectLst/>
                          <a:latin typeface="Century Gothic" panose="020B0502020202020204" pitchFamily="34" charset="0"/>
                        </a:rPr>
                        <a:t>TOTAL COSTS</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hMerge="1">
                  <a:txBody>
                    <a:bodyPr/>
                    <a:lstStyle/>
                    <a:p>
                      <a:endParaRPr lang="en-US"/>
                    </a:p>
                  </a:txBody>
                  <a:tcPr/>
                </a:tc>
                <a:tc>
                  <a:txBody>
                    <a:bodyPr/>
                    <a:lstStyle/>
                    <a:p>
                      <a:pPr algn="r" fontAlgn="ctr"/>
                      <a:endParaRPr lang="en-US" sz="1100" b="0" i="0" u="none" strike="noStrike" dirty="0">
                        <a:solidFill>
                          <a:srgbClr val="000000"/>
                        </a:solidFill>
                        <a:effectLst/>
                        <a:latin typeface="Century Gothic" panose="020B0502020202020204" pitchFamily="34" charset="0"/>
                      </a:endParaRPr>
                    </a:p>
                  </a:txBody>
                  <a:tcPr marL="182880" marR="182880" marT="0"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EBE0"/>
                    </a:solidFill>
                  </a:tcPr>
                </a:tc>
                <a:extLst>
                  <a:ext uri="{0D108BD9-81ED-4DB2-BD59-A6C34878D82A}">
                    <a16:rowId xmlns:a16="http://schemas.microsoft.com/office/drawing/2014/main" val="4166447726"/>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BENEFITS &amp; CUSTOMERS</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95813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BENEFITS &amp; CUSTOMERS</a:t>
            </a:r>
          </a:p>
        </p:txBody>
      </p:sp>
      <p:graphicFrame>
        <p:nvGraphicFramePr>
          <p:cNvPr id="3" name="Table 2">
            <a:extLst>
              <a:ext uri="{FF2B5EF4-FFF2-40B4-BE49-F238E27FC236}">
                <a16:creationId xmlns:a16="http://schemas.microsoft.com/office/drawing/2014/main" id="{472D526B-7D39-4AD3-ADEB-D8D7825D827C}"/>
              </a:ext>
            </a:extLst>
          </p:cNvPr>
          <p:cNvGraphicFramePr>
            <a:graphicFrameLocks noGrp="1"/>
          </p:cNvGraphicFramePr>
          <p:nvPr>
            <p:extLst>
              <p:ext uri="{D42A27DB-BD31-4B8C-83A1-F6EECF244321}">
                <p14:modId xmlns:p14="http://schemas.microsoft.com/office/powerpoint/2010/main" val="3765403887"/>
              </p:ext>
            </p:extLst>
          </p:nvPr>
        </p:nvGraphicFramePr>
        <p:xfrm>
          <a:off x="472698" y="719663"/>
          <a:ext cx="9448800" cy="1698073"/>
        </p:xfrm>
        <a:graphic>
          <a:graphicData uri="http://schemas.openxmlformats.org/drawingml/2006/table">
            <a:tbl>
              <a:tblPr/>
              <a:tblGrid>
                <a:gridCol w="1967708">
                  <a:extLst>
                    <a:ext uri="{9D8B030D-6E8A-4147-A177-3AD203B41FA5}">
                      <a16:colId xmlns:a16="http://schemas.microsoft.com/office/drawing/2014/main" val="3129605748"/>
                    </a:ext>
                  </a:extLst>
                </a:gridCol>
                <a:gridCol w="7481092">
                  <a:extLst>
                    <a:ext uri="{9D8B030D-6E8A-4147-A177-3AD203B41FA5}">
                      <a16:colId xmlns:a16="http://schemas.microsoft.com/office/drawing/2014/main" val="4134565234"/>
                    </a:ext>
                  </a:extLst>
                </a:gridCol>
              </a:tblGrid>
              <a:tr h="481456">
                <a:tc>
                  <a:txBody>
                    <a:bodyPr/>
                    <a:lstStyle/>
                    <a:p>
                      <a:pPr algn="l" fontAlgn="ctr"/>
                      <a:r>
                        <a:rPr lang="en-US" sz="1200" b="0" i="0" u="none" strike="noStrike" dirty="0">
                          <a:solidFill>
                            <a:srgbClr val="000000"/>
                          </a:solidFill>
                          <a:effectLst/>
                          <a:latin typeface="Century Gothic" panose="020B0502020202020204" pitchFamily="34" charset="0"/>
                        </a:rPr>
                        <a:t>PROCESS OWNER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9401919"/>
                  </a:ext>
                </a:extLst>
              </a:tr>
              <a:tr h="395206">
                <a:tc>
                  <a:txBody>
                    <a:bodyPr/>
                    <a:lstStyle/>
                    <a:p>
                      <a:pPr algn="l" rtl="0" fontAlgn="ctr"/>
                      <a:r>
                        <a:rPr lang="en-US" sz="1200" b="0" i="0" u="none" strike="noStrike" dirty="0">
                          <a:solidFill>
                            <a:srgbClr val="000000"/>
                          </a:solidFill>
                          <a:effectLst/>
                          <a:latin typeface="Century Gothic" panose="020B0502020202020204" pitchFamily="34" charset="0"/>
                        </a:rPr>
                        <a:t>KEY STAKEHOLDERS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961803336"/>
                  </a:ext>
                </a:extLst>
              </a:tr>
              <a:tr h="395207">
                <a:tc>
                  <a:txBody>
                    <a:bodyPr/>
                    <a:lstStyle/>
                    <a:p>
                      <a:pPr algn="l" fontAlgn="ctr"/>
                      <a:r>
                        <a:rPr lang="en-US" sz="1200" b="0" i="0" u="none" strike="noStrike" dirty="0">
                          <a:solidFill>
                            <a:srgbClr val="000000"/>
                          </a:solidFill>
                          <a:effectLst/>
                          <a:latin typeface="Century Gothic" panose="020B0502020202020204" pitchFamily="34" charset="0"/>
                        </a:rPr>
                        <a:t>FINAL CUSTOMER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264862052"/>
                  </a:ext>
                </a:extLst>
              </a:tr>
              <a:tr h="426204">
                <a:tc>
                  <a:txBody>
                    <a:bodyPr/>
                    <a:lstStyle/>
                    <a:p>
                      <a:pPr algn="l" rtl="0" fontAlgn="ctr"/>
                      <a:r>
                        <a:rPr lang="en-US" sz="1200" b="0" i="0" u="none" strike="noStrike" dirty="0">
                          <a:solidFill>
                            <a:srgbClr val="000000"/>
                          </a:solidFill>
                          <a:effectLst/>
                          <a:latin typeface="Century Gothic" panose="020B0502020202020204" pitchFamily="34" charset="0"/>
                        </a:rPr>
                        <a:t>EXPECTED BENEFITS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00095511"/>
                  </a:ext>
                </a:extLst>
              </a:tr>
            </a:tbl>
          </a:graphicData>
        </a:graphic>
      </p:graphicFrame>
      <p:graphicFrame>
        <p:nvGraphicFramePr>
          <p:cNvPr id="8" name="Table 7">
            <a:extLst>
              <a:ext uri="{FF2B5EF4-FFF2-40B4-BE49-F238E27FC236}">
                <a16:creationId xmlns:a16="http://schemas.microsoft.com/office/drawing/2014/main" id="{CA97594C-07DD-4DB1-9368-BAAF8E323C68}"/>
              </a:ext>
            </a:extLst>
          </p:cNvPr>
          <p:cNvGraphicFramePr>
            <a:graphicFrameLocks noGrp="1"/>
          </p:cNvGraphicFramePr>
          <p:nvPr>
            <p:extLst>
              <p:ext uri="{D42A27DB-BD31-4B8C-83A1-F6EECF244321}">
                <p14:modId xmlns:p14="http://schemas.microsoft.com/office/powerpoint/2010/main" val="1344300818"/>
              </p:ext>
            </p:extLst>
          </p:nvPr>
        </p:nvGraphicFramePr>
        <p:xfrm>
          <a:off x="472698" y="2498752"/>
          <a:ext cx="9448800" cy="3883025"/>
        </p:xfrm>
        <a:graphic>
          <a:graphicData uri="http://schemas.openxmlformats.org/drawingml/2006/table">
            <a:tbl>
              <a:tblPr/>
              <a:tblGrid>
                <a:gridCol w="1967708">
                  <a:extLst>
                    <a:ext uri="{9D8B030D-6E8A-4147-A177-3AD203B41FA5}">
                      <a16:colId xmlns:a16="http://schemas.microsoft.com/office/drawing/2014/main" val="82474641"/>
                    </a:ext>
                  </a:extLst>
                </a:gridCol>
                <a:gridCol w="1967708">
                  <a:extLst>
                    <a:ext uri="{9D8B030D-6E8A-4147-A177-3AD203B41FA5}">
                      <a16:colId xmlns:a16="http://schemas.microsoft.com/office/drawing/2014/main" val="1810954435"/>
                    </a:ext>
                  </a:extLst>
                </a:gridCol>
                <a:gridCol w="1359334">
                  <a:extLst>
                    <a:ext uri="{9D8B030D-6E8A-4147-A177-3AD203B41FA5}">
                      <a16:colId xmlns:a16="http://schemas.microsoft.com/office/drawing/2014/main" val="2742326689"/>
                    </a:ext>
                  </a:extLst>
                </a:gridCol>
                <a:gridCol w="2110295">
                  <a:extLst>
                    <a:ext uri="{9D8B030D-6E8A-4147-A177-3AD203B41FA5}">
                      <a16:colId xmlns:a16="http://schemas.microsoft.com/office/drawing/2014/main" val="3672165900"/>
                    </a:ext>
                  </a:extLst>
                </a:gridCol>
                <a:gridCol w="2043755">
                  <a:extLst>
                    <a:ext uri="{9D8B030D-6E8A-4147-A177-3AD203B41FA5}">
                      <a16:colId xmlns:a16="http://schemas.microsoft.com/office/drawing/2014/main" val="3932209737"/>
                    </a:ext>
                  </a:extLst>
                </a:gridCol>
              </a:tblGrid>
              <a:tr h="316865">
                <a:tc>
                  <a:txBody>
                    <a:bodyPr/>
                    <a:lstStyle/>
                    <a:p>
                      <a:pPr algn="l" fontAlgn="ctr"/>
                      <a:r>
                        <a:rPr lang="en-US" sz="1000" b="1" i="0" u="none" strike="noStrike">
                          <a:solidFill>
                            <a:srgbClr val="000000"/>
                          </a:solidFill>
                          <a:effectLst/>
                          <a:latin typeface="Century Gothic" panose="020B0502020202020204" pitchFamily="34" charset="0"/>
                        </a:rPr>
                        <a:t>TYPE OF BENEFIT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3">
                  <a:txBody>
                    <a:bodyPr/>
                    <a:lstStyle/>
                    <a:p>
                      <a:pPr algn="l" fontAlgn="ctr"/>
                      <a:r>
                        <a:rPr lang="en-US" sz="1000" b="1" i="0" u="none" strike="noStrike" dirty="0">
                          <a:solidFill>
                            <a:srgbClr val="000000"/>
                          </a:solidFill>
                          <a:effectLst/>
                          <a:latin typeface="Century Gothic" panose="020B0502020202020204" pitchFamily="34" charset="0"/>
                        </a:rPr>
                        <a:t>BASIS OF ESTIMATE</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ctr"/>
                      <a:r>
                        <a:rPr lang="en-US" sz="1000" b="1" i="0" u="none" strike="noStrike">
                          <a:solidFill>
                            <a:srgbClr val="000000"/>
                          </a:solidFill>
                          <a:effectLst/>
                          <a:latin typeface="Century Gothic" panose="020B0502020202020204" pitchFamily="34" charset="0"/>
                        </a:rPr>
                        <a:t>ESTIMATED BENEFIT AMOUNT</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240324035"/>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Specific Cost Savings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alpha val="63000"/>
                      </a:schemeClr>
                    </a:solidFill>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25,000.00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4176555518"/>
                  </a:ext>
                </a:extLst>
              </a:tr>
              <a:tr h="445770">
                <a:tc>
                  <a:txBody>
                    <a:bodyPr/>
                    <a:lstStyle/>
                    <a:p>
                      <a:pPr algn="l" fontAlgn="ctr"/>
                      <a:r>
                        <a:rPr lang="en-US" sz="1100" b="1" i="0" u="none" strike="noStrike">
                          <a:solidFill>
                            <a:srgbClr val="000000"/>
                          </a:solidFill>
                          <a:effectLst/>
                          <a:latin typeface="Century Gothic" panose="020B0502020202020204" pitchFamily="34" charset="0"/>
                        </a:rPr>
                        <a:t>Enhanced Revenues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alpha val="63000"/>
                      </a:schemeClr>
                    </a:solidFill>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92,500.00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399280908"/>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Higher Productivity (Soft)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alpha val="63000"/>
                      </a:schemeClr>
                    </a:solidFill>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17,500.00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071070610"/>
                  </a:ext>
                </a:extLst>
              </a:tr>
              <a:tr h="445770">
                <a:tc>
                  <a:txBody>
                    <a:bodyPr/>
                    <a:lstStyle/>
                    <a:p>
                      <a:pPr algn="l" fontAlgn="ctr"/>
                      <a:r>
                        <a:rPr lang="en-US" sz="1100" b="1" i="0" u="none" strike="noStrike">
                          <a:solidFill>
                            <a:srgbClr val="000000"/>
                          </a:solidFill>
                          <a:effectLst/>
                          <a:latin typeface="Century Gothic" panose="020B0502020202020204" pitchFamily="34" charset="0"/>
                        </a:rPr>
                        <a:t>Improved Compliance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alpha val="63000"/>
                      </a:schemeClr>
                    </a:solidFill>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12,000.00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748128199"/>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Better Decision Making</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alpha val="63000"/>
                      </a:schemeClr>
                    </a:solidFill>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18,500.00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872579825"/>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Less Maintenance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alpha val="63000"/>
                      </a:schemeClr>
                    </a:solidFill>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26,000.00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141756206"/>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Other Costs Avoided</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alpha val="63000"/>
                      </a:schemeClr>
                    </a:solidFill>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46,250.00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985754924"/>
                  </a:ext>
                </a:extLst>
              </a:tr>
              <a:tr h="445770">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r" fontAlgn="ctr"/>
                      <a:r>
                        <a:rPr lang="en-US" sz="1000" b="0" i="0" u="none" strike="noStrike" dirty="0">
                          <a:solidFill>
                            <a:srgbClr val="000000"/>
                          </a:solidFill>
                          <a:effectLst/>
                          <a:latin typeface="Century Gothic" panose="020B0502020202020204" pitchFamily="34" charset="0"/>
                        </a:rPr>
                        <a:t>TOTAL BENEFIT</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a:txBody>
                    <a:bodyPr/>
                    <a:lstStyle/>
                    <a:p>
                      <a:pPr algn="l" fontAlgn="ctr"/>
                      <a:r>
                        <a:rPr lang="en-US" sz="1100" b="0" i="0" u="none" strike="noStrike" dirty="0">
                          <a:solidFill>
                            <a:srgbClr val="000000"/>
                          </a:solidFill>
                          <a:effectLst/>
                          <a:latin typeface="Century Gothic" panose="020B0502020202020204" pitchFamily="34" charset="0"/>
                        </a:rPr>
                        <a:t> $                              237,750.00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8E8E8"/>
                    </a:solidFill>
                  </a:tcPr>
                </a:tc>
                <a:extLst>
                  <a:ext uri="{0D108BD9-81ED-4DB2-BD59-A6C34878D82A}">
                    <a16:rowId xmlns:a16="http://schemas.microsoft.com/office/drawing/2014/main" val="2495389180"/>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RISKS, CONSTRAINTS, &amp; ASSUMPTIONS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592181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RISKS, CONSTRAINTS &amp; ASSUMPTIONS</a:t>
            </a:r>
          </a:p>
        </p:txBody>
      </p:sp>
      <p:graphicFrame>
        <p:nvGraphicFramePr>
          <p:cNvPr id="4" name="Table 3">
            <a:extLst>
              <a:ext uri="{FF2B5EF4-FFF2-40B4-BE49-F238E27FC236}">
                <a16:creationId xmlns:a16="http://schemas.microsoft.com/office/drawing/2014/main" id="{8753E2D6-08E7-4F28-9E2A-A9EAF1B07DCB}"/>
              </a:ext>
            </a:extLst>
          </p:cNvPr>
          <p:cNvGraphicFramePr>
            <a:graphicFrameLocks noGrp="1"/>
          </p:cNvGraphicFramePr>
          <p:nvPr>
            <p:extLst>
              <p:ext uri="{D42A27DB-BD31-4B8C-83A1-F6EECF244321}">
                <p14:modId xmlns:p14="http://schemas.microsoft.com/office/powerpoint/2010/main" val="2915035698"/>
              </p:ext>
            </p:extLst>
          </p:nvPr>
        </p:nvGraphicFramePr>
        <p:xfrm>
          <a:off x="472698" y="710065"/>
          <a:ext cx="9448800" cy="4194810"/>
        </p:xfrm>
        <a:graphic>
          <a:graphicData uri="http://schemas.openxmlformats.org/drawingml/2006/table">
            <a:tbl>
              <a:tblPr/>
              <a:tblGrid>
                <a:gridCol w="1967708">
                  <a:extLst>
                    <a:ext uri="{9D8B030D-6E8A-4147-A177-3AD203B41FA5}">
                      <a16:colId xmlns:a16="http://schemas.microsoft.com/office/drawing/2014/main" val="1881596487"/>
                    </a:ext>
                  </a:extLst>
                </a:gridCol>
                <a:gridCol w="7481092">
                  <a:extLst>
                    <a:ext uri="{9D8B030D-6E8A-4147-A177-3AD203B41FA5}">
                      <a16:colId xmlns:a16="http://schemas.microsoft.com/office/drawing/2014/main" val="619396767"/>
                    </a:ext>
                  </a:extLst>
                </a:gridCol>
              </a:tblGrid>
              <a:tr h="1398270">
                <a:tc>
                  <a:txBody>
                    <a:bodyPr/>
                    <a:lstStyle/>
                    <a:p>
                      <a:pPr algn="l" fontAlgn="ctr"/>
                      <a:r>
                        <a:rPr lang="en-US" sz="1200" b="0" i="0" u="none" strike="noStrike" dirty="0">
                          <a:solidFill>
                            <a:srgbClr val="000000"/>
                          </a:solidFill>
                          <a:effectLst/>
                          <a:latin typeface="Century Gothic" panose="020B0502020202020204" pitchFamily="34" charset="0"/>
                        </a:rPr>
                        <a:t>RISKS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BE3CA"/>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78898126"/>
                  </a:ext>
                </a:extLst>
              </a:tr>
              <a:tr h="1398270">
                <a:tc>
                  <a:txBody>
                    <a:bodyPr/>
                    <a:lstStyle/>
                    <a:p>
                      <a:pPr algn="l" rtl="0" fontAlgn="ctr"/>
                      <a:r>
                        <a:rPr lang="en-US" sz="1200" b="0" i="0" u="none" strike="noStrike" dirty="0">
                          <a:solidFill>
                            <a:srgbClr val="000000"/>
                          </a:solidFill>
                          <a:effectLst/>
                          <a:latin typeface="Century Gothic" panose="020B0502020202020204" pitchFamily="34" charset="0"/>
                        </a:rPr>
                        <a:t>CONSTRAINTS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5EDD2"/>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38779886"/>
                  </a:ext>
                </a:extLst>
              </a:tr>
              <a:tr h="1398270">
                <a:tc>
                  <a:txBody>
                    <a:bodyPr/>
                    <a:lstStyle/>
                    <a:p>
                      <a:pPr algn="l" fontAlgn="ctr"/>
                      <a:r>
                        <a:rPr lang="en-US" sz="1200" b="0" i="0" u="none" strike="noStrike" dirty="0">
                          <a:solidFill>
                            <a:srgbClr val="000000"/>
                          </a:solidFill>
                          <a:effectLst/>
                          <a:latin typeface="Century Gothic" panose="020B0502020202020204" pitchFamily="34" charset="0"/>
                        </a:rPr>
                        <a:t>ASSUMPTIONS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7DA"/>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5702115"/>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 background pattern&#10;&#10;Description automatically generated">
            <a:extLst>
              <a:ext uri="{FF2B5EF4-FFF2-40B4-BE49-F238E27FC236}">
                <a16:creationId xmlns:a16="http://schemas.microsoft.com/office/drawing/2014/main" id="{41B95720-D5C1-FD35-62F5-008F243DAEA2}"/>
              </a:ext>
            </a:extLst>
          </p:cNvPr>
          <p:cNvPicPr>
            <a:picLocks noChangeAspect="1"/>
          </p:cNvPicPr>
          <p:nvPr/>
        </p:nvPicPr>
        <p:blipFill>
          <a:blip r:embed="rId3"/>
          <a:stretch>
            <a:fillRect/>
          </a:stretch>
        </p:blipFill>
        <p:spPr>
          <a:xfrm>
            <a:off x="7191982" y="527050"/>
            <a:ext cx="4800600" cy="5803900"/>
          </a:xfrm>
          <a:prstGeom prst="rect">
            <a:avLst/>
          </a:prstGeom>
        </p:spPr>
      </p:pic>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PREPARED BY</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3987371815"/>
              </p:ext>
            </p:extLst>
          </p:nvPr>
        </p:nvGraphicFramePr>
        <p:xfrm>
          <a:off x="408789" y="785168"/>
          <a:ext cx="8100723" cy="994795"/>
        </p:xfrm>
        <a:graphic>
          <a:graphicData uri="http://schemas.openxmlformats.org/drawingml/2006/table">
            <a:tbl>
              <a:tblPr firstRow="1" firstCol="1" bandRow="1">
                <a:tableStyleId>{5C22544A-7EE6-4342-B048-85BDC9FD1C3A}</a:tableStyleId>
              </a:tblPr>
              <a:tblGrid>
                <a:gridCol w="1966364">
                  <a:extLst>
                    <a:ext uri="{9D8B030D-6E8A-4147-A177-3AD203B41FA5}">
                      <a16:colId xmlns:a16="http://schemas.microsoft.com/office/drawing/2014/main" val="1352701077"/>
                    </a:ext>
                  </a:extLst>
                </a:gridCol>
                <a:gridCol w="3962400">
                  <a:extLst>
                    <a:ext uri="{9D8B030D-6E8A-4147-A177-3AD203B41FA5}">
                      <a16:colId xmlns:a16="http://schemas.microsoft.com/office/drawing/2014/main" val="1056840554"/>
                    </a:ext>
                  </a:extLst>
                </a:gridCol>
                <a:gridCol w="217195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PREPARED BY</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TITLE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DATE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1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49619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PREPARED BY</a:t>
            </a:r>
          </a:p>
        </p:txBody>
      </p:sp>
    </p:spTree>
    <p:extLst>
      <p:ext uri="{BB962C8B-B14F-4D97-AF65-F5344CB8AC3E}">
        <p14:creationId xmlns:p14="http://schemas.microsoft.com/office/powerpoint/2010/main" val="5760556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ject-Definition-Six-Sigma-Worksheet-Template_PowerPoint" id="{37767492-E183-7543-B5C1-7600B70972A0}" vid="{9CEF50A3-A285-A246-87C2-B0707780F7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12</TotalTime>
  <Words>534</Words>
  <Application>Microsoft Macintosh PowerPoint</Application>
  <PresentationFormat>Widescreen</PresentationFormat>
  <Paragraphs>186</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Blosel</dc:creator>
  <cp:lastModifiedBy>Heather Key</cp:lastModifiedBy>
  <cp:revision>5</cp:revision>
  <dcterms:created xsi:type="dcterms:W3CDTF">2022-04-23T12:55:33Z</dcterms:created>
  <dcterms:modified xsi:type="dcterms:W3CDTF">2022-06-28T22:57:11Z</dcterms:modified>
</cp:coreProperties>
</file>