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3" r:id="rId3"/>
    <p:sldId id="368" r:id="rId4"/>
    <p:sldId id="406" r:id="rId5"/>
    <p:sldId id="401" r:id="rId6"/>
    <p:sldId id="408" r:id="rId7"/>
    <p:sldId id="409" r:id="rId8"/>
    <p:sldId id="410" r:id="rId9"/>
    <p:sldId id="411" r:id="rId10"/>
    <p:sldId id="412" r:id="rId11"/>
    <p:sldId id="413" r:id="rId12"/>
    <p:sldId id="400" r:id="rId13"/>
    <p:sldId id="39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B4D"/>
    <a:srgbClr val="D08A18"/>
    <a:srgbClr val="EDB201"/>
    <a:srgbClr val="EDF3F2"/>
    <a:srgbClr val="A4D0C9"/>
    <a:srgbClr val="003C43"/>
    <a:srgbClr val="00565E"/>
    <a:srgbClr val="007475"/>
    <a:srgbClr val="008081"/>
    <a:srgbClr val="229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7" autoAdjust="0"/>
    <p:restoredTop sz="96327"/>
  </p:normalViewPr>
  <p:slideViewPr>
    <p:cSldViewPr snapToGrid="0" snapToObjects="1">
      <p:cViewPr varScale="1">
        <p:scale>
          <a:sx n="112" d="100"/>
          <a:sy n="112" d="100"/>
        </p:scale>
        <p:origin x="920" y="1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2076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273651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14</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0817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5820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14246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398494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304132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225378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426096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258151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smartsheet.com/try-it?trp=27878&amp;utm_language=ES&amp;utm_source=template-powerpoint&amp;utm_medium=content&amp;utm_campaign=ic-Process+Maturity+Model+Levels+Presentation-powerpoint-27878-es&amp;lpa=ic+Process+Maturity+Model+Levels+Presentation+powerpoint+27878+e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smartsheet.com/all-about-business-process-management-expert-insigh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4A7B2-0D94-3B04-9922-0B79E51E7419}"/>
              </a:ext>
            </a:extLst>
          </p:cNvPr>
          <p:cNvPicPr>
            <a:picLocks noChangeAspect="1"/>
          </p:cNvPicPr>
          <p:nvPr/>
        </p:nvPicPr>
        <p:blipFill>
          <a:blip r:embed="rId2"/>
          <a:stretch>
            <a:fillRect/>
          </a:stretch>
        </p:blipFill>
        <p:spPr>
          <a:xfrm>
            <a:off x="-1"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664557" cy="954107"/>
          </a:xfrm>
          <a:prstGeom prst="rect">
            <a:avLst/>
          </a:prstGeom>
          <a:noFill/>
        </p:spPr>
        <p:txBody>
          <a:bodyPr wrap="square" rtlCol="0">
            <a:spAutoFit/>
          </a:bodyPr>
          <a:lstStyle/>
          <a:p>
            <a:pPr rtl="0"/>
            <a:r>
              <a:rPr lang="es-419" sz="2800" b="1" dirty="0">
                <a:solidFill>
                  <a:schemeClr val="tx1">
                    <a:lumMod val="75000"/>
                    <a:lumOff val="25000"/>
                  </a:schemeClr>
                </a:solidFill>
                <a:latin typeface="Century Gothic" panose="020B0502020202020204" pitchFamily="34" charset="0"/>
              </a:rPr>
              <a:t>PLANTILLA DE NIVELES DEL MODELO DE MADUREZ DE PROCESOS</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73945" y="3602265"/>
            <a:ext cx="6805068" cy="707886"/>
          </a:xfrm>
          <a:prstGeom prst="rect">
            <a:avLst/>
          </a:prstGeom>
          <a:noFill/>
        </p:spPr>
        <p:txBody>
          <a:bodyPr wrap="square" rtlCol="0">
            <a:spAutoFit/>
          </a:bodyPr>
          <a:lstStyle/>
          <a:p>
            <a:pPr rtl="0"/>
            <a:r>
              <a:rPr lang="es-419" sz="4000" dirty="0">
                <a:latin typeface="Century Gothic" panose="020B0502020202020204" pitchFamily="34" charset="0"/>
              </a:rPr>
              <a:t>[ Subtítulo del debate ]</a:t>
            </a:r>
          </a:p>
        </p:txBody>
      </p:sp>
      <p:sp>
        <p:nvSpPr>
          <p:cNvPr id="12" name="TextBox 11">
            <a:extLst>
              <a:ext uri="{FF2B5EF4-FFF2-40B4-BE49-F238E27FC236}">
                <a16:creationId xmlns:a16="http://schemas.microsoft.com/office/drawing/2014/main" id="{E6138981-03C3-494F-8F6E-EB790F07F244}"/>
              </a:ext>
            </a:extLst>
          </p:cNvPr>
          <p:cNvSpPr txBox="1"/>
          <p:nvPr/>
        </p:nvSpPr>
        <p:spPr>
          <a:xfrm>
            <a:off x="373945" y="1784273"/>
            <a:ext cx="8303127" cy="1569660"/>
          </a:xfrm>
          <a:prstGeom prst="rect">
            <a:avLst/>
          </a:prstGeom>
          <a:noFill/>
        </p:spPr>
        <p:txBody>
          <a:bodyPr wrap="square" rtlCol="0">
            <a:spAutoFit/>
          </a:bodyPr>
          <a:lstStyle/>
          <a:p>
            <a:pPr rtl="0"/>
            <a:r>
              <a:rPr lang="es-419" sz="4800" dirty="0">
                <a:solidFill>
                  <a:schemeClr val="tx1">
                    <a:lumMod val="65000"/>
                    <a:lumOff val="35000"/>
                  </a:schemeClr>
                </a:solidFill>
                <a:latin typeface="Century Gothic" panose="020B0502020202020204" pitchFamily="34" charset="0"/>
              </a:rPr>
              <a:t>Introducción a la madurez de los procesos</a:t>
            </a:r>
          </a:p>
        </p:txBody>
      </p:sp>
      <p:sp>
        <p:nvSpPr>
          <p:cNvPr id="2" name="TextBox 1">
            <a:extLst>
              <a:ext uri="{FF2B5EF4-FFF2-40B4-BE49-F238E27FC236}">
                <a16:creationId xmlns:a16="http://schemas.microsoft.com/office/drawing/2014/main" id="{A063B169-A505-AEC9-C7B5-4916788CF27D}"/>
              </a:ext>
            </a:extLst>
          </p:cNvPr>
          <p:cNvSpPr txBox="1"/>
          <p:nvPr/>
        </p:nvSpPr>
        <p:spPr>
          <a:xfrm>
            <a:off x="552991" y="4991656"/>
            <a:ext cx="1295687" cy="338554"/>
          </a:xfrm>
          <a:prstGeom prst="rect">
            <a:avLst/>
          </a:prstGeom>
          <a:noFill/>
        </p:spPr>
        <p:txBody>
          <a:bodyPr wrap="square" rtlCol="0">
            <a:spAutoFit/>
          </a:bodyPr>
          <a:lstStyle/>
          <a:p>
            <a:pPr rtl="0"/>
            <a:r>
              <a:rPr lang="es-419" sz="1600">
                <a:solidFill>
                  <a:schemeClr val="tx1">
                    <a:lumMod val="65000"/>
                    <a:lumOff val="35000"/>
                  </a:schemeClr>
                </a:solidFill>
                <a:latin typeface="Century Gothic" panose="020B0502020202020204" pitchFamily="34" charset="0"/>
              </a:rPr>
              <a:t>00/00/0000</a:t>
            </a:r>
          </a:p>
        </p:txBody>
      </p:sp>
      <p:pic>
        <p:nvPicPr>
          <p:cNvPr id="4" name="Picture 3">
            <a:hlinkClick r:id="rId3"/>
            <a:extLst>
              <a:ext uri="{FF2B5EF4-FFF2-40B4-BE49-F238E27FC236}">
                <a16:creationId xmlns:a16="http://schemas.microsoft.com/office/drawing/2014/main" id="{2B6B1490-492C-D1BE-D1B5-439E2E39C23B}"/>
              </a:ext>
            </a:extLst>
          </p:cNvPr>
          <p:cNvPicPr>
            <a:picLocks noChangeAspect="1"/>
          </p:cNvPicPr>
          <p:nvPr/>
        </p:nvPicPr>
        <p:blipFill>
          <a:blip r:embed="rId4"/>
          <a:stretch>
            <a:fillRect/>
          </a:stretch>
        </p:blipFill>
        <p:spPr>
          <a:xfrm>
            <a:off x="8466363" y="246067"/>
            <a:ext cx="3425190" cy="43071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B67C67-0F25-E8E8-3726-B258D9230E08}"/>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8</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7" y="248400"/>
            <a:ext cx="8227943" cy="584775"/>
          </a:xfrm>
          <a:prstGeom prst="rect">
            <a:avLst/>
          </a:prstGeom>
          <a:noFill/>
        </p:spPr>
        <p:txBody>
          <a:bodyPr wrap="square" rtlCol="0">
            <a:spAutoFit/>
          </a:bodyPr>
          <a:lstStyle/>
          <a:p>
            <a:pPr rtl="0"/>
            <a:r>
              <a:rPr lang="es-419" sz="3200" dirty="0">
                <a:solidFill>
                  <a:srgbClr val="609188"/>
                </a:solidFill>
                <a:latin typeface="Century Gothic" panose="020B0502020202020204" pitchFamily="34" charset="0"/>
              </a:rPr>
              <a:t>Índice de rendimiento de procesos (PIP)</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11475379"/>
              </p:ext>
            </p:extLst>
          </p:nvPr>
        </p:nvGraphicFramePr>
        <p:xfrm>
          <a:off x="480701" y="1215274"/>
          <a:ext cx="9617456" cy="2773354"/>
        </p:xfrm>
        <a:graphic>
          <a:graphicData uri="http://schemas.openxmlformats.org/drawingml/2006/table">
            <a:tbl>
              <a:tblPr>
                <a:noFill/>
              </a:tblPr>
              <a:tblGrid>
                <a:gridCol w="9617456">
                  <a:extLst>
                    <a:ext uri="{9D8B030D-6E8A-4147-A177-3AD203B41FA5}">
                      <a16:colId xmlns:a16="http://schemas.microsoft.com/office/drawing/2014/main" val="20000"/>
                    </a:ext>
                  </a:extLst>
                </a:gridCol>
              </a:tblGrid>
              <a:tr h="277335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Articulado por los consultores </a:t>
                      </a:r>
                      <a:r>
                        <a:rPr lang="es-419" sz="2000" dirty="0" err="1">
                          <a:latin typeface="Century Gothic" panose="020B0502020202020204" pitchFamily="34" charset="0"/>
                        </a:rPr>
                        <a:t>Geary</a:t>
                      </a:r>
                      <a:r>
                        <a:rPr lang="es-419" sz="2000" dirty="0">
                          <a:latin typeface="Century Gothic" panose="020B0502020202020204" pitchFamily="34" charset="0"/>
                        </a:rPr>
                        <a:t> </a:t>
                      </a:r>
                      <a:r>
                        <a:rPr lang="es-419" sz="2000" dirty="0" err="1">
                          <a:latin typeface="Century Gothic" panose="020B0502020202020204" pitchFamily="34" charset="0"/>
                        </a:rPr>
                        <a:t>Rummler</a:t>
                      </a:r>
                      <a:r>
                        <a:rPr lang="es-419" sz="2000" dirty="0">
                          <a:latin typeface="Century Gothic" panose="020B0502020202020204" pitchFamily="34" charset="0"/>
                        </a:rPr>
                        <a:t> y Alan </a:t>
                      </a:r>
                      <a:r>
                        <a:rPr lang="es-419" sz="2000" dirty="0" err="1">
                          <a:latin typeface="Century Gothic" panose="020B0502020202020204" pitchFamily="34" charset="0"/>
                        </a:rPr>
                        <a:t>Brache</a:t>
                      </a:r>
                      <a:r>
                        <a:rPr lang="es-419" sz="2000" dirty="0">
                          <a:latin typeface="Century Gothic" panose="020B0502020202020204" pitchFamily="34" charset="0"/>
                        </a:rPr>
                        <a:t> </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Utiliza una evaluación simple de 10 preguntas</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Asigna puntuaciones para el inicio de la gestión de </a:t>
                      </a:r>
                      <a:br>
                        <a:rPr lang="es-419" sz="2000" dirty="0">
                          <a:latin typeface="Century Gothic" panose="020B0502020202020204" pitchFamily="34" charset="0"/>
                        </a:rPr>
                      </a:br>
                      <a:r>
                        <a:rPr lang="es-419" sz="2000" dirty="0">
                          <a:latin typeface="Century Gothic" panose="020B0502020202020204" pitchFamily="34" charset="0"/>
                        </a:rPr>
                        <a:t>procesos, la evolución de la gestión de procesos </a:t>
                      </a:r>
                      <a:br>
                        <a:rPr lang="es-419" sz="2000" dirty="0">
                          <a:latin typeface="Century Gothic" panose="020B0502020202020204" pitchFamily="34" charset="0"/>
                        </a:rPr>
                      </a:br>
                      <a:r>
                        <a:rPr lang="es-419" sz="2000" dirty="0">
                          <a:latin typeface="Century Gothic" panose="020B0502020202020204" pitchFamily="34" charset="0"/>
                        </a:rPr>
                        <a:t>y el dominio de la gestión de procesos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187E4AA4-9BEA-6F4B-920F-CD8AEA1C7331}"/>
              </a:ext>
            </a:extLst>
          </p:cNvPr>
          <p:cNvSpPr/>
          <p:nvPr/>
        </p:nvSpPr>
        <p:spPr>
          <a:xfrm>
            <a:off x="6312460" y="5919517"/>
            <a:ext cx="585414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es-419" sz="6600" dirty="0">
                <a:solidFill>
                  <a:schemeClr val="bg1"/>
                </a:solidFill>
                <a:latin typeface="Century Gothic" panose="020B0502020202020204" pitchFamily="34" charset="0"/>
              </a:rPr>
              <a:t>PIP</a:t>
            </a:r>
          </a:p>
        </p:txBody>
      </p:sp>
    </p:spTree>
    <p:extLst>
      <p:ext uri="{BB962C8B-B14F-4D97-AF65-F5344CB8AC3E}">
        <p14:creationId xmlns:p14="http://schemas.microsoft.com/office/powerpoint/2010/main" val="19296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ound Diagonal Corner Rectangle 19">
            <a:extLst>
              <a:ext uri="{FF2B5EF4-FFF2-40B4-BE49-F238E27FC236}">
                <a16:creationId xmlns:a16="http://schemas.microsoft.com/office/drawing/2014/main" id="{66DD1D5C-5CE9-B5FB-20B0-C1F82A754D28}"/>
              </a:ext>
            </a:extLst>
          </p:cNvPr>
          <p:cNvSpPr/>
          <p:nvPr/>
        </p:nvSpPr>
        <p:spPr>
          <a:xfrm>
            <a:off x="469625" y="3935266"/>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Ad hoc</a:t>
            </a:r>
          </a:p>
        </p:txBody>
      </p:sp>
      <p:sp>
        <p:nvSpPr>
          <p:cNvPr id="21" name="Round Diagonal Corner Rectangle 20">
            <a:extLst>
              <a:ext uri="{FF2B5EF4-FFF2-40B4-BE49-F238E27FC236}">
                <a16:creationId xmlns:a16="http://schemas.microsoft.com/office/drawing/2014/main" id="{ED329C1F-35F5-C6DF-BAEA-6ED795B5C451}"/>
              </a:ext>
            </a:extLst>
          </p:cNvPr>
          <p:cNvSpPr/>
          <p:nvPr/>
        </p:nvSpPr>
        <p:spPr>
          <a:xfrm>
            <a:off x="2773827" y="3423319"/>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Definido</a:t>
            </a:r>
          </a:p>
        </p:txBody>
      </p:sp>
      <p:sp>
        <p:nvSpPr>
          <p:cNvPr id="22" name="Round Diagonal Corner Rectangle 21">
            <a:extLst>
              <a:ext uri="{FF2B5EF4-FFF2-40B4-BE49-F238E27FC236}">
                <a16:creationId xmlns:a16="http://schemas.microsoft.com/office/drawing/2014/main" id="{FC90A4D0-3BF6-1ED6-A092-5F86A23A0D3A}"/>
              </a:ext>
            </a:extLst>
          </p:cNvPr>
          <p:cNvSpPr/>
          <p:nvPr/>
        </p:nvSpPr>
        <p:spPr>
          <a:xfrm>
            <a:off x="5078029" y="2911371"/>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Enlazado</a:t>
            </a:r>
          </a:p>
        </p:txBody>
      </p:sp>
      <p:sp>
        <p:nvSpPr>
          <p:cNvPr id="23" name="Round Diagonal Corner Rectangle 22">
            <a:extLst>
              <a:ext uri="{FF2B5EF4-FFF2-40B4-BE49-F238E27FC236}">
                <a16:creationId xmlns:a16="http://schemas.microsoft.com/office/drawing/2014/main" id="{85E03AEA-6ADA-6D6A-5796-150930701B62}"/>
              </a:ext>
            </a:extLst>
          </p:cNvPr>
          <p:cNvSpPr/>
          <p:nvPr/>
        </p:nvSpPr>
        <p:spPr>
          <a:xfrm>
            <a:off x="7382231" y="2399423"/>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Integrado</a:t>
            </a:r>
          </a:p>
        </p:txBody>
      </p:sp>
      <p:sp>
        <p:nvSpPr>
          <p:cNvPr id="24" name="Round Diagonal Corner Rectangle 23">
            <a:extLst>
              <a:ext uri="{FF2B5EF4-FFF2-40B4-BE49-F238E27FC236}">
                <a16:creationId xmlns:a16="http://schemas.microsoft.com/office/drawing/2014/main" id="{6D324E62-E076-C771-42BB-CC7A4A0555FD}"/>
              </a:ext>
            </a:extLst>
          </p:cNvPr>
          <p:cNvSpPr/>
          <p:nvPr/>
        </p:nvSpPr>
        <p:spPr>
          <a:xfrm>
            <a:off x="9686434" y="1887475"/>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Ampliado</a:t>
            </a:r>
          </a:p>
        </p:txBody>
      </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270718271"/>
              </p:ext>
            </p:extLst>
          </p:nvPr>
        </p:nvGraphicFramePr>
        <p:xfrm>
          <a:off x="480700" y="1414799"/>
          <a:ext cx="9047284" cy="2028404"/>
        </p:xfrm>
        <a:graphic>
          <a:graphicData uri="http://schemas.openxmlformats.org/drawingml/2006/table">
            <a:tbl>
              <a:tblPr>
                <a:noFill/>
              </a:tblPr>
              <a:tblGrid>
                <a:gridCol w="9047284">
                  <a:extLst>
                    <a:ext uri="{9D8B030D-6E8A-4147-A177-3AD203B41FA5}">
                      <a16:colId xmlns:a16="http://schemas.microsoft.com/office/drawing/2014/main" val="20000"/>
                    </a:ext>
                  </a:extLst>
                </a:gridCol>
              </a:tblGrid>
              <a:tr h="202840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Asigna puntuaciones para el inicio de la gestión de procesos, la evolución de la gestión de procesos y el dominio de la gestión de procesos </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Ahora incluye cinco niveles: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099"/>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Ad hoc</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3828" y="3500152"/>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Definido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78030" y="2988204"/>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Enlazado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2232" y="2476256"/>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a:solidFill>
                  <a:schemeClr val="bg1"/>
                </a:solidFill>
                <a:latin typeface="Century Gothic" panose="020B0502020202020204" pitchFamily="34" charset="0"/>
              </a:rPr>
              <a:t>Integrado</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8"/>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es-419" sz="2400" dirty="0">
                <a:solidFill>
                  <a:schemeClr val="bg1"/>
                </a:solidFill>
                <a:latin typeface="Century Gothic" panose="020B0502020202020204" pitchFamily="34" charset="0"/>
              </a:rPr>
              <a:t>Ampliado</a:t>
            </a:r>
            <a:br>
              <a:rPr lang="es-419" sz="2400" dirty="0">
                <a:solidFill>
                  <a:schemeClr val="bg1"/>
                </a:solidFill>
                <a:latin typeface="Century Gothic" panose="020B0502020202020204" pitchFamily="34" charset="0"/>
              </a:rPr>
            </a:br>
            <a:br>
              <a:rPr lang="es-419" sz="2400" dirty="0">
                <a:solidFill>
                  <a:schemeClr val="bg1"/>
                </a:solidFill>
                <a:latin typeface="Century Gothic" panose="020B0502020202020204" pitchFamily="34" charset="0"/>
              </a:rPr>
            </a:br>
            <a:endParaRPr lang="es-419" sz="2400" dirty="0">
              <a:solidFill>
                <a:schemeClr val="bg1"/>
              </a:solidFill>
              <a:latin typeface="Century Gothic" panose="020B0502020202020204" pitchFamily="34" charset="0"/>
            </a:endParaRP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77258" y="5550387"/>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5649349"/>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1</a:t>
            </a: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1460" y="5038115"/>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146219"/>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2</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9" y="248400"/>
            <a:ext cx="9828142" cy="1116710"/>
          </a:xfrm>
          <a:prstGeom prst="rect">
            <a:avLst/>
          </a:prstGeom>
          <a:noFill/>
        </p:spPr>
        <p:txBody>
          <a:bodyPr wrap="square" rtlCol="0">
            <a:spAutoFit/>
          </a:bodyPr>
          <a:lstStyle/>
          <a:p>
            <a:pPr rtl="0"/>
            <a:r>
              <a:rPr lang="es-419" sz="3200" dirty="0">
                <a:solidFill>
                  <a:srgbClr val="609188"/>
                </a:solidFill>
                <a:latin typeface="Century Gothic" panose="020B0502020202020204" pitchFamily="34" charset="0"/>
              </a:rPr>
              <a:t>Modelo de madurez de orientación a procesos de negocios (BPOMM) de </a:t>
            </a:r>
            <a:r>
              <a:rPr lang="es-419" sz="3200" dirty="0" err="1">
                <a:solidFill>
                  <a:srgbClr val="609188"/>
                </a:solidFill>
                <a:latin typeface="Century Gothic" panose="020B0502020202020204" pitchFamily="34" charset="0"/>
              </a:rPr>
              <a:t>McCormack</a:t>
            </a:r>
            <a:endParaRPr lang="es-419" sz="3200" dirty="0">
              <a:solidFill>
                <a:srgbClr val="609188"/>
              </a:solidFill>
              <a:latin typeface="Century Gothic" panose="020B0502020202020204" pitchFamily="34" charset="0"/>
            </a:endParaRP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9</a:t>
            </a:r>
          </a:p>
        </p:txBody>
      </p:sp>
      <p:sp>
        <p:nvSpPr>
          <p:cNvPr id="12" name="Rectangle 11">
            <a:extLst>
              <a:ext uri="{FF2B5EF4-FFF2-40B4-BE49-F238E27FC236}">
                <a16:creationId xmlns:a16="http://schemas.microsoft.com/office/drawing/2014/main" id="{668CF45C-411A-F7AD-400B-C15A9B07A583}"/>
              </a:ext>
            </a:extLst>
          </p:cNvPr>
          <p:cNvSpPr/>
          <p:nvPr/>
        </p:nvSpPr>
        <p:spPr>
          <a:xfrm>
            <a:off x="5466945" y="5919517"/>
            <a:ext cx="6699655"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es-419" sz="6600" dirty="0">
                <a:solidFill>
                  <a:srgbClr val="D08A18"/>
                </a:solidFill>
                <a:latin typeface="Century Gothic" panose="020B0502020202020204" pitchFamily="34" charset="0"/>
              </a:rPr>
              <a:t>BPOMM</a:t>
            </a: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85662" y="4525844"/>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4643089"/>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3</a:t>
            </a: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89864" y="4013573"/>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139959"/>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4</a:t>
            </a: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501302"/>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612065" y="2647535"/>
            <a:ext cx="2074839" cy="646331"/>
          </a:xfrm>
          <a:prstGeom prst="rect">
            <a:avLst/>
          </a:prstGeom>
          <a:noFill/>
        </p:spPr>
        <p:txBody>
          <a:bodyPr wrap="square" rtlCol="0">
            <a:spAutoFit/>
          </a:bodyPr>
          <a:lstStyle/>
          <a:p>
            <a:pPr algn="ctr" rtl="0">
              <a:spcAft>
                <a:spcPts val="1400"/>
              </a:spcAft>
              <a:buClr>
                <a:srgbClr val="DFF1E9"/>
              </a:buClr>
              <a:buSzPct val="125000"/>
            </a:pPr>
            <a:r>
              <a:rPr lang="es-419" sz="1200" dirty="0">
                <a:solidFill>
                  <a:schemeClr val="bg1"/>
                </a:solidFill>
                <a:latin typeface="Century Gothic" panose="020B0502020202020204" pitchFamily="34" charset="0"/>
              </a:rPr>
              <a:t>integración con la </a:t>
            </a:r>
            <a:br>
              <a:rPr lang="en-US" sz="1200" dirty="0">
                <a:solidFill>
                  <a:schemeClr val="bg1"/>
                </a:solidFill>
                <a:latin typeface="Century Gothic" panose="020B0502020202020204" pitchFamily="34" charset="0"/>
              </a:rPr>
            </a:br>
            <a:r>
              <a:rPr lang="es-419" sz="1200" dirty="0">
                <a:solidFill>
                  <a:schemeClr val="bg1"/>
                </a:solidFill>
                <a:latin typeface="Century Gothic" panose="020B0502020202020204" pitchFamily="34" charset="0"/>
              </a:rPr>
              <a:t>red de la cadena </a:t>
            </a:r>
            <a:br>
              <a:rPr lang="es-419" sz="1200" dirty="0">
                <a:solidFill>
                  <a:schemeClr val="bg1"/>
                </a:solidFill>
                <a:latin typeface="Century Gothic" panose="020B0502020202020204" pitchFamily="34" charset="0"/>
              </a:rPr>
            </a:br>
            <a:r>
              <a:rPr lang="es-419" sz="1200" dirty="0">
                <a:solidFill>
                  <a:schemeClr val="bg1"/>
                </a:solidFill>
                <a:latin typeface="Century Gothic" panose="020B0502020202020204" pitchFamily="34" charset="0"/>
              </a:rPr>
              <a:t>de suministro</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3636829"/>
            <a:ext cx="383439"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50097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alpha val="60000"/>
              </a:srgbClr>
            </a:gs>
          </a:gsLst>
          <a:lin ang="27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10090756" cy="923330"/>
          </a:xfrm>
          <a:prstGeom prst="rect">
            <a:avLst/>
          </a:prstGeom>
          <a:noFill/>
        </p:spPr>
        <p:txBody>
          <a:bodyPr wrap="square" rtlCol="0">
            <a:spAutoFit/>
          </a:bodyPr>
          <a:lstStyle/>
          <a:p>
            <a:pPr rtl="0"/>
            <a:r>
              <a:rPr lang="es-419" noProof="1">
                <a:latin typeface="Century Gothic" panose="020B0502020202020204"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3">
            <a:extLst>
              <a:ext uri="{FF2B5EF4-FFF2-40B4-BE49-F238E27FC236}">
                <a16:creationId xmlns:a16="http://schemas.microsoft.com/office/drawing/2014/main" id="{3BB4F20E-7E22-E8E8-CCDD-124F7425DF61}"/>
              </a:ext>
            </a:extLst>
          </p:cNvPr>
          <p:cNvSpPr txBox="1"/>
          <p:nvPr/>
        </p:nvSpPr>
        <p:spPr>
          <a:xfrm>
            <a:off x="808891" y="2727677"/>
            <a:ext cx="4434317" cy="2390398"/>
          </a:xfrm>
          <a:prstGeom prst="rect">
            <a:avLst/>
          </a:prstGeom>
          <a:noFill/>
        </p:spPr>
        <p:txBody>
          <a:bodyPr wrap="square" rtlCol="0">
            <a:spAutoFit/>
          </a:bodyPr>
          <a:lstStyle/>
          <a:p>
            <a:pPr marL="285750" indent="-285750" rtl="0">
              <a:spcAft>
                <a:spcPts val="1400"/>
              </a:spcAft>
              <a:buClr>
                <a:srgbClr val="4BA895"/>
              </a:buClr>
              <a:buSzPct val="125000"/>
              <a:buFont typeface="Arial" panose="020B0604020202020204" pitchFamily="34" charset="0"/>
              <a:buChar char="•"/>
            </a:pPr>
            <a:r>
              <a:rPr lang="es-419" noProof="1">
                <a:latin typeface="Century Gothic" panose="020B0502020202020204" pitchFamily="34" charset="0"/>
              </a:rPr>
              <a:t>Lorem ipsum dolor sit amet, consectetur adipiscing elit, sed do eiusmod tempor incididunt ut labore et dolore magna aliqua.</a:t>
            </a:r>
          </a:p>
          <a:p>
            <a:pPr marL="285750" indent="-285750" rtl="0">
              <a:spcAft>
                <a:spcPts val="1400"/>
              </a:spcAft>
              <a:buClr>
                <a:srgbClr val="4BA895"/>
              </a:buClr>
              <a:buSzPct val="125000"/>
              <a:buFont typeface="Arial" panose="020B0604020202020204" pitchFamily="34" charset="0"/>
              <a:buChar char="•"/>
            </a:pPr>
            <a:r>
              <a:rPr lang="es-419" noProof="1">
                <a:latin typeface="Century Gothic" panose="020B0502020202020204" pitchFamily="34" charset="0"/>
              </a:rPr>
              <a:t>Nulla pharetra diam sit amet nisl.</a:t>
            </a:r>
          </a:p>
          <a:p>
            <a:pPr marL="285750" indent="-285750" rtl="0">
              <a:spcAft>
                <a:spcPts val="1400"/>
              </a:spcAft>
              <a:buClr>
                <a:srgbClr val="4BA895"/>
              </a:buClr>
              <a:buSzPct val="125000"/>
              <a:buFont typeface="Arial" panose="020B0604020202020204" pitchFamily="34" charset="0"/>
              <a:buChar char="•"/>
            </a:pPr>
            <a:r>
              <a:rPr lang="es-419" noProof="1">
                <a:latin typeface="Century Gothic" panose="020B0502020202020204" pitchFamily="34" charset="0"/>
              </a:rPr>
              <a:t>Vitae semper quis lectus nulla at volutpat diam ut venenatis.</a:t>
            </a:r>
          </a:p>
        </p:txBody>
      </p:sp>
      <p:sp>
        <p:nvSpPr>
          <p:cNvPr id="5" name="TextBox 4">
            <a:extLst>
              <a:ext uri="{FF2B5EF4-FFF2-40B4-BE49-F238E27FC236}">
                <a16:creationId xmlns:a16="http://schemas.microsoft.com/office/drawing/2014/main" id="{0EDFFF15-6E77-F8DA-7E9F-DB5C3F3FD6F3}"/>
              </a:ext>
            </a:extLst>
          </p:cNvPr>
          <p:cNvSpPr txBox="1"/>
          <p:nvPr/>
        </p:nvSpPr>
        <p:spPr>
          <a:xfrm>
            <a:off x="786848" y="248400"/>
            <a:ext cx="2371162" cy="584775"/>
          </a:xfrm>
          <a:prstGeom prst="rect">
            <a:avLst/>
          </a:prstGeom>
          <a:noFill/>
        </p:spPr>
        <p:txBody>
          <a:bodyPr wrap="none" rtlCol="0">
            <a:spAutoFit/>
          </a:bodyPr>
          <a:lstStyle/>
          <a:p>
            <a:pPr rtl="0"/>
            <a:r>
              <a:rPr lang="es-419" sz="3200">
                <a:solidFill>
                  <a:srgbClr val="609188"/>
                </a:solidFill>
                <a:latin typeface="Century Gothic" panose="020B0502020202020204" pitchFamily="34" charset="0"/>
              </a:rPr>
              <a:t>Comentarios</a:t>
            </a:r>
          </a:p>
        </p:txBody>
      </p:sp>
      <p:pic>
        <p:nvPicPr>
          <p:cNvPr id="2" name="Picture 1">
            <a:extLst>
              <a:ext uri="{FF2B5EF4-FFF2-40B4-BE49-F238E27FC236}">
                <a16:creationId xmlns:a16="http://schemas.microsoft.com/office/drawing/2014/main" id="{C0FC1994-8BD9-0213-E7A5-DDA8D41DC8CB}"/>
              </a:ext>
            </a:extLst>
          </p:cNvPr>
          <p:cNvPicPr>
            <a:picLocks noChangeAspect="1"/>
          </p:cNvPicPr>
          <p:nvPr/>
        </p:nvPicPr>
        <p:blipFill>
          <a:blip r:embed="rId3"/>
          <a:stretch>
            <a:fillRect/>
          </a:stretch>
        </p:blipFill>
        <p:spPr>
          <a:xfrm>
            <a:off x="6705600" y="3649739"/>
            <a:ext cx="5486400" cy="3060700"/>
          </a:xfrm>
          <a:prstGeom prst="rect">
            <a:avLst/>
          </a:prstGeom>
        </p:spPr>
      </p:pic>
    </p:spTree>
    <p:extLst>
      <p:ext uri="{BB962C8B-B14F-4D97-AF65-F5344CB8AC3E}">
        <p14:creationId xmlns:p14="http://schemas.microsoft.com/office/powerpoint/2010/main" val="424769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4BED58-3B42-2B7D-EA97-D4E140F09266}"/>
              </a:ext>
            </a:extLst>
          </p:cNvPr>
          <p:cNvPicPr>
            <a:picLocks noChangeAspect="1"/>
          </p:cNvPicPr>
          <p:nvPr/>
        </p:nvPicPr>
        <p:blipFill>
          <a:blip r:embed="rId3"/>
          <a:stretch>
            <a:fillRect/>
          </a:stretch>
        </p:blipFill>
        <p:spPr>
          <a:xfrm>
            <a:off x="5537200" y="0"/>
            <a:ext cx="6654800" cy="6858000"/>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6146645"/>
            <a:ext cx="5493075" cy="307777"/>
          </a:xfrm>
          <a:prstGeom prst="rect">
            <a:avLst/>
          </a:prstGeom>
          <a:noFill/>
        </p:spPr>
        <p:txBody>
          <a:bodyPr wrap="square" rtlCol="0">
            <a:spAutoFit/>
          </a:bodyPr>
          <a:lstStyle/>
          <a:p>
            <a:pPr rtl="0"/>
            <a:r>
              <a:rPr lang="es-419" sz="1400" dirty="0">
                <a:solidFill>
                  <a:schemeClr val="tx1">
                    <a:lumMod val="75000"/>
                    <a:lumOff val="25000"/>
                  </a:schemeClr>
                </a:solidFill>
                <a:latin typeface="Century Gothic" panose="020B0502020202020204" pitchFamily="34" charset="0"/>
              </a:rPr>
              <a:t>©20XX. Todos los derechos reservados para su organización.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pPr rtl="0"/>
            <a:r>
              <a:rPr lang="es-419"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pPr rtl="0"/>
            <a:r>
              <a:rPr lang="es-419" sz="140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pPr rtl="0"/>
            <a:r>
              <a:rPr lang="es-419" sz="140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pPr rtl="0"/>
            <a:r>
              <a:rPr lang="es-419" sz="140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pPr rtl="0"/>
            <a:r>
              <a:rPr lang="es-419" sz="140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pPr rtl="0"/>
            <a:r>
              <a:rPr lang="es-419" sz="140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pPr rtl="0"/>
            <a:r>
              <a:rPr lang="es-419" sz="140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pPr rtl="0"/>
            <a:r>
              <a:rPr lang="es-419" sz="140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77247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dirty="0">
                          <a:solidFill>
                            <a:schemeClr val="tx1"/>
                          </a:solidFill>
                          <a:effectLst/>
                          <a:latin typeface="Century Gothic" panose="020B0502020202020204" pitchFamily="34" charset="0"/>
                        </a:rPr>
                        <a:t>RENUNCIA</a:t>
                      </a:r>
                    </a:p>
                    <a:p>
                      <a:pPr marL="0" marR="0" rtl="0">
                        <a:spcBef>
                          <a:spcPts val="0"/>
                        </a:spcBef>
                        <a:spcAft>
                          <a:spcPts val="0"/>
                        </a:spcAft>
                      </a:pPr>
                      <a:r>
                        <a:rPr lang="es-419" sz="1200" b="0" dirty="0">
                          <a:solidFill>
                            <a:schemeClr val="tx1"/>
                          </a:solidFill>
                          <a:effectLst/>
                          <a:latin typeface="Century Gothic" panose="020B0502020202020204" pitchFamily="34" charset="0"/>
                        </a:rPr>
                        <a:t> </a:t>
                      </a:r>
                    </a:p>
                    <a:p>
                      <a:pPr marL="0" marR="0" rtl="0">
                        <a:spcBef>
                          <a:spcPts val="0"/>
                        </a:spcBef>
                        <a:spcAft>
                          <a:spcPts val="0"/>
                        </a:spcAft>
                      </a:pPr>
                      <a:r>
                        <a:rPr lang="es-419" sz="1400" b="0" dirty="0">
                          <a:solidFill>
                            <a:schemeClr val="tx1"/>
                          </a:solidFill>
                          <a:effectLst/>
                          <a:latin typeface="Century Gothic" panose="020B0502020202020204" pitchFamily="34" charset="0"/>
                        </a:rPr>
                        <a:t>Todos los artículos, las plantillas o la información que proporcione Smartsheet en el sitio web son solo de referencia. Mientras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cualquier confianza que usted deposite en dicha información es estrictamente bajo su propio riesgo.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5146943-E750-8BDC-451B-85B842DA9EE0}"/>
              </a:ext>
            </a:extLst>
          </p:cNvPr>
          <p:cNvPicPr>
            <a:picLocks noChangeAspect="1"/>
          </p:cNvPicPr>
          <p:nvPr/>
        </p:nvPicPr>
        <p:blipFill>
          <a:blip r:embed="rId3"/>
          <a:stretch>
            <a:fillRect/>
          </a:stretch>
        </p:blipFill>
        <p:spPr>
          <a:xfrm>
            <a:off x="7533860" y="0"/>
            <a:ext cx="4658139"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es-419" sz="3200">
                <a:solidFill>
                  <a:srgbClr val="609188"/>
                </a:solidFill>
                <a:latin typeface="Century Gothic" panose="020B0502020202020204" pitchFamily="34" charset="0"/>
              </a:rPr>
              <a:t>ÍNDICE</a:t>
            </a:r>
          </a:p>
        </p:txBody>
      </p:sp>
      <p:sp>
        <p:nvSpPr>
          <p:cNvPr id="38" name="TextBox 37">
            <a:extLst>
              <a:ext uri="{FF2B5EF4-FFF2-40B4-BE49-F238E27FC236}">
                <a16:creationId xmlns:a16="http://schemas.microsoft.com/office/drawing/2014/main" id="{3087209E-8C45-1E47-A06D-D69E46F1665D}"/>
              </a:ext>
            </a:extLst>
          </p:cNvPr>
          <p:cNvSpPr txBox="1"/>
          <p:nvPr/>
        </p:nvSpPr>
        <p:spPr>
          <a:xfrm>
            <a:off x="1481802" y="1176975"/>
            <a:ext cx="3047663" cy="707886"/>
          </a:xfrm>
          <a:prstGeom prst="rect">
            <a:avLst/>
          </a:prstGeom>
          <a:noFill/>
        </p:spPr>
        <p:txBody>
          <a:bodyPr wrap="square" numCol="1" rtlCol="0">
            <a:spAutoFit/>
          </a:bodyPr>
          <a:lstStyle/>
          <a:p>
            <a:pPr rtl="0">
              <a:spcBef>
                <a:spcPts val="600"/>
              </a:spcBef>
              <a:spcAft>
                <a:spcPts val="400"/>
              </a:spcAft>
            </a:pPr>
            <a:r>
              <a:rPr lang="es-419" sz="2000" dirty="0">
                <a:solidFill>
                  <a:schemeClr val="tx1">
                    <a:lumMod val="75000"/>
                    <a:lumOff val="25000"/>
                  </a:schemeClr>
                </a:solidFill>
                <a:latin typeface="Century Gothic" panose="020B0502020202020204" pitchFamily="34" charset="0"/>
              </a:rPr>
              <a:t>¿Qué es la madurez del proceso?</a:t>
            </a:r>
          </a:p>
        </p:txBody>
      </p:sp>
      <p:sp>
        <p:nvSpPr>
          <p:cNvPr id="2" name="Rectangle 1">
            <a:extLst>
              <a:ext uri="{FF2B5EF4-FFF2-40B4-BE49-F238E27FC236}">
                <a16:creationId xmlns:a16="http://schemas.microsoft.com/office/drawing/2014/main" id="{66977AF4-12B4-2EDE-45F0-217883687023}"/>
              </a:ext>
            </a:extLst>
          </p:cNvPr>
          <p:cNvSpPr/>
          <p:nvPr/>
        </p:nvSpPr>
        <p:spPr>
          <a:xfrm>
            <a:off x="598866"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TextBox 3">
            <a:extLst>
              <a:ext uri="{FF2B5EF4-FFF2-40B4-BE49-F238E27FC236}">
                <a16:creationId xmlns:a16="http://schemas.microsoft.com/office/drawing/2014/main" id="{78490601-24EB-C3C8-E77D-AE2E94D812D4}"/>
              </a:ext>
            </a:extLst>
          </p:cNvPr>
          <p:cNvSpPr txBox="1"/>
          <p:nvPr/>
        </p:nvSpPr>
        <p:spPr>
          <a:xfrm>
            <a:off x="1481802" y="2171023"/>
            <a:ext cx="3047663" cy="1015663"/>
          </a:xfrm>
          <a:prstGeom prst="rect">
            <a:avLst/>
          </a:prstGeom>
          <a:noFill/>
        </p:spPr>
        <p:txBody>
          <a:bodyPr wrap="square" numCol="1" rtlCol="0">
            <a:spAutoFit/>
          </a:bodyPr>
          <a:lstStyle/>
          <a:p>
            <a:pPr rtl="0">
              <a:spcBef>
                <a:spcPts val="600"/>
              </a:spcBef>
              <a:spcAft>
                <a:spcPts val="400"/>
              </a:spcAft>
            </a:pPr>
            <a:r>
              <a:rPr lang="es-419" sz="2000" dirty="0">
                <a:solidFill>
                  <a:schemeClr val="tx1">
                    <a:lumMod val="75000"/>
                    <a:lumOff val="25000"/>
                  </a:schemeClr>
                </a:solidFill>
                <a:latin typeface="Century Gothic" panose="020B0502020202020204" pitchFamily="34" charset="0"/>
              </a:rPr>
              <a:t>¿Qué son los modelos de madurez de procesos?</a:t>
            </a:r>
          </a:p>
        </p:txBody>
      </p:sp>
      <p:sp>
        <p:nvSpPr>
          <p:cNvPr id="8" name="Rectangle 7">
            <a:extLst>
              <a:ext uri="{FF2B5EF4-FFF2-40B4-BE49-F238E27FC236}">
                <a16:creationId xmlns:a16="http://schemas.microsoft.com/office/drawing/2014/main" id="{8767CC10-C472-071A-51BA-379E73124DCA}"/>
              </a:ext>
            </a:extLst>
          </p:cNvPr>
          <p:cNvSpPr/>
          <p:nvPr/>
        </p:nvSpPr>
        <p:spPr>
          <a:xfrm>
            <a:off x="598866" y="2287956"/>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0" name="TextBox 9">
            <a:extLst>
              <a:ext uri="{FF2B5EF4-FFF2-40B4-BE49-F238E27FC236}">
                <a16:creationId xmlns:a16="http://schemas.microsoft.com/office/drawing/2014/main" id="{7E722156-3C2A-A01E-297E-9C4DA4CD900D}"/>
              </a:ext>
            </a:extLst>
          </p:cNvPr>
          <p:cNvSpPr txBox="1"/>
          <p:nvPr/>
        </p:nvSpPr>
        <p:spPr>
          <a:xfrm>
            <a:off x="1481803" y="3521317"/>
            <a:ext cx="3474720" cy="400110"/>
          </a:xfrm>
          <a:prstGeom prst="rect">
            <a:avLst/>
          </a:prstGeom>
          <a:noFill/>
        </p:spPr>
        <p:txBody>
          <a:bodyPr wrap="square" numCol="1" rtlCol="0">
            <a:spAutoFit/>
          </a:bodyPr>
          <a:lstStyle/>
          <a:p>
            <a:pPr rtl="0">
              <a:spcBef>
                <a:spcPts val="600"/>
              </a:spcBef>
              <a:spcAft>
                <a:spcPts val="400"/>
              </a:spcAft>
            </a:pPr>
            <a:r>
              <a:rPr lang="es-419" sz="2000" dirty="0">
                <a:solidFill>
                  <a:schemeClr val="tx1">
                    <a:lumMod val="75000"/>
                    <a:lumOff val="25000"/>
                  </a:schemeClr>
                </a:solidFill>
                <a:latin typeface="Century Gothic" panose="020B0502020202020204" pitchFamily="34" charset="0"/>
              </a:rPr>
              <a:t>CMM</a:t>
            </a:r>
          </a:p>
        </p:txBody>
      </p:sp>
      <p:sp>
        <p:nvSpPr>
          <p:cNvPr id="11" name="Rectangle 10">
            <a:extLst>
              <a:ext uri="{FF2B5EF4-FFF2-40B4-BE49-F238E27FC236}">
                <a16:creationId xmlns:a16="http://schemas.microsoft.com/office/drawing/2014/main" id="{CBA187C2-31F5-293C-33B1-3FD13B8204FB}"/>
              </a:ext>
            </a:extLst>
          </p:cNvPr>
          <p:cNvSpPr/>
          <p:nvPr/>
        </p:nvSpPr>
        <p:spPr>
          <a:xfrm>
            <a:off x="598866"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extBox 11">
            <a:extLst>
              <a:ext uri="{FF2B5EF4-FFF2-40B4-BE49-F238E27FC236}">
                <a16:creationId xmlns:a16="http://schemas.microsoft.com/office/drawing/2014/main" id="{B496E4E9-171C-CF18-A01D-80EEE5AD18AB}"/>
              </a:ext>
            </a:extLst>
          </p:cNvPr>
          <p:cNvSpPr txBox="1"/>
          <p:nvPr/>
        </p:nvSpPr>
        <p:spPr>
          <a:xfrm>
            <a:off x="1481803" y="4622368"/>
            <a:ext cx="3474720" cy="400110"/>
          </a:xfrm>
          <a:prstGeom prst="rect">
            <a:avLst/>
          </a:prstGeom>
          <a:noFill/>
        </p:spPr>
        <p:txBody>
          <a:bodyPr wrap="square" numCol="1" rtlCol="0">
            <a:spAutoFit/>
          </a:bodyPr>
          <a:lstStyle/>
          <a:p>
            <a:pPr rtl="0">
              <a:spcBef>
                <a:spcPts val="600"/>
              </a:spcBef>
              <a:spcAft>
                <a:spcPts val="400"/>
              </a:spcAft>
            </a:pPr>
            <a:r>
              <a:rPr lang="es-419" sz="2000">
                <a:solidFill>
                  <a:schemeClr val="tx1">
                    <a:lumMod val="75000"/>
                    <a:lumOff val="25000"/>
                  </a:schemeClr>
                </a:solidFill>
                <a:latin typeface="Century Gothic" panose="020B0502020202020204" pitchFamily="34" charset="0"/>
              </a:rPr>
              <a:t>CMMI</a:t>
            </a:r>
          </a:p>
        </p:txBody>
      </p:sp>
      <p:sp>
        <p:nvSpPr>
          <p:cNvPr id="13" name="Rectangle 12">
            <a:extLst>
              <a:ext uri="{FF2B5EF4-FFF2-40B4-BE49-F238E27FC236}">
                <a16:creationId xmlns:a16="http://schemas.microsoft.com/office/drawing/2014/main" id="{2C567EE9-28EE-126C-88CA-9A74D61A9A95}"/>
              </a:ext>
            </a:extLst>
          </p:cNvPr>
          <p:cNvSpPr/>
          <p:nvPr/>
        </p:nvSpPr>
        <p:spPr>
          <a:xfrm>
            <a:off x="598866" y="4487655"/>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4" name="TextBox 13">
            <a:extLst>
              <a:ext uri="{FF2B5EF4-FFF2-40B4-BE49-F238E27FC236}">
                <a16:creationId xmlns:a16="http://schemas.microsoft.com/office/drawing/2014/main" id="{8D08BB8A-9333-A9F3-86A5-676CE27D8BB7}"/>
              </a:ext>
            </a:extLst>
          </p:cNvPr>
          <p:cNvSpPr txBox="1"/>
          <p:nvPr/>
        </p:nvSpPr>
        <p:spPr>
          <a:xfrm>
            <a:off x="5752619" y="1319215"/>
            <a:ext cx="2286000" cy="400110"/>
          </a:xfrm>
          <a:prstGeom prst="rect">
            <a:avLst/>
          </a:prstGeom>
          <a:noFill/>
        </p:spPr>
        <p:txBody>
          <a:bodyPr wrap="square" numCol="1" rtlCol="0">
            <a:spAutoFit/>
          </a:bodyPr>
          <a:lstStyle/>
          <a:p>
            <a:pPr rtl="0">
              <a:spcBef>
                <a:spcPts val="600"/>
              </a:spcBef>
              <a:spcAft>
                <a:spcPts val="400"/>
              </a:spcAft>
            </a:pPr>
            <a:r>
              <a:rPr lang="es-419" sz="2000">
                <a:solidFill>
                  <a:schemeClr val="tx1">
                    <a:lumMod val="75000"/>
                    <a:lumOff val="25000"/>
                  </a:schemeClr>
                </a:solidFill>
                <a:latin typeface="Century Gothic" panose="020B0502020202020204" pitchFamily="34" charset="0"/>
              </a:rPr>
              <a:t>PBMM</a:t>
            </a:r>
          </a:p>
        </p:txBody>
      </p:sp>
      <p:sp>
        <p:nvSpPr>
          <p:cNvPr id="15" name="Rectangle 14">
            <a:extLst>
              <a:ext uri="{FF2B5EF4-FFF2-40B4-BE49-F238E27FC236}">
                <a16:creationId xmlns:a16="http://schemas.microsoft.com/office/drawing/2014/main" id="{79BDDCFD-B6AE-DEDF-8C73-1085D8552E6E}"/>
              </a:ext>
            </a:extLst>
          </p:cNvPr>
          <p:cNvSpPr/>
          <p:nvPr/>
        </p:nvSpPr>
        <p:spPr>
          <a:xfrm>
            <a:off x="4852758"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41EA8A41-0436-727C-AB59-A18F5503158F}"/>
              </a:ext>
            </a:extLst>
          </p:cNvPr>
          <p:cNvSpPr txBox="1"/>
          <p:nvPr/>
        </p:nvSpPr>
        <p:spPr>
          <a:xfrm>
            <a:off x="5752619" y="2420266"/>
            <a:ext cx="2286000" cy="400110"/>
          </a:xfrm>
          <a:prstGeom prst="rect">
            <a:avLst/>
          </a:prstGeom>
          <a:noFill/>
        </p:spPr>
        <p:txBody>
          <a:bodyPr wrap="square" numCol="1" rtlCol="0">
            <a:spAutoFit/>
          </a:bodyPr>
          <a:lstStyle/>
          <a:p>
            <a:pPr rtl="0">
              <a:spcBef>
                <a:spcPts val="600"/>
              </a:spcBef>
              <a:spcAft>
                <a:spcPts val="400"/>
              </a:spcAft>
            </a:pPr>
            <a:r>
              <a:rPr lang="es-419" sz="2000" dirty="0">
                <a:solidFill>
                  <a:schemeClr val="tx1">
                    <a:lumMod val="75000"/>
                    <a:lumOff val="25000"/>
                  </a:schemeClr>
                </a:solidFill>
                <a:latin typeface="Century Gothic" panose="020B0502020202020204" pitchFamily="34" charset="0"/>
              </a:rPr>
              <a:t>Siete principios</a:t>
            </a:r>
          </a:p>
        </p:txBody>
      </p:sp>
      <p:sp>
        <p:nvSpPr>
          <p:cNvPr id="17" name="Rectangle 16">
            <a:extLst>
              <a:ext uri="{FF2B5EF4-FFF2-40B4-BE49-F238E27FC236}">
                <a16:creationId xmlns:a16="http://schemas.microsoft.com/office/drawing/2014/main" id="{6F847102-02E5-848B-0465-BF7D31C236C3}"/>
              </a:ext>
            </a:extLst>
          </p:cNvPr>
          <p:cNvSpPr/>
          <p:nvPr/>
        </p:nvSpPr>
        <p:spPr>
          <a:xfrm>
            <a:off x="4852758" y="228555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8" name="TextBox 17">
            <a:extLst>
              <a:ext uri="{FF2B5EF4-FFF2-40B4-BE49-F238E27FC236}">
                <a16:creationId xmlns:a16="http://schemas.microsoft.com/office/drawing/2014/main" id="{79CA929E-4CAF-1777-E41C-D2B59C06B047}"/>
              </a:ext>
            </a:extLst>
          </p:cNvPr>
          <p:cNvSpPr txBox="1"/>
          <p:nvPr/>
        </p:nvSpPr>
        <p:spPr>
          <a:xfrm>
            <a:off x="5752619" y="3521317"/>
            <a:ext cx="2286000" cy="400110"/>
          </a:xfrm>
          <a:prstGeom prst="rect">
            <a:avLst/>
          </a:prstGeom>
          <a:noFill/>
        </p:spPr>
        <p:txBody>
          <a:bodyPr wrap="square" numCol="1" rtlCol="0">
            <a:spAutoFit/>
          </a:bodyPr>
          <a:lstStyle/>
          <a:p>
            <a:pPr rtl="0">
              <a:spcBef>
                <a:spcPts val="600"/>
              </a:spcBef>
              <a:spcAft>
                <a:spcPts val="400"/>
              </a:spcAft>
            </a:pPr>
            <a:r>
              <a:rPr lang="es-419" sz="2000">
                <a:solidFill>
                  <a:schemeClr val="tx1">
                    <a:lumMod val="75000"/>
                    <a:lumOff val="25000"/>
                  </a:schemeClr>
                </a:solidFill>
                <a:latin typeface="Century Gothic" panose="020B0502020202020204" pitchFamily="34" charset="0"/>
              </a:rPr>
              <a:t>PPI</a:t>
            </a:r>
          </a:p>
        </p:txBody>
      </p:sp>
      <p:sp>
        <p:nvSpPr>
          <p:cNvPr id="19" name="Rectangle 18">
            <a:extLst>
              <a:ext uri="{FF2B5EF4-FFF2-40B4-BE49-F238E27FC236}">
                <a16:creationId xmlns:a16="http://schemas.microsoft.com/office/drawing/2014/main" id="{A8146562-8EFE-584E-B622-1951BC9F1A76}"/>
              </a:ext>
            </a:extLst>
          </p:cNvPr>
          <p:cNvSpPr/>
          <p:nvPr/>
        </p:nvSpPr>
        <p:spPr>
          <a:xfrm>
            <a:off x="4852758"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2" name="Rectangle 21">
            <a:extLst>
              <a:ext uri="{FF2B5EF4-FFF2-40B4-BE49-F238E27FC236}">
                <a16:creationId xmlns:a16="http://schemas.microsoft.com/office/drawing/2014/main" id="{63FB523B-5579-CED0-D931-0094D915B4B9}"/>
              </a:ext>
            </a:extLst>
          </p:cNvPr>
          <p:cNvSpPr/>
          <p:nvPr/>
        </p:nvSpPr>
        <p:spPr>
          <a:xfrm>
            <a:off x="598866"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004B2AE-F358-C596-49B1-E23F46F7C8A9}"/>
              </a:ext>
            </a:extLst>
          </p:cNvPr>
          <p:cNvSpPr/>
          <p:nvPr/>
        </p:nvSpPr>
        <p:spPr>
          <a:xfrm>
            <a:off x="598866" y="298632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A4A23F9-2D3A-9C28-EB9B-6D776C8AE49A}"/>
              </a:ext>
            </a:extLst>
          </p:cNvPr>
          <p:cNvSpPr/>
          <p:nvPr/>
        </p:nvSpPr>
        <p:spPr>
          <a:xfrm>
            <a:off x="598866"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C117082-7642-2FBA-7AA5-924B0A459229}"/>
              </a:ext>
            </a:extLst>
          </p:cNvPr>
          <p:cNvSpPr/>
          <p:nvPr/>
        </p:nvSpPr>
        <p:spPr>
          <a:xfrm>
            <a:off x="598866" y="5177328"/>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1C54A46-201D-9E42-451A-B131443F0A07}"/>
              </a:ext>
            </a:extLst>
          </p:cNvPr>
          <p:cNvSpPr/>
          <p:nvPr/>
        </p:nvSpPr>
        <p:spPr>
          <a:xfrm>
            <a:off x="4852758"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562742E-1870-97B9-16E5-68C01B9B2252}"/>
              </a:ext>
            </a:extLst>
          </p:cNvPr>
          <p:cNvSpPr/>
          <p:nvPr/>
        </p:nvSpPr>
        <p:spPr>
          <a:xfrm>
            <a:off x="4852758" y="298187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E802A19-0654-BC68-4368-B72455D6FA4A}"/>
              </a:ext>
            </a:extLst>
          </p:cNvPr>
          <p:cNvSpPr/>
          <p:nvPr/>
        </p:nvSpPr>
        <p:spPr>
          <a:xfrm>
            <a:off x="4852758"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470E8D7-4895-85F2-6AF9-A32235B3CA1C}"/>
              </a:ext>
            </a:extLst>
          </p:cNvPr>
          <p:cNvSpPr/>
          <p:nvPr/>
        </p:nvSpPr>
        <p:spPr>
          <a:xfrm>
            <a:off x="612118" y="1171464"/>
            <a:ext cx="731092" cy="731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1</a:t>
            </a:r>
          </a:p>
        </p:txBody>
      </p:sp>
      <p:sp>
        <p:nvSpPr>
          <p:cNvPr id="33" name="Oval 32">
            <a:extLst>
              <a:ext uri="{FF2B5EF4-FFF2-40B4-BE49-F238E27FC236}">
                <a16:creationId xmlns:a16="http://schemas.microsoft.com/office/drawing/2014/main" id="{926889E8-F9C5-AE5B-D9D2-2BCC8C5E0641}"/>
              </a:ext>
            </a:extLst>
          </p:cNvPr>
          <p:cNvSpPr/>
          <p:nvPr/>
        </p:nvSpPr>
        <p:spPr>
          <a:xfrm>
            <a:off x="585614"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2</a:t>
            </a:r>
          </a:p>
        </p:txBody>
      </p:sp>
      <p:sp>
        <p:nvSpPr>
          <p:cNvPr id="34" name="Oval 33">
            <a:extLst>
              <a:ext uri="{FF2B5EF4-FFF2-40B4-BE49-F238E27FC236}">
                <a16:creationId xmlns:a16="http://schemas.microsoft.com/office/drawing/2014/main" id="{5646105D-6520-BC4B-1BA7-776601F4BAC4}"/>
              </a:ext>
            </a:extLst>
          </p:cNvPr>
          <p:cNvSpPr/>
          <p:nvPr/>
        </p:nvSpPr>
        <p:spPr>
          <a:xfrm>
            <a:off x="585614"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3</a:t>
            </a:r>
          </a:p>
        </p:txBody>
      </p:sp>
      <p:sp>
        <p:nvSpPr>
          <p:cNvPr id="35" name="Oval 34">
            <a:extLst>
              <a:ext uri="{FF2B5EF4-FFF2-40B4-BE49-F238E27FC236}">
                <a16:creationId xmlns:a16="http://schemas.microsoft.com/office/drawing/2014/main" id="{AA19112B-49FC-9313-8BC3-21F0C100EC50}"/>
              </a:ext>
            </a:extLst>
          </p:cNvPr>
          <p:cNvSpPr/>
          <p:nvPr/>
        </p:nvSpPr>
        <p:spPr>
          <a:xfrm>
            <a:off x="585614" y="447461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4</a:t>
            </a:r>
          </a:p>
        </p:txBody>
      </p:sp>
      <p:sp>
        <p:nvSpPr>
          <p:cNvPr id="36" name="Oval 35">
            <a:extLst>
              <a:ext uri="{FF2B5EF4-FFF2-40B4-BE49-F238E27FC236}">
                <a16:creationId xmlns:a16="http://schemas.microsoft.com/office/drawing/2014/main" id="{F168A341-4969-2106-24E2-C8BEA572F799}"/>
              </a:ext>
            </a:extLst>
          </p:cNvPr>
          <p:cNvSpPr/>
          <p:nvPr/>
        </p:nvSpPr>
        <p:spPr>
          <a:xfrm>
            <a:off x="4856430" y="117146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6</a:t>
            </a:r>
          </a:p>
        </p:txBody>
      </p:sp>
      <p:sp>
        <p:nvSpPr>
          <p:cNvPr id="37" name="Oval 36">
            <a:extLst>
              <a:ext uri="{FF2B5EF4-FFF2-40B4-BE49-F238E27FC236}">
                <a16:creationId xmlns:a16="http://schemas.microsoft.com/office/drawing/2014/main" id="{97E7159A-0316-14D0-C2F0-1D1CD214CCC9}"/>
              </a:ext>
            </a:extLst>
          </p:cNvPr>
          <p:cNvSpPr/>
          <p:nvPr/>
        </p:nvSpPr>
        <p:spPr>
          <a:xfrm>
            <a:off x="4856430"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7</a:t>
            </a:r>
          </a:p>
        </p:txBody>
      </p:sp>
      <p:sp>
        <p:nvSpPr>
          <p:cNvPr id="39" name="Oval 38">
            <a:extLst>
              <a:ext uri="{FF2B5EF4-FFF2-40B4-BE49-F238E27FC236}">
                <a16:creationId xmlns:a16="http://schemas.microsoft.com/office/drawing/2014/main" id="{2BCE0483-1BFA-FA2B-8D4B-88AD04B0EEA1}"/>
              </a:ext>
            </a:extLst>
          </p:cNvPr>
          <p:cNvSpPr/>
          <p:nvPr/>
        </p:nvSpPr>
        <p:spPr>
          <a:xfrm>
            <a:off x="4856430"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8</a:t>
            </a:r>
          </a:p>
        </p:txBody>
      </p:sp>
      <p:sp>
        <p:nvSpPr>
          <p:cNvPr id="7" name="TextBox 6">
            <a:extLst>
              <a:ext uri="{FF2B5EF4-FFF2-40B4-BE49-F238E27FC236}">
                <a16:creationId xmlns:a16="http://schemas.microsoft.com/office/drawing/2014/main" id="{EEB99350-FC70-0C8A-0A55-4E46B053F141}"/>
              </a:ext>
            </a:extLst>
          </p:cNvPr>
          <p:cNvSpPr txBox="1"/>
          <p:nvPr/>
        </p:nvSpPr>
        <p:spPr>
          <a:xfrm>
            <a:off x="1481803" y="5720236"/>
            <a:ext cx="3474720" cy="400110"/>
          </a:xfrm>
          <a:prstGeom prst="rect">
            <a:avLst/>
          </a:prstGeom>
          <a:noFill/>
        </p:spPr>
        <p:txBody>
          <a:bodyPr wrap="square" numCol="1" rtlCol="0">
            <a:spAutoFit/>
          </a:bodyPr>
          <a:lstStyle/>
          <a:p>
            <a:pPr rtl="0">
              <a:spcBef>
                <a:spcPts val="600"/>
              </a:spcBef>
              <a:spcAft>
                <a:spcPts val="400"/>
              </a:spcAft>
            </a:pPr>
            <a:r>
              <a:rPr lang="es-419" sz="2000" dirty="0">
                <a:solidFill>
                  <a:schemeClr val="tx1">
                    <a:lumMod val="75000"/>
                    <a:lumOff val="25000"/>
                  </a:schemeClr>
                </a:solidFill>
                <a:latin typeface="Century Gothic" panose="020B0502020202020204" pitchFamily="34" charset="0"/>
              </a:rPr>
              <a:t>PEMM</a:t>
            </a:r>
          </a:p>
        </p:txBody>
      </p:sp>
      <p:sp>
        <p:nvSpPr>
          <p:cNvPr id="9" name="Rectangle 8">
            <a:extLst>
              <a:ext uri="{FF2B5EF4-FFF2-40B4-BE49-F238E27FC236}">
                <a16:creationId xmlns:a16="http://schemas.microsoft.com/office/drawing/2014/main" id="{84675D79-BF5E-AF3F-5230-14078722E116}"/>
              </a:ext>
            </a:extLst>
          </p:cNvPr>
          <p:cNvSpPr/>
          <p:nvPr/>
        </p:nvSpPr>
        <p:spPr>
          <a:xfrm>
            <a:off x="598866" y="558552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0" name="TextBox 19">
            <a:extLst>
              <a:ext uri="{FF2B5EF4-FFF2-40B4-BE49-F238E27FC236}">
                <a16:creationId xmlns:a16="http://schemas.microsoft.com/office/drawing/2014/main" id="{248DBB75-B3D9-E335-6D11-5ADDFF6552B5}"/>
              </a:ext>
            </a:extLst>
          </p:cNvPr>
          <p:cNvSpPr txBox="1"/>
          <p:nvPr/>
        </p:nvSpPr>
        <p:spPr>
          <a:xfrm>
            <a:off x="5752620" y="4388961"/>
            <a:ext cx="2286000" cy="1015663"/>
          </a:xfrm>
          <a:prstGeom prst="rect">
            <a:avLst/>
          </a:prstGeom>
          <a:noFill/>
        </p:spPr>
        <p:txBody>
          <a:bodyPr wrap="square" numCol="1" rtlCol="0">
            <a:spAutoFit/>
          </a:bodyPr>
          <a:lstStyle/>
          <a:p>
            <a:pPr rtl="0">
              <a:spcBef>
                <a:spcPts val="600"/>
              </a:spcBef>
              <a:spcAft>
                <a:spcPts val="400"/>
              </a:spcAft>
            </a:pPr>
            <a:r>
              <a:rPr lang="es-419" sz="2000" dirty="0">
                <a:solidFill>
                  <a:schemeClr val="tx1">
                    <a:lumMod val="75000"/>
                    <a:lumOff val="25000"/>
                  </a:schemeClr>
                </a:solidFill>
                <a:latin typeface="Century Gothic" panose="020B0502020202020204" pitchFamily="34" charset="0"/>
              </a:rPr>
              <a:t>Modelo de madurez de BPO de </a:t>
            </a:r>
            <a:r>
              <a:rPr lang="es-419" sz="2000" dirty="0" err="1">
                <a:solidFill>
                  <a:schemeClr val="tx1">
                    <a:lumMod val="75000"/>
                    <a:lumOff val="25000"/>
                  </a:schemeClr>
                </a:solidFill>
                <a:latin typeface="Century Gothic" panose="020B0502020202020204" pitchFamily="34" charset="0"/>
              </a:rPr>
              <a:t>McCormack</a:t>
            </a:r>
            <a:endParaRPr lang="es-419" sz="2000" dirty="0">
              <a:solidFill>
                <a:schemeClr val="tx1">
                  <a:lumMod val="75000"/>
                  <a:lumOff val="25000"/>
                </a:schemeClr>
              </a:solidFill>
              <a:latin typeface="Century Gothic" panose="020B0502020202020204" pitchFamily="34" charset="0"/>
            </a:endParaRPr>
          </a:p>
        </p:txBody>
      </p:sp>
      <p:sp>
        <p:nvSpPr>
          <p:cNvPr id="21" name="Rectangle 20">
            <a:extLst>
              <a:ext uri="{FF2B5EF4-FFF2-40B4-BE49-F238E27FC236}">
                <a16:creationId xmlns:a16="http://schemas.microsoft.com/office/drawing/2014/main" id="{90E0AAE4-896B-F687-95F5-8FBCF2B86432}"/>
              </a:ext>
            </a:extLst>
          </p:cNvPr>
          <p:cNvSpPr/>
          <p:nvPr/>
        </p:nvSpPr>
        <p:spPr>
          <a:xfrm>
            <a:off x="4852758" y="448447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5" name="Rectangle 24">
            <a:extLst>
              <a:ext uri="{FF2B5EF4-FFF2-40B4-BE49-F238E27FC236}">
                <a16:creationId xmlns:a16="http://schemas.microsoft.com/office/drawing/2014/main" id="{5658B5F0-4A09-6DDE-756A-612F54B103C0}"/>
              </a:ext>
            </a:extLst>
          </p:cNvPr>
          <p:cNvSpPr/>
          <p:nvPr/>
        </p:nvSpPr>
        <p:spPr>
          <a:xfrm>
            <a:off x="598866" y="627519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EFEAEBF-A705-B360-C3B2-63B1E6D641A2}"/>
              </a:ext>
            </a:extLst>
          </p:cNvPr>
          <p:cNvSpPr/>
          <p:nvPr/>
        </p:nvSpPr>
        <p:spPr>
          <a:xfrm>
            <a:off x="4852758" y="516394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9B090F-0AF4-9F4E-E9E0-774D58C60B5B}"/>
              </a:ext>
            </a:extLst>
          </p:cNvPr>
          <p:cNvSpPr/>
          <p:nvPr/>
        </p:nvSpPr>
        <p:spPr>
          <a:xfrm>
            <a:off x="585614" y="557248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5</a:t>
            </a:r>
          </a:p>
        </p:txBody>
      </p:sp>
      <p:sp>
        <p:nvSpPr>
          <p:cNvPr id="43" name="Oval 42">
            <a:extLst>
              <a:ext uri="{FF2B5EF4-FFF2-40B4-BE49-F238E27FC236}">
                <a16:creationId xmlns:a16="http://schemas.microsoft.com/office/drawing/2014/main" id="{94D1FBE3-9196-D9C8-7CE7-F39D1CD53880}"/>
              </a:ext>
            </a:extLst>
          </p:cNvPr>
          <p:cNvSpPr/>
          <p:nvPr/>
        </p:nvSpPr>
        <p:spPr>
          <a:xfrm>
            <a:off x="4856430" y="447143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9</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EFA"/>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47A706-47C6-F6A2-2FF0-EE950EBBC4C0}"/>
              </a:ext>
            </a:extLst>
          </p:cNvPr>
          <p:cNvPicPr>
            <a:picLocks noChangeAspect="1"/>
          </p:cNvPicPr>
          <p:nvPr/>
        </p:nvPicPr>
        <p:blipFill>
          <a:blip r:embed="rId3"/>
          <a:stretch>
            <a:fillRect/>
          </a:stretch>
        </p:blipFill>
        <p:spPr>
          <a:xfrm>
            <a:off x="-3672" y="-609"/>
            <a:ext cx="12195672" cy="6860066"/>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9" y="248400"/>
            <a:ext cx="3717058" cy="1569660"/>
          </a:xfrm>
          <a:prstGeom prst="rect">
            <a:avLst/>
          </a:prstGeom>
          <a:noFill/>
        </p:spPr>
        <p:txBody>
          <a:bodyPr wrap="square" rtlCol="0">
            <a:spAutoFit/>
          </a:bodyPr>
          <a:lstStyle/>
          <a:p>
            <a:pPr rtl="0"/>
            <a:r>
              <a:rPr lang="es-419" sz="3200" dirty="0">
                <a:solidFill>
                  <a:srgbClr val="609188"/>
                </a:solidFill>
                <a:latin typeface="Century Gothic" panose="020B0502020202020204" pitchFamily="34" charset="0"/>
              </a:rPr>
              <a:t>¿Qué es la madurez del proceso?</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1</a:t>
            </a:r>
          </a:p>
        </p:txBody>
      </p:sp>
      <p:sp>
        <p:nvSpPr>
          <p:cNvPr id="15" name="Rectangle 14">
            <a:extLst>
              <a:ext uri="{FF2B5EF4-FFF2-40B4-BE49-F238E27FC236}">
                <a16:creationId xmlns:a16="http://schemas.microsoft.com/office/drawing/2014/main" id="{888529C4-3E53-2456-1F45-24474673612C}"/>
              </a:ext>
            </a:extLst>
          </p:cNvPr>
          <p:cNvSpPr/>
          <p:nvPr/>
        </p:nvSpPr>
        <p:spPr>
          <a:xfrm>
            <a:off x="5956852" y="540787"/>
            <a:ext cx="5448299" cy="5195329"/>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17" name="Graphic 16">
            <a:extLst>
              <a:ext uri="{FF2B5EF4-FFF2-40B4-BE49-F238E27FC236}">
                <a16:creationId xmlns:a16="http://schemas.microsoft.com/office/drawing/2014/main" id="{62415E3C-1EC8-4BE2-D908-9B9138B7F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8616" y="661375"/>
            <a:ext cx="838200" cy="609600"/>
          </a:xfrm>
          <a:prstGeom prst="rect">
            <a:avLst/>
          </a:prstGeom>
        </p:spPr>
      </p:pic>
      <p:pic>
        <p:nvPicPr>
          <p:cNvPr id="18" name="Graphic 17">
            <a:extLst>
              <a:ext uri="{FF2B5EF4-FFF2-40B4-BE49-F238E27FC236}">
                <a16:creationId xmlns:a16="http://schemas.microsoft.com/office/drawing/2014/main" id="{4517B9F8-79FF-DCB0-055E-2F525DB48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291870" y="4765323"/>
            <a:ext cx="838200" cy="609600"/>
          </a:xfrm>
          <a:prstGeom prst="rect">
            <a:avLst/>
          </a:prstGeom>
        </p:spPr>
      </p:pic>
      <p:sp>
        <p:nvSpPr>
          <p:cNvPr id="19" name="TextBox 18">
            <a:extLst>
              <a:ext uri="{FF2B5EF4-FFF2-40B4-BE49-F238E27FC236}">
                <a16:creationId xmlns:a16="http://schemas.microsoft.com/office/drawing/2014/main" id="{C32FFEAD-C701-D209-37A2-D47EDDA8BB0F}"/>
              </a:ext>
            </a:extLst>
          </p:cNvPr>
          <p:cNvSpPr txBox="1"/>
          <p:nvPr/>
        </p:nvSpPr>
        <p:spPr>
          <a:xfrm>
            <a:off x="6481064" y="1027135"/>
            <a:ext cx="4599432" cy="4154984"/>
          </a:xfrm>
          <a:prstGeom prst="rect">
            <a:avLst/>
          </a:prstGeom>
          <a:noFill/>
        </p:spPr>
        <p:txBody>
          <a:bodyPr wrap="square" rtlCol="0">
            <a:spAutoFit/>
          </a:bodyPr>
          <a:lstStyle/>
          <a:p>
            <a:pPr rtl="0"/>
            <a:r>
              <a:rPr lang="es-419" sz="2200" dirty="0">
                <a:solidFill>
                  <a:schemeClr val="bg1"/>
                </a:solidFill>
                <a:latin typeface="Century Gothic" panose="020B0502020202020204" pitchFamily="34" charset="0"/>
              </a:rPr>
              <a:t>       La definición de madurez de los procesos es lo bien que una empresa documenta y gestiona sus procesos de negocios. La madurez también predice cuán capaz es una empresa para mejorar continuamente sus procesos. </a:t>
            </a:r>
            <a:br>
              <a:rPr lang="es-419" sz="2200" dirty="0">
                <a:solidFill>
                  <a:schemeClr val="bg1"/>
                </a:solidFill>
                <a:latin typeface="Century Gothic" panose="020B0502020202020204" pitchFamily="34" charset="0"/>
              </a:rPr>
            </a:br>
            <a:r>
              <a:rPr lang="es-419" sz="2200" dirty="0">
                <a:solidFill>
                  <a:schemeClr val="bg1"/>
                </a:solidFill>
                <a:latin typeface="Century Gothic" panose="020B0502020202020204" pitchFamily="34" charset="0"/>
              </a:rPr>
              <a:t>La madurez y las métricas proporcionan una forma de dar seguimiento a la gestión de procesos.</a:t>
            </a:r>
            <a:endParaRPr lang="en-US" sz="22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D682FFA8-7202-6638-1C87-DE015C5A02B1}"/>
              </a:ext>
            </a:extLst>
          </p:cNvPr>
          <p:cNvSpPr/>
          <p:nvPr/>
        </p:nvSpPr>
        <p:spPr>
          <a:xfrm>
            <a:off x="5956851" y="5695475"/>
            <a:ext cx="5448298" cy="292387"/>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7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gs>
          </a:gsLst>
          <a:lin ang="27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F5EBF4-098B-FEB9-D4AE-6C9D3A5D1C4D}"/>
              </a:ext>
            </a:extLst>
          </p:cNvPr>
          <p:cNvPicPr>
            <a:picLocks noChangeAspect="1"/>
          </p:cNvPicPr>
          <p:nvPr/>
        </p:nvPicPr>
        <p:blipFill>
          <a:blip r:embed="rId3"/>
          <a:stretch>
            <a:fillRect/>
          </a:stretch>
        </p:blipFill>
        <p:spPr>
          <a:xfrm>
            <a:off x="-3672" y="0"/>
            <a:ext cx="12192000" cy="6858000"/>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7146508" cy="584775"/>
          </a:xfrm>
          <a:prstGeom prst="rect">
            <a:avLst/>
          </a:prstGeom>
          <a:noFill/>
        </p:spPr>
        <p:txBody>
          <a:bodyPr wrap="none" rtlCol="0">
            <a:spAutoFit/>
          </a:bodyPr>
          <a:lstStyle/>
          <a:p>
            <a:pPr rtl="0"/>
            <a:r>
              <a:rPr lang="es-419" sz="3200">
                <a:solidFill>
                  <a:srgbClr val="609188"/>
                </a:solidFill>
                <a:latin typeface="Century Gothic" panose="020B0502020202020204" pitchFamily="34" charset="0"/>
              </a:rPr>
              <a:t>¿Qué son los modelos de madurez de procesos?</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2</a:t>
            </a:r>
          </a:p>
        </p:txBody>
      </p:sp>
      <p:graphicFrame>
        <p:nvGraphicFramePr>
          <p:cNvPr id="6" name="Google Shape;246;p17">
            <a:extLst>
              <a:ext uri="{FF2B5EF4-FFF2-40B4-BE49-F238E27FC236}">
                <a16:creationId xmlns:a16="http://schemas.microsoft.com/office/drawing/2014/main" id="{29FD7C12-F068-B4C3-93EF-660D045762A7}"/>
              </a:ext>
            </a:extLst>
          </p:cNvPr>
          <p:cNvGraphicFramePr/>
          <p:nvPr>
            <p:extLst>
              <p:ext uri="{D42A27DB-BD31-4B8C-83A1-F6EECF244321}">
                <p14:modId xmlns:p14="http://schemas.microsoft.com/office/powerpoint/2010/main" val="4269007496"/>
              </p:ext>
            </p:extLst>
          </p:nvPr>
        </p:nvGraphicFramePr>
        <p:xfrm>
          <a:off x="480700" y="1258872"/>
          <a:ext cx="6973396" cy="5203307"/>
        </p:xfrm>
        <a:graphic>
          <a:graphicData uri="http://schemas.openxmlformats.org/drawingml/2006/table">
            <a:tbl>
              <a:tblPr>
                <a:noFill/>
              </a:tblPr>
              <a:tblGrid>
                <a:gridCol w="6973396">
                  <a:extLst>
                    <a:ext uri="{9D8B030D-6E8A-4147-A177-3AD203B41FA5}">
                      <a16:colId xmlns:a16="http://schemas.microsoft.com/office/drawing/2014/main" val="20000"/>
                    </a:ext>
                  </a:extLst>
                </a:gridCol>
              </a:tblGrid>
              <a:tr h="514308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Medir la forma en que las empresas gestionan los procesos</a:t>
                      </a:r>
                    </a:p>
                    <a:p>
                      <a:pPr marL="457200" marR="0" lvl="0" indent="-336550" algn="l" rtl="0">
                        <a:lnSpc>
                          <a:spcPct val="200000"/>
                        </a:lnSpc>
                        <a:spcBef>
                          <a:spcPts val="0"/>
                        </a:spcBef>
                        <a:spcAft>
                          <a:spcPts val="1400"/>
                        </a:spcAft>
                        <a:buClr>
                          <a:srgbClr val="4BA895"/>
                        </a:buClr>
                        <a:buSzPts val="1700"/>
                        <a:buChar char="●"/>
                      </a:pPr>
                      <a:r>
                        <a:rPr lang="es-419" sz="2000" dirty="0">
                          <a:latin typeface="Century Gothic" panose="020B0502020202020204" pitchFamily="34" charset="0"/>
                        </a:rPr>
                        <a:t>Marcar la madurez en niveles sucesivos</a:t>
                      </a:r>
                    </a:p>
                    <a:p>
                      <a:pPr marL="914400" lvl="1" indent="-355600" algn="l" rtl="0">
                        <a:lnSpc>
                          <a:spcPct val="130000"/>
                        </a:lnSpc>
                        <a:spcBef>
                          <a:spcPts val="0"/>
                        </a:spcBef>
                        <a:spcAft>
                          <a:spcPts val="1400"/>
                        </a:spcAft>
                        <a:buClr>
                          <a:srgbClr val="4BA895"/>
                        </a:buClr>
                        <a:buSzPts val="2000"/>
                        <a:buChar char="○"/>
                      </a:pPr>
                      <a:r>
                        <a:rPr lang="es-419" sz="1800" dirty="0">
                          <a:latin typeface="Century Gothic" panose="020B0502020202020204" pitchFamily="34" charset="0"/>
                        </a:rPr>
                        <a:t>La baja madurez indica menos control y repetibilidad en la ejecución y los resultados, </a:t>
                      </a:r>
                      <a:br>
                        <a:rPr lang="az" sz="1800" dirty="0">
                          <a:latin typeface="Century Gothic" panose="020B0502020202020204" pitchFamily="34" charset="0"/>
                        </a:rPr>
                      </a:br>
                      <a:r>
                        <a:rPr lang="es-419" sz="1800" dirty="0">
                          <a:latin typeface="Century Gothic" panose="020B0502020202020204" pitchFamily="34" charset="0"/>
                        </a:rPr>
                        <a:t>y los silos funcionales</a:t>
                      </a:r>
                    </a:p>
                    <a:p>
                      <a:pPr marL="914400" lvl="1" indent="-355600" algn="l" rtl="0">
                        <a:lnSpc>
                          <a:spcPct val="130000"/>
                        </a:lnSpc>
                        <a:spcBef>
                          <a:spcPts val="0"/>
                        </a:spcBef>
                        <a:spcAft>
                          <a:spcPts val="1400"/>
                        </a:spcAft>
                        <a:buClr>
                          <a:srgbClr val="4BA895"/>
                        </a:buClr>
                        <a:buSzPts val="2000"/>
                        <a:buChar char="○"/>
                      </a:pPr>
                      <a:r>
                        <a:rPr lang="es-419" sz="1800" dirty="0">
                          <a:latin typeface="Century Gothic" panose="020B0502020202020204" pitchFamily="34" charset="0"/>
                        </a:rPr>
                        <a:t>La alta madurez muestra más </a:t>
                      </a:r>
                      <a:br>
                        <a:rPr lang="es-419" sz="1800" dirty="0">
                          <a:latin typeface="Century Gothic" panose="020B0502020202020204" pitchFamily="34" charset="0"/>
                        </a:rPr>
                      </a:br>
                      <a:r>
                        <a:rPr lang="es-419" sz="1800" dirty="0">
                          <a:latin typeface="Century Gothic" panose="020B0502020202020204" pitchFamily="34" charset="0"/>
                        </a:rPr>
                        <a:t>control, repetibilidad y calidad, </a:t>
                      </a:r>
                      <a:br>
                        <a:rPr lang="en-US" sz="1800" dirty="0">
                          <a:latin typeface="Century Gothic" panose="020B0502020202020204" pitchFamily="34" charset="0"/>
                        </a:rPr>
                      </a:br>
                      <a:r>
                        <a:rPr lang="es-419" sz="1800" dirty="0">
                          <a:latin typeface="Century Gothic" panose="020B0502020202020204" pitchFamily="34" charset="0"/>
                        </a:rPr>
                        <a:t>y una sólida cooperación entre </a:t>
                      </a:r>
                      <a:br>
                        <a:rPr lang="es-419" sz="1800" dirty="0">
                          <a:latin typeface="Century Gothic" panose="020B0502020202020204" pitchFamily="34" charset="0"/>
                        </a:rPr>
                      </a:br>
                      <a:r>
                        <a:rPr lang="es-419" sz="1800" dirty="0">
                          <a:latin typeface="Century Gothic" panose="020B0502020202020204" pitchFamily="34" charset="0"/>
                        </a:rPr>
                        <a:t>los equipos</a:t>
                      </a:r>
                    </a:p>
                    <a:p>
                      <a:pPr marL="457200" marR="0" lvl="0" indent="-304800" algn="l" rtl="0">
                        <a:lnSpc>
                          <a:spcPct val="200000"/>
                        </a:lnSpc>
                        <a:spcBef>
                          <a:spcPts val="0"/>
                        </a:spcBef>
                        <a:spcAft>
                          <a:spcPts val="800"/>
                        </a:spcAft>
                        <a:buClr>
                          <a:srgbClr val="4BA895"/>
                        </a:buClr>
                        <a:buSzPts val="1200"/>
                        <a:buChar char="●"/>
                      </a:pPr>
                      <a:endParaRPr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739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100"/>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Inicial</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00153"/>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Repetible</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2988205"/>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Definido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47625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Administrado</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9"/>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Optimizado</a:t>
            </a:r>
          </a:p>
        </p:txBody>
      </p:sp>
      <p:grpSp>
        <p:nvGrpSpPr>
          <p:cNvPr id="80" name="Group 79">
            <a:extLst>
              <a:ext uri="{FF2B5EF4-FFF2-40B4-BE49-F238E27FC236}">
                <a16:creationId xmlns:a16="http://schemas.microsoft.com/office/drawing/2014/main" id="{2F8EA32D-D570-D17C-E458-91357395BF79}"/>
              </a:ext>
            </a:extLst>
          </p:cNvPr>
          <p:cNvGrpSpPr/>
          <p:nvPr/>
        </p:nvGrpSpPr>
        <p:grpSpPr>
          <a:xfrm>
            <a:off x="480212" y="4476245"/>
            <a:ext cx="2071384" cy="2133355"/>
            <a:chOff x="480212" y="4476245"/>
            <a:chExt cx="2071384" cy="2133355"/>
          </a:xfrm>
        </p:grpSpPr>
        <p:grpSp>
          <p:nvGrpSpPr>
            <p:cNvPr id="30" name="Group 29">
              <a:extLst>
                <a:ext uri="{FF2B5EF4-FFF2-40B4-BE49-F238E27FC236}">
                  <a16:creationId xmlns:a16="http://schemas.microsoft.com/office/drawing/2014/main" id="{D88226BA-882D-E41C-A753-2062CB8DCA9B}"/>
                </a:ext>
              </a:extLst>
            </p:cNvPr>
            <p:cNvGrpSpPr/>
            <p:nvPr/>
          </p:nvGrpSpPr>
          <p:grpSpPr>
            <a:xfrm>
              <a:off x="480212" y="4476245"/>
              <a:ext cx="2071384" cy="2093157"/>
              <a:chOff x="622063" y="4476245"/>
              <a:chExt cx="2253291" cy="2093157"/>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1015663"/>
            </a:xfrm>
            <a:prstGeom prst="rect">
              <a:avLst/>
            </a:prstGeom>
            <a:noFill/>
          </p:spPr>
          <p:txBody>
            <a:bodyPr wrap="square" rtlCol="0">
              <a:spAutoFit/>
            </a:bodyPr>
            <a:lstStyle/>
            <a:p>
              <a:pPr rtl="0">
                <a:spcAft>
                  <a:spcPts val="1400"/>
                </a:spcAft>
                <a:buClr>
                  <a:srgbClr val="DFF1E9"/>
                </a:buClr>
                <a:buSzPct val="125000"/>
              </a:pPr>
              <a:r>
                <a:rPr lang="es-419" sz="1500" dirty="0">
                  <a:solidFill>
                    <a:schemeClr val="bg1"/>
                  </a:solidFill>
                  <a:latin typeface="Century Gothic" panose="020B0502020202020204" pitchFamily="34" charset="0"/>
                </a:rPr>
                <a:t>pocos procesos documentados y repetibles; enfoque en el esfuerzo individual</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1</a:t>
              </a:r>
            </a:p>
          </p:txBody>
        </p:sp>
      </p:grpSp>
      <p:grpSp>
        <p:nvGrpSpPr>
          <p:cNvPr id="81" name="Group 80">
            <a:extLst>
              <a:ext uri="{FF2B5EF4-FFF2-40B4-BE49-F238E27FC236}">
                <a16:creationId xmlns:a16="http://schemas.microsoft.com/office/drawing/2014/main" id="{A39E2B36-EF6C-B5A7-099D-0E3B8E423C88}"/>
              </a:ext>
            </a:extLst>
          </p:cNvPr>
          <p:cNvGrpSpPr/>
          <p:nvPr/>
        </p:nvGrpSpPr>
        <p:grpSpPr>
          <a:xfrm>
            <a:off x="2781767" y="3973115"/>
            <a:ext cx="2071384" cy="2133355"/>
            <a:chOff x="2781767" y="3973115"/>
            <a:chExt cx="2071384" cy="2133355"/>
          </a:xfrm>
        </p:grpSpPr>
        <p:grpSp>
          <p:nvGrpSpPr>
            <p:cNvPr id="53" name="Group 52">
              <a:extLst>
                <a:ext uri="{FF2B5EF4-FFF2-40B4-BE49-F238E27FC236}">
                  <a16:creationId xmlns:a16="http://schemas.microsoft.com/office/drawing/2014/main" id="{782816EA-3610-8B89-68F2-F0775CFAA83D}"/>
                </a:ext>
              </a:extLst>
            </p:cNvPr>
            <p:cNvGrpSpPr/>
            <p:nvPr/>
          </p:nvGrpSpPr>
          <p:grpSpPr>
            <a:xfrm>
              <a:off x="2781767" y="3973115"/>
              <a:ext cx="2071384" cy="2093157"/>
              <a:chOff x="622063" y="4476245"/>
              <a:chExt cx="2253291" cy="2093157"/>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784830"/>
            </a:xfrm>
            <a:prstGeom prst="rect">
              <a:avLst/>
            </a:prstGeom>
            <a:noFill/>
          </p:spPr>
          <p:txBody>
            <a:bodyPr wrap="square" rtlCol="0">
              <a:spAutoFit/>
            </a:bodyPr>
            <a:lstStyle/>
            <a:p>
              <a:pPr rtl="0">
                <a:spcAft>
                  <a:spcPts val="1400"/>
                </a:spcAft>
                <a:buClr>
                  <a:srgbClr val="DFF1E9"/>
                </a:buClr>
                <a:buSzPct val="125000"/>
              </a:pPr>
              <a:r>
                <a:rPr lang="es-419" sz="1500" dirty="0">
                  <a:solidFill>
                    <a:schemeClr val="bg1"/>
                  </a:solidFill>
                  <a:latin typeface="Century Gothic" panose="020B0502020202020204" pitchFamily="34" charset="0"/>
                </a:rPr>
                <a:t>procesos documentados y repetibles</a:t>
              </a:r>
            </a:p>
          </p:txBody>
        </p:sp>
      </p:gr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832480925"/>
              </p:ext>
            </p:extLst>
          </p:nvPr>
        </p:nvGraphicFramePr>
        <p:xfrm>
          <a:off x="480700" y="1189423"/>
          <a:ext cx="9626338" cy="1635957"/>
        </p:xfrm>
        <a:graphic>
          <a:graphicData uri="http://schemas.openxmlformats.org/drawingml/2006/table">
            <a:tbl>
              <a:tblPr>
                <a:noFill/>
              </a:tblPr>
              <a:tblGrid>
                <a:gridCol w="9626338">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Se centra en la mejora de los procesos de desarrollo de software</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Uno de los modelos de madurez originales de la década de 1980</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Tiene cinco niveles: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10051434" cy="584775"/>
          </a:xfrm>
          <a:prstGeom prst="rect">
            <a:avLst/>
          </a:prstGeom>
          <a:noFill/>
        </p:spPr>
        <p:txBody>
          <a:bodyPr wrap="square" rtlCol="0">
            <a:spAutoFit/>
          </a:bodyPr>
          <a:lstStyle/>
          <a:p>
            <a:pPr rtl="0"/>
            <a:r>
              <a:rPr lang="es-419" sz="3200" dirty="0">
                <a:solidFill>
                  <a:srgbClr val="609188"/>
                </a:solidFill>
                <a:latin typeface="Century Gothic" panose="020B0502020202020204" pitchFamily="34" charset="0"/>
              </a:rPr>
              <a:t>Modelo de madurez de capacidades (CMM)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3</a:t>
            </a:r>
          </a:p>
        </p:txBody>
      </p:sp>
      <p:sp>
        <p:nvSpPr>
          <p:cNvPr id="12" name="Rectangle 11">
            <a:extLst>
              <a:ext uri="{FF2B5EF4-FFF2-40B4-BE49-F238E27FC236}">
                <a16:creationId xmlns:a16="http://schemas.microsoft.com/office/drawing/2014/main" id="{668CF45C-411A-F7AD-400B-C15A9B07A583}"/>
              </a:ext>
            </a:extLst>
          </p:cNvPr>
          <p:cNvSpPr/>
          <p:nvPr/>
        </p:nvSpPr>
        <p:spPr>
          <a:xfrm>
            <a:off x="7083791" y="5919517"/>
            <a:ext cx="5082809"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es-419" sz="6600" dirty="0">
                <a:solidFill>
                  <a:srgbClr val="169C7F"/>
                </a:solidFill>
                <a:latin typeface="Century Gothic" panose="020B0502020202020204" pitchFamily="34" charset="0"/>
              </a:rPr>
              <a:t>CMM</a:t>
            </a:r>
          </a:p>
        </p:txBody>
      </p:sp>
      <p:grpSp>
        <p:nvGrpSpPr>
          <p:cNvPr id="82" name="Group 81">
            <a:extLst>
              <a:ext uri="{FF2B5EF4-FFF2-40B4-BE49-F238E27FC236}">
                <a16:creationId xmlns:a16="http://schemas.microsoft.com/office/drawing/2014/main" id="{E5FCA924-AD54-6900-02C4-A333CECD2AA7}"/>
              </a:ext>
            </a:extLst>
          </p:cNvPr>
          <p:cNvGrpSpPr/>
          <p:nvPr/>
        </p:nvGrpSpPr>
        <p:grpSpPr>
          <a:xfrm>
            <a:off x="5083322" y="3469985"/>
            <a:ext cx="2071384" cy="2133355"/>
            <a:chOff x="5083322" y="3469985"/>
            <a:chExt cx="2071384" cy="2133355"/>
          </a:xfrm>
        </p:grpSpPr>
        <p:grpSp>
          <p:nvGrpSpPr>
            <p:cNvPr id="60" name="Group 59">
              <a:extLst>
                <a:ext uri="{FF2B5EF4-FFF2-40B4-BE49-F238E27FC236}">
                  <a16:creationId xmlns:a16="http://schemas.microsoft.com/office/drawing/2014/main" id="{10517FD9-147A-ECD0-000A-091EE3C6E064}"/>
                </a:ext>
              </a:extLst>
            </p:cNvPr>
            <p:cNvGrpSpPr/>
            <p:nvPr/>
          </p:nvGrpSpPr>
          <p:grpSpPr>
            <a:xfrm>
              <a:off x="5083322" y="3469985"/>
              <a:ext cx="2071384" cy="2093157"/>
              <a:chOff x="622063" y="4476245"/>
              <a:chExt cx="2253291" cy="2093157"/>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1246495"/>
            </a:xfrm>
            <a:prstGeom prst="rect">
              <a:avLst/>
            </a:prstGeom>
            <a:noFill/>
          </p:spPr>
          <p:txBody>
            <a:bodyPr wrap="square" rtlCol="0">
              <a:spAutoFit/>
            </a:bodyPr>
            <a:lstStyle/>
            <a:p>
              <a:pPr rtl="0">
                <a:spcAft>
                  <a:spcPts val="1400"/>
                </a:spcAft>
                <a:buClr>
                  <a:srgbClr val="DFF1E9"/>
                </a:buClr>
                <a:buSzPct val="125000"/>
              </a:pPr>
              <a:r>
                <a:rPr lang="es-419" sz="1500" dirty="0">
                  <a:solidFill>
                    <a:schemeClr val="bg1"/>
                  </a:solidFill>
                  <a:latin typeface="Century Gothic" panose="020B0502020202020204" pitchFamily="34" charset="0"/>
                </a:rPr>
                <a:t>procesos estandarizados y documentados </a:t>
              </a:r>
              <a:br>
                <a:rPr lang="es-419" sz="1500" dirty="0">
                  <a:solidFill>
                    <a:schemeClr val="bg1"/>
                  </a:solidFill>
                  <a:latin typeface="Century Gothic" panose="020B0502020202020204" pitchFamily="34" charset="0"/>
                </a:rPr>
              </a:br>
              <a:r>
                <a:rPr lang="es-419" sz="1500" dirty="0">
                  <a:solidFill>
                    <a:schemeClr val="bg1"/>
                  </a:solidFill>
                  <a:latin typeface="Century Gothic" panose="020B0502020202020204" pitchFamily="34" charset="0"/>
                </a:rPr>
                <a:t>en toda la organización</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3</a:t>
              </a:r>
            </a:p>
          </p:txBody>
        </p:sp>
      </p:grpSp>
      <p:grpSp>
        <p:nvGrpSpPr>
          <p:cNvPr id="83" name="Group 82">
            <a:extLst>
              <a:ext uri="{FF2B5EF4-FFF2-40B4-BE49-F238E27FC236}">
                <a16:creationId xmlns:a16="http://schemas.microsoft.com/office/drawing/2014/main" id="{C4F628C8-16A7-53A6-3FB0-EE806A166FD4}"/>
              </a:ext>
            </a:extLst>
          </p:cNvPr>
          <p:cNvGrpSpPr/>
          <p:nvPr/>
        </p:nvGrpSpPr>
        <p:grpSpPr>
          <a:xfrm>
            <a:off x="7384878" y="2966855"/>
            <a:ext cx="2071384" cy="2133355"/>
            <a:chOff x="7384878" y="2966855"/>
            <a:chExt cx="2071384" cy="2133355"/>
          </a:xfrm>
        </p:grpSpPr>
        <p:grpSp>
          <p:nvGrpSpPr>
            <p:cNvPr id="67" name="Group 66">
              <a:extLst>
                <a:ext uri="{FF2B5EF4-FFF2-40B4-BE49-F238E27FC236}">
                  <a16:creationId xmlns:a16="http://schemas.microsoft.com/office/drawing/2014/main" id="{4765017D-456D-C14B-C68B-DCD751284281}"/>
                </a:ext>
              </a:extLst>
            </p:cNvPr>
            <p:cNvGrpSpPr/>
            <p:nvPr/>
          </p:nvGrpSpPr>
          <p:grpSpPr>
            <a:xfrm>
              <a:off x="7384878" y="2966855"/>
              <a:ext cx="2071384" cy="2093157"/>
              <a:chOff x="622063" y="4476245"/>
              <a:chExt cx="2253291" cy="2093157"/>
            </a:xfrm>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8" name="TextBox 67">
              <a:extLst>
                <a:ext uri="{FF2B5EF4-FFF2-40B4-BE49-F238E27FC236}">
                  <a16:creationId xmlns:a16="http://schemas.microsoft.com/office/drawing/2014/main" id="{5C7E9CC2-0C9C-C331-B13D-25E70715BB2B}"/>
                </a:ext>
              </a:extLst>
            </p:cNvPr>
            <p:cNvSpPr txBox="1"/>
            <p:nvPr/>
          </p:nvSpPr>
          <p:spPr>
            <a:xfrm>
              <a:off x="7459247" y="3155074"/>
              <a:ext cx="1926100" cy="784830"/>
            </a:xfrm>
            <a:prstGeom prst="rect">
              <a:avLst/>
            </a:prstGeom>
            <a:noFill/>
          </p:spPr>
          <p:txBody>
            <a:bodyPr wrap="square" rtlCol="0">
              <a:spAutoFit/>
            </a:bodyPr>
            <a:lstStyle/>
            <a:p>
              <a:pPr rtl="0">
                <a:spcAft>
                  <a:spcPts val="1400"/>
                </a:spcAft>
                <a:buClr>
                  <a:srgbClr val="DFF1E9"/>
                </a:buClr>
                <a:buSzPct val="125000"/>
              </a:pPr>
              <a:r>
                <a:rPr lang="es-419" sz="1500" dirty="0">
                  <a:solidFill>
                    <a:schemeClr val="bg1"/>
                  </a:solidFill>
                  <a:latin typeface="Century Gothic" panose="020B0502020202020204" pitchFamily="34" charset="0"/>
                </a:rPr>
                <a:t>procesos medidos y analizados</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4</a:t>
              </a:r>
            </a:p>
          </p:txBody>
        </p:sp>
      </p:grpSp>
      <p:grpSp>
        <p:nvGrpSpPr>
          <p:cNvPr id="84" name="Group 83">
            <a:extLst>
              <a:ext uri="{FF2B5EF4-FFF2-40B4-BE49-F238E27FC236}">
                <a16:creationId xmlns:a16="http://schemas.microsoft.com/office/drawing/2014/main" id="{A3568435-739F-FAFA-A0FF-D9BA0AC78FB1}"/>
              </a:ext>
            </a:extLst>
          </p:cNvPr>
          <p:cNvGrpSpPr/>
          <p:nvPr/>
        </p:nvGrpSpPr>
        <p:grpSpPr>
          <a:xfrm>
            <a:off x="9686435" y="2463725"/>
            <a:ext cx="2071384" cy="2133355"/>
            <a:chOff x="9686435" y="2463725"/>
            <a:chExt cx="2071384" cy="2133355"/>
          </a:xfrm>
        </p:grpSpPr>
        <p:grpSp>
          <p:nvGrpSpPr>
            <p:cNvPr id="74" name="Group 73">
              <a:extLst>
                <a:ext uri="{FF2B5EF4-FFF2-40B4-BE49-F238E27FC236}">
                  <a16:creationId xmlns:a16="http://schemas.microsoft.com/office/drawing/2014/main" id="{612A0504-3F12-B3E7-B703-8A4E224F750E}"/>
                </a:ext>
              </a:extLst>
            </p:cNvPr>
            <p:cNvGrpSpPr/>
            <p:nvPr/>
          </p:nvGrpSpPr>
          <p:grpSpPr>
            <a:xfrm>
              <a:off x="9686435" y="2463725"/>
              <a:ext cx="2071384" cy="2093157"/>
              <a:chOff x="622063" y="4476245"/>
              <a:chExt cx="2253291" cy="2093157"/>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1246495"/>
            </a:xfrm>
            <a:prstGeom prst="rect">
              <a:avLst/>
            </a:prstGeom>
            <a:noFill/>
          </p:spPr>
          <p:txBody>
            <a:bodyPr wrap="square" rtlCol="0">
              <a:spAutoFit/>
            </a:bodyPr>
            <a:lstStyle/>
            <a:p>
              <a:pPr rtl="0">
                <a:spcAft>
                  <a:spcPts val="1400"/>
                </a:spcAft>
                <a:buClr>
                  <a:srgbClr val="DFF1E9"/>
                </a:buClr>
                <a:buSzPct val="125000"/>
              </a:pPr>
              <a:r>
                <a:rPr lang="es-419" sz="1500">
                  <a:solidFill>
                    <a:schemeClr val="bg1"/>
                  </a:solidFill>
                  <a:latin typeface="Century Gothic" panose="020B0502020202020204" pitchFamily="34" charset="0"/>
                </a:rPr>
                <a:t>mejora constante de procesos, control básico, comentarios e innovación</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5</a:t>
              </a:r>
            </a:p>
          </p:txBody>
        </p:sp>
      </p:grpSp>
    </p:spTree>
    <p:extLst>
      <p:ext uri="{BB962C8B-B14F-4D97-AF65-F5344CB8AC3E}">
        <p14:creationId xmlns:p14="http://schemas.microsoft.com/office/powerpoint/2010/main" val="61956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305216029"/>
              </p:ext>
            </p:extLst>
          </p:nvPr>
        </p:nvGraphicFramePr>
        <p:xfrm>
          <a:off x="480701" y="1358388"/>
          <a:ext cx="8980206" cy="1635957"/>
        </p:xfrm>
        <a:graphic>
          <a:graphicData uri="http://schemas.openxmlformats.org/drawingml/2006/table">
            <a:tbl>
              <a:tblPr>
                <a:noFill/>
              </a:tblPr>
              <a:tblGrid>
                <a:gridCol w="8980206">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Desarrollado a través del MMC para aplicar mediciones uniformes en todas las funciones de una organización</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Tiene cinco niveles: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a:solidFill>
                  <a:schemeClr val="bg1"/>
                </a:solidFill>
                <a:latin typeface="Century Gothic" panose="020B0502020202020204" pitchFamily="34" charset="0"/>
              </a:rPr>
              <a:t>Inicial</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Administrado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Definido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1600" dirty="0">
                <a:solidFill>
                  <a:schemeClr val="bg1"/>
                </a:solidFill>
                <a:latin typeface="Century Gothic" panose="020B0502020202020204" pitchFamily="34" charset="0"/>
              </a:rPr>
              <a:t>Gestionado cuantitativamente</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Optimización</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820871" cy="1015663"/>
          </a:xfrm>
          <a:prstGeom prst="rect">
            <a:avLst/>
          </a:prstGeom>
          <a:noFill/>
        </p:spPr>
        <p:txBody>
          <a:bodyPr wrap="square" rtlCol="0">
            <a:spAutoFit/>
          </a:bodyPr>
          <a:lstStyle/>
          <a:p>
            <a:pPr rtl="0">
              <a:spcAft>
                <a:spcPts val="1400"/>
              </a:spcAft>
              <a:buClr>
                <a:srgbClr val="DFF1E9"/>
              </a:buClr>
              <a:buSzPct val="125000"/>
            </a:pPr>
            <a:r>
              <a:rPr lang="es-419" sz="1500" dirty="0">
                <a:solidFill>
                  <a:schemeClr val="bg1"/>
                </a:solidFill>
                <a:latin typeface="Century Gothic" panose="020B0502020202020204" pitchFamily="34" charset="0"/>
              </a:rPr>
              <a:t>procesos imprevisibles, </a:t>
            </a:r>
            <a:br>
              <a:rPr lang="es-419" sz="1500" dirty="0">
                <a:solidFill>
                  <a:schemeClr val="bg1"/>
                </a:solidFill>
                <a:latin typeface="Century Gothic" panose="020B0502020202020204" pitchFamily="34" charset="0"/>
              </a:rPr>
            </a:br>
            <a:r>
              <a:rPr lang="es-419" sz="1500" dirty="0">
                <a:solidFill>
                  <a:schemeClr val="bg1"/>
                </a:solidFill>
                <a:latin typeface="Century Gothic" panose="020B0502020202020204" pitchFamily="34" charset="0"/>
              </a:rPr>
              <a:t>mal controlados y reactivos</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1015663"/>
          </a:xfrm>
          <a:prstGeom prst="rect">
            <a:avLst/>
          </a:prstGeom>
          <a:noFill/>
        </p:spPr>
        <p:txBody>
          <a:bodyPr wrap="square" rtlCol="0">
            <a:spAutoFit/>
          </a:bodyPr>
          <a:lstStyle/>
          <a:p>
            <a:pPr rtl="0">
              <a:spcAft>
                <a:spcPts val="1400"/>
              </a:spcAft>
              <a:buClr>
                <a:srgbClr val="DFF1E9"/>
              </a:buClr>
              <a:buSzPct val="125000"/>
            </a:pPr>
            <a:r>
              <a:rPr lang="es-419" sz="1500" dirty="0">
                <a:solidFill>
                  <a:schemeClr val="bg1"/>
                </a:solidFill>
                <a:latin typeface="Century Gothic" panose="020B0502020202020204" pitchFamily="34" charset="0"/>
              </a:rPr>
              <a:t>procesos caracterizados para los proyectos; suele ser reactivo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7" y="68231"/>
            <a:ext cx="10970971" cy="1077218"/>
          </a:xfrm>
          <a:prstGeom prst="rect">
            <a:avLst/>
          </a:prstGeom>
          <a:noFill/>
        </p:spPr>
        <p:txBody>
          <a:bodyPr wrap="square" rtlCol="0">
            <a:spAutoFit/>
          </a:bodyPr>
          <a:lstStyle/>
          <a:p>
            <a:pPr rtl="0"/>
            <a:r>
              <a:rPr lang="es-419" sz="3200" dirty="0">
                <a:solidFill>
                  <a:srgbClr val="609188"/>
                </a:solidFill>
                <a:latin typeface="Century Gothic" panose="020B0502020202020204" pitchFamily="34" charset="0"/>
              </a:rPr>
              <a:t>Integración del modelo de madurez de capacidades (CMM)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4</a:t>
            </a:r>
          </a:p>
        </p:txBody>
      </p:sp>
      <p:sp>
        <p:nvSpPr>
          <p:cNvPr id="12" name="Rectangle 11">
            <a:extLst>
              <a:ext uri="{FF2B5EF4-FFF2-40B4-BE49-F238E27FC236}">
                <a16:creationId xmlns:a16="http://schemas.microsoft.com/office/drawing/2014/main" id="{668CF45C-411A-F7AD-400B-C15A9B07A583}"/>
              </a:ext>
            </a:extLst>
          </p:cNvPr>
          <p:cNvSpPr/>
          <p:nvPr/>
        </p:nvSpPr>
        <p:spPr>
          <a:xfrm>
            <a:off x="7459247" y="5919517"/>
            <a:ext cx="4707353"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es-419" sz="6600" dirty="0">
                <a:solidFill>
                  <a:schemeClr val="accent2">
                    <a:lumMod val="75000"/>
                  </a:schemeClr>
                </a:solidFill>
                <a:latin typeface="Century Gothic" panose="020B0502020202020204" pitchFamily="34" charset="0"/>
              </a:rPr>
              <a:t>CMMI</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1015663"/>
          </a:xfrm>
          <a:prstGeom prst="rect">
            <a:avLst/>
          </a:prstGeom>
          <a:noFill/>
        </p:spPr>
        <p:txBody>
          <a:bodyPr wrap="square" rtlCol="0">
            <a:spAutoFit/>
          </a:bodyPr>
          <a:lstStyle/>
          <a:p>
            <a:pPr rtl="0">
              <a:spcAft>
                <a:spcPts val="1400"/>
              </a:spcAft>
              <a:buClr>
                <a:srgbClr val="DFF1E9"/>
              </a:buClr>
              <a:buSzPct val="125000"/>
            </a:pPr>
            <a:r>
              <a:rPr lang="es-419" sz="1500">
                <a:solidFill>
                  <a:schemeClr val="bg1"/>
                </a:solidFill>
                <a:latin typeface="Century Gothic" panose="020B0502020202020204" pitchFamily="34" charset="0"/>
              </a:rPr>
              <a:t>procesos caracterizados para la organización; proactivo</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61988"/>
            <a:ext cx="2071384" cy="1340824"/>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784830"/>
          </a:xfrm>
          <a:prstGeom prst="rect">
            <a:avLst/>
          </a:prstGeom>
          <a:noFill/>
        </p:spPr>
        <p:txBody>
          <a:bodyPr wrap="square" rtlCol="0">
            <a:spAutoFit/>
          </a:bodyPr>
          <a:lstStyle/>
          <a:p>
            <a:pPr rtl="0">
              <a:spcAft>
                <a:spcPts val="1400"/>
              </a:spcAft>
              <a:buClr>
                <a:srgbClr val="DFF1E9"/>
              </a:buClr>
              <a:buSzPct val="125000"/>
            </a:pPr>
            <a:r>
              <a:rPr lang="es-419" sz="1500">
                <a:solidFill>
                  <a:schemeClr val="bg1"/>
                </a:solidFill>
                <a:latin typeface="Century Gothic" panose="020B0502020202020204" pitchFamily="34" charset="0"/>
              </a:rPr>
              <a:t>procesos medidos </a:t>
            </a:r>
            <a:br>
              <a:rPr lang="en-US" sz="1500" dirty="0">
                <a:solidFill>
                  <a:schemeClr val="bg1"/>
                </a:solidFill>
                <a:latin typeface="Century Gothic" panose="020B0502020202020204" pitchFamily="34" charset="0"/>
              </a:rPr>
            </a:br>
            <a:r>
              <a:rPr lang="es-419" sz="1500">
                <a:solidFill>
                  <a:schemeClr val="bg1"/>
                </a:solidFill>
                <a:latin typeface="Century Gothic" panose="020B0502020202020204" pitchFamily="34" charset="0"/>
              </a:rPr>
              <a:t>y controlados</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553998"/>
          </a:xfrm>
          <a:prstGeom prst="rect">
            <a:avLst/>
          </a:prstGeom>
          <a:noFill/>
        </p:spPr>
        <p:txBody>
          <a:bodyPr wrap="square" rtlCol="0">
            <a:spAutoFit/>
          </a:bodyPr>
          <a:lstStyle/>
          <a:p>
            <a:pPr rtl="0">
              <a:spcAft>
                <a:spcPts val="1400"/>
              </a:spcAft>
              <a:buClr>
                <a:srgbClr val="DFF1E9"/>
              </a:buClr>
              <a:buSzPct val="125000"/>
            </a:pPr>
            <a:r>
              <a:rPr lang="es-419" sz="1500">
                <a:solidFill>
                  <a:schemeClr val="bg1"/>
                </a:solidFill>
                <a:latin typeface="Century Gothic" panose="020B0502020202020204" pitchFamily="34" charset="0"/>
              </a:rPr>
              <a:t>enfoque en la mejora de los procesos</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76748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2977682500"/>
              </p:ext>
            </p:extLst>
          </p:nvPr>
        </p:nvGraphicFramePr>
        <p:xfrm>
          <a:off x="480699" y="1189423"/>
          <a:ext cx="9211047" cy="1762750"/>
        </p:xfrm>
        <a:graphic>
          <a:graphicData uri="http://schemas.openxmlformats.org/drawingml/2006/table">
            <a:tbl>
              <a:tblPr>
                <a:noFill/>
              </a:tblPr>
              <a:tblGrid>
                <a:gridCol w="9211047">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Descrito por primera vez por el Dr. Michael </a:t>
                      </a:r>
                      <a:r>
                        <a:rPr lang="es-419" sz="2000" dirty="0" err="1">
                          <a:latin typeface="Century Gothic" panose="020B0502020202020204" pitchFamily="34" charset="0"/>
                        </a:rPr>
                        <a:t>Hammer</a:t>
                      </a:r>
                      <a:r>
                        <a:rPr lang="es-419" sz="2000" dirty="0">
                          <a:latin typeface="Century Gothic" panose="020B0502020202020204" pitchFamily="34" charset="0"/>
                        </a:rPr>
                        <a:t> de la Escuela de Negocios de Harvard en un artículo de 2007 de Harvard Business </a:t>
                      </a:r>
                      <a:r>
                        <a:rPr lang="es-419" sz="2000" dirty="0" err="1">
                          <a:latin typeface="Century Gothic" panose="020B0502020202020204" pitchFamily="34" charset="0"/>
                        </a:rPr>
                        <a:t>Review</a:t>
                      </a:r>
                      <a:endParaRPr lang="es-419" sz="2000" dirty="0">
                        <a:latin typeface="Century Gothic" panose="020B0502020202020204" pitchFamily="34" charset="0"/>
                      </a:endParaRP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Tiene cinco niveles: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Inicial</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dirty="0">
                <a:solidFill>
                  <a:schemeClr val="bg1"/>
                </a:solidFill>
                <a:latin typeface="Century Gothic" panose="020B0502020202020204" pitchFamily="34" charset="0"/>
              </a:rPr>
              <a:t>Administrado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a:solidFill>
                  <a:schemeClr val="bg1"/>
                </a:solidFill>
                <a:latin typeface="Century Gothic" panose="020B0502020202020204" pitchFamily="34" charset="0"/>
              </a:rPr>
              <a:t>Definido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1600" dirty="0">
                <a:solidFill>
                  <a:schemeClr val="bg1"/>
                </a:solidFill>
                <a:latin typeface="Century Gothic" panose="020B0502020202020204" pitchFamily="34" charset="0"/>
              </a:rPr>
              <a:t>Gestionado cuantitativamente</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es-419" sz="2000">
                <a:solidFill>
                  <a:schemeClr val="bg1"/>
                </a:solidFill>
                <a:latin typeface="Century Gothic" panose="020B0502020202020204" pitchFamily="34" charset="0"/>
              </a:rPr>
              <a:t>Optimización</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784830"/>
          </a:xfrm>
          <a:prstGeom prst="rect">
            <a:avLst/>
          </a:prstGeom>
          <a:noFill/>
        </p:spPr>
        <p:txBody>
          <a:bodyPr wrap="square" rtlCol="0">
            <a:spAutoFit/>
          </a:bodyPr>
          <a:lstStyle/>
          <a:p>
            <a:pPr rtl="0">
              <a:spcAft>
                <a:spcPts val="1400"/>
              </a:spcAft>
              <a:buClr>
                <a:srgbClr val="DFF1E9"/>
              </a:buClr>
              <a:buSzPct val="125000"/>
            </a:pPr>
            <a:r>
              <a:rPr lang="es-419" sz="1500">
                <a:solidFill>
                  <a:schemeClr val="bg1"/>
                </a:solidFill>
                <a:latin typeface="Century Gothic" panose="020B0502020202020204" pitchFamily="34" charset="0"/>
              </a:rPr>
              <a:t>falta de proceso, el control proviene de los individuos</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1015663"/>
          </a:xfrm>
          <a:prstGeom prst="rect">
            <a:avLst/>
          </a:prstGeom>
          <a:noFill/>
        </p:spPr>
        <p:txBody>
          <a:bodyPr wrap="square" rtlCol="0">
            <a:spAutoFit/>
          </a:bodyPr>
          <a:lstStyle/>
          <a:p>
            <a:pPr rtl="0">
              <a:spcAft>
                <a:spcPts val="1400"/>
              </a:spcAft>
              <a:buClr>
                <a:srgbClr val="DFF1E9"/>
              </a:buClr>
              <a:buSzPct val="125000"/>
            </a:pPr>
            <a:r>
              <a:rPr lang="es-419" sz="1500" dirty="0">
                <a:solidFill>
                  <a:schemeClr val="bg1"/>
                </a:solidFill>
                <a:latin typeface="Century Gothic" panose="020B0502020202020204" pitchFamily="34" charset="0"/>
              </a:rPr>
              <a:t>procesos establecidos, </a:t>
            </a:r>
            <a:br>
              <a:rPr lang="es-419" sz="1500" dirty="0">
                <a:solidFill>
                  <a:schemeClr val="bg1"/>
                </a:solidFill>
                <a:latin typeface="Century Gothic" panose="020B0502020202020204" pitchFamily="34" charset="0"/>
              </a:rPr>
            </a:br>
            <a:r>
              <a:rPr lang="es-419" sz="1500" dirty="0">
                <a:solidFill>
                  <a:schemeClr val="bg1"/>
                </a:solidFill>
                <a:latin typeface="Century Gothic" panose="020B0502020202020204" pitchFamily="34" charset="0"/>
              </a:rPr>
              <a:t>pero solo para proyectos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183924" cy="584775"/>
          </a:xfrm>
          <a:prstGeom prst="rect">
            <a:avLst/>
          </a:prstGeom>
          <a:noFill/>
        </p:spPr>
        <p:txBody>
          <a:bodyPr wrap="none" rtlCol="0">
            <a:spAutoFit/>
          </a:bodyPr>
          <a:lstStyle/>
          <a:p>
            <a:pPr rtl="0"/>
            <a:r>
              <a:rPr lang="es-419" sz="3200">
                <a:solidFill>
                  <a:srgbClr val="609188"/>
                </a:solidFill>
                <a:latin typeface="Century Gothic" panose="020B0502020202020204" pitchFamily="34" charset="0"/>
              </a:rPr>
              <a:t>Modelo de madurez de procesos y empresa (PEMM)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5</a:t>
            </a:r>
          </a:p>
        </p:txBody>
      </p:sp>
      <p:sp>
        <p:nvSpPr>
          <p:cNvPr id="12" name="Rectangle 11">
            <a:extLst>
              <a:ext uri="{FF2B5EF4-FFF2-40B4-BE49-F238E27FC236}">
                <a16:creationId xmlns:a16="http://schemas.microsoft.com/office/drawing/2014/main" id="{668CF45C-411A-F7AD-400B-C15A9B07A583}"/>
              </a:ext>
            </a:extLst>
          </p:cNvPr>
          <p:cNvSpPr/>
          <p:nvPr/>
        </p:nvSpPr>
        <p:spPr>
          <a:xfrm>
            <a:off x="6096000" y="5919517"/>
            <a:ext cx="607060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es-419" sz="6600" dirty="0">
                <a:solidFill>
                  <a:srgbClr val="0070C0"/>
                </a:solidFill>
                <a:latin typeface="Century Gothic" panose="020B0502020202020204" pitchFamily="34" charset="0"/>
              </a:rPr>
              <a:t>PEMM</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1015663"/>
          </a:xfrm>
          <a:prstGeom prst="rect">
            <a:avLst/>
          </a:prstGeom>
          <a:noFill/>
        </p:spPr>
        <p:txBody>
          <a:bodyPr wrap="square" rtlCol="0">
            <a:spAutoFit/>
          </a:bodyPr>
          <a:lstStyle/>
          <a:p>
            <a:pPr rtl="0">
              <a:spcAft>
                <a:spcPts val="1400"/>
              </a:spcAft>
              <a:buClr>
                <a:srgbClr val="DFF1E9"/>
              </a:buClr>
              <a:buSzPct val="125000"/>
            </a:pPr>
            <a:r>
              <a:rPr lang="es-419" sz="1500" dirty="0">
                <a:solidFill>
                  <a:schemeClr val="bg1"/>
                </a:solidFill>
                <a:latin typeface="Century Gothic" panose="020B0502020202020204" pitchFamily="34" charset="0"/>
              </a:rPr>
              <a:t>procesos establecidos </a:t>
            </a:r>
            <a:br>
              <a:rPr lang="es-419" sz="1500" dirty="0">
                <a:solidFill>
                  <a:schemeClr val="bg1"/>
                </a:solidFill>
                <a:latin typeface="Century Gothic" panose="020B0502020202020204" pitchFamily="34" charset="0"/>
              </a:rPr>
            </a:br>
            <a:r>
              <a:rPr lang="es-419" sz="1500" dirty="0">
                <a:solidFill>
                  <a:schemeClr val="bg1"/>
                </a:solidFill>
                <a:latin typeface="Century Gothic" panose="020B0502020202020204" pitchFamily="34" charset="0"/>
              </a:rPr>
              <a:t>en toda la organización</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553998"/>
          </a:xfrm>
          <a:prstGeom prst="rect">
            <a:avLst/>
          </a:prstGeom>
          <a:noFill/>
        </p:spPr>
        <p:txBody>
          <a:bodyPr wrap="square" rtlCol="0">
            <a:spAutoFit/>
          </a:bodyPr>
          <a:lstStyle/>
          <a:p>
            <a:pPr rtl="0">
              <a:spcAft>
                <a:spcPts val="1400"/>
              </a:spcAft>
              <a:buClr>
                <a:srgbClr val="DFF1E9"/>
              </a:buClr>
              <a:buSzPct val="125000"/>
            </a:pPr>
            <a:r>
              <a:rPr lang="es-419" sz="1500">
                <a:solidFill>
                  <a:schemeClr val="bg1"/>
                </a:solidFill>
                <a:latin typeface="Century Gothic" panose="020B0502020202020204" pitchFamily="34" charset="0"/>
              </a:rPr>
              <a:t>procesos medidos</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784830"/>
          </a:xfrm>
          <a:prstGeom prst="rect">
            <a:avLst/>
          </a:prstGeom>
          <a:noFill/>
        </p:spPr>
        <p:txBody>
          <a:bodyPr wrap="square" rtlCol="0">
            <a:spAutoFit/>
          </a:bodyPr>
          <a:lstStyle/>
          <a:p>
            <a:pPr rtl="0">
              <a:spcAft>
                <a:spcPts val="1400"/>
              </a:spcAft>
              <a:buClr>
                <a:srgbClr val="DFF1E9"/>
              </a:buClr>
              <a:buSzPct val="125000"/>
            </a:pPr>
            <a:r>
              <a:rPr lang="es-419" sz="1500">
                <a:solidFill>
                  <a:schemeClr val="bg1"/>
                </a:solidFill>
                <a:latin typeface="Century Gothic" panose="020B0502020202020204" pitchFamily="34" charset="0"/>
              </a:rPr>
              <a:t>procesos mejorados constantemente</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es-419"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2476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6</a:t>
            </a:r>
          </a:p>
        </p:txBody>
      </p:sp>
      <p:pic>
        <p:nvPicPr>
          <p:cNvPr id="3" name="Picture 2">
            <a:extLst>
              <a:ext uri="{FF2B5EF4-FFF2-40B4-BE49-F238E27FC236}">
                <a16:creationId xmlns:a16="http://schemas.microsoft.com/office/drawing/2014/main" id="{6989CF0A-B822-346B-ED31-C8ED4FEF2AC1}"/>
              </a:ext>
            </a:extLst>
          </p:cNvPr>
          <p:cNvPicPr>
            <a:picLocks noChangeAspect="1"/>
          </p:cNvPicPr>
          <p:nvPr/>
        </p:nvPicPr>
        <p:blipFill>
          <a:blip r:embed="rId3"/>
          <a:stretch>
            <a:fillRect/>
          </a:stretch>
        </p:blipFill>
        <p:spPr>
          <a:xfrm>
            <a:off x="7616142" y="0"/>
            <a:ext cx="4575857" cy="6863785"/>
          </a:xfrm>
          <a:prstGeom prst="rect">
            <a:avLst/>
          </a:prstGeom>
        </p:spPr>
      </p:pic>
      <p:sp>
        <p:nvSpPr>
          <p:cNvPr id="4" name="Rectangle 3">
            <a:extLst>
              <a:ext uri="{FF2B5EF4-FFF2-40B4-BE49-F238E27FC236}">
                <a16:creationId xmlns:a16="http://schemas.microsoft.com/office/drawing/2014/main" id="{8ACC14FB-070A-D3D3-2C2C-BD170FB7D0C8}"/>
              </a:ext>
            </a:extLst>
          </p:cNvPr>
          <p:cNvSpPr/>
          <p:nvPr/>
        </p:nvSpPr>
        <p:spPr>
          <a:xfrm>
            <a:off x="8132323" y="5919517"/>
            <a:ext cx="4034277" cy="8569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es-419" sz="6600" dirty="0">
                <a:solidFill>
                  <a:schemeClr val="bg1"/>
                </a:solidFill>
                <a:effectLst>
                  <a:outerShdw blurRad="63500" sx="102000" sy="102000" algn="ctr" rotWithShape="0">
                    <a:schemeClr val="tx1">
                      <a:lumMod val="65000"/>
                      <a:lumOff val="35000"/>
                      <a:alpha val="87275"/>
                    </a:schemeClr>
                  </a:outerShdw>
                </a:effectLst>
                <a:latin typeface="Century Gothic" panose="020B0502020202020204" pitchFamily="34" charset="0"/>
              </a:rPr>
              <a:t>BPMM</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pPr rtl="0"/>
            <a:r>
              <a:rPr lang="es-419" sz="3200">
                <a:solidFill>
                  <a:srgbClr val="609188"/>
                </a:solidFill>
                <a:latin typeface="Century Gothic" panose="020B0502020202020204" pitchFamily="34" charset="0"/>
              </a:rPr>
              <a:t>Modelo de madurez de procesos de negocios (BPMM)</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3464915130"/>
              </p:ext>
            </p:extLst>
          </p:nvPr>
        </p:nvGraphicFramePr>
        <p:xfrm>
          <a:off x="480701" y="1671324"/>
          <a:ext cx="6707178" cy="4625303"/>
        </p:xfrm>
        <a:graphic>
          <a:graphicData uri="http://schemas.openxmlformats.org/drawingml/2006/table">
            <a:tbl>
              <a:tblPr>
                <a:noFill/>
              </a:tblPr>
              <a:tblGrid>
                <a:gridCol w="6707178">
                  <a:extLst>
                    <a:ext uri="{9D8B030D-6E8A-4147-A177-3AD203B41FA5}">
                      <a16:colId xmlns:a16="http://schemas.microsoft.com/office/drawing/2014/main" val="20000"/>
                    </a:ext>
                  </a:extLst>
                </a:gridCol>
              </a:tblGrid>
              <a:tr h="4625303">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Busque cuellos de botella y pasos que no agregan valor en los flujos de trabajo y promueva la coherencia y la repetibilidad en la </a:t>
                      </a:r>
                      <a:r>
                        <a:rPr lang="es-419" sz="2000" dirty="0">
                          <a:latin typeface="Century Gothic" panose="020B0502020202020204" pitchFamily="34" charset="0"/>
                          <a:hlinkClick r:id="rId4"/>
                        </a:rPr>
                        <a:t>gestión de procesos de negocios</a:t>
                      </a:r>
                      <a:r>
                        <a:rPr lang="es-419" sz="2000" dirty="0">
                          <a:latin typeface="Century Gothic" panose="020B0502020202020204" pitchFamily="34" charset="0"/>
                        </a:rPr>
                        <a:t>.</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Se recomienda que un consultor capacitado realice las evaluaciones</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Muchas preguntas implican meses de esfuerzo</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Ofrece certificación</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dirty="0">
                          <a:latin typeface="Century Gothic" panose="020B0502020202020204" pitchFamily="34" charset="0"/>
                        </a:rPr>
                        <a:t>Puede ser abrumador y costoso</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842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608C6-3F6B-5A99-603A-7FB457394ECE}"/>
              </a:ext>
            </a:extLst>
          </p:cNvPr>
          <p:cNvPicPr>
            <a:picLocks noChangeAspect="1"/>
          </p:cNvPicPr>
          <p:nvPr/>
        </p:nvPicPr>
        <p:blipFill>
          <a:blip r:embed="rId3"/>
          <a:stretch>
            <a:fillRect/>
          </a:stretch>
        </p:blipFill>
        <p:spPr>
          <a:xfrm>
            <a:off x="-1" y="0"/>
            <a:ext cx="12191999" cy="6858000"/>
          </a:xfrm>
          <a:prstGeom prst="rect">
            <a:avLst/>
          </a:prstGeom>
        </p:spPr>
      </p:pic>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566915156"/>
              </p:ext>
            </p:extLst>
          </p:nvPr>
        </p:nvGraphicFramePr>
        <p:xfrm>
          <a:off x="480700" y="953424"/>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s-419" sz="2000">
                          <a:latin typeface="Century Gothic" panose="020B0502020202020204" pitchFamily="34" charset="0"/>
                        </a:rPr>
                        <a:t>Rige la gestión de procesos</a:t>
                      </a:r>
                    </a:p>
                    <a:p>
                      <a:pPr marL="457200" marR="0" lvl="0" indent="-330200" algn="l" rtl="0">
                        <a:lnSpc>
                          <a:spcPct val="100000"/>
                        </a:lnSpc>
                        <a:spcBef>
                          <a:spcPts val="0"/>
                        </a:spcBef>
                        <a:spcAft>
                          <a:spcPts val="1400"/>
                        </a:spcAft>
                        <a:buClr>
                          <a:srgbClr val="4BA895"/>
                        </a:buClr>
                        <a:buSzPts val="1600"/>
                        <a:buFont typeface="Century Gothic"/>
                        <a:buChar char="●"/>
                      </a:pPr>
                      <a:r>
                        <a:rPr lang="es-419" sz="2000">
                          <a:latin typeface="Century Gothic" panose="020B0502020202020204" pitchFamily="34" charset="0"/>
                        </a:rPr>
                        <a:t>Los siete principios son:</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7763664" cy="584775"/>
          </a:xfrm>
          <a:prstGeom prst="rect">
            <a:avLst/>
          </a:prstGeom>
          <a:noFill/>
        </p:spPr>
        <p:txBody>
          <a:bodyPr wrap="none" rtlCol="0">
            <a:spAutoFit/>
          </a:bodyPr>
          <a:lstStyle/>
          <a:p>
            <a:pPr rtl="0"/>
            <a:r>
              <a:rPr lang="es-419" sz="3200">
                <a:solidFill>
                  <a:srgbClr val="609188"/>
                </a:solidFill>
                <a:latin typeface="Century Gothic" panose="020B0502020202020204" pitchFamily="34" charset="0"/>
              </a:rPr>
              <a:t>Siete principios de la gestión de procesos</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4000">
                <a:latin typeface="Century Gothic" panose="020B0502020202020204" pitchFamily="34" charset="0"/>
              </a:rPr>
              <a:t>7</a:t>
            </a:r>
          </a:p>
        </p:txBody>
      </p:sp>
      <p:sp>
        <p:nvSpPr>
          <p:cNvPr id="12" name="Rectangle 11">
            <a:extLst>
              <a:ext uri="{FF2B5EF4-FFF2-40B4-BE49-F238E27FC236}">
                <a16:creationId xmlns:a16="http://schemas.microsoft.com/office/drawing/2014/main" id="{668CF45C-411A-F7AD-400B-C15A9B07A583}"/>
              </a:ext>
            </a:extLst>
          </p:cNvPr>
          <p:cNvSpPr/>
          <p:nvPr/>
        </p:nvSpPr>
        <p:spPr>
          <a:xfrm>
            <a:off x="3676152" y="5919517"/>
            <a:ext cx="8490448"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es-419" sz="6600" dirty="0">
                <a:solidFill>
                  <a:schemeClr val="bg1"/>
                </a:solidFill>
                <a:latin typeface="Century Gothic" panose="020B0502020202020204" pitchFamily="34" charset="0"/>
              </a:rPr>
              <a:t>Siete principios</a:t>
            </a:r>
          </a:p>
        </p:txBody>
      </p:sp>
      <p:sp>
        <p:nvSpPr>
          <p:cNvPr id="9" name="Round Diagonal Corner Rectangle 8">
            <a:extLst>
              <a:ext uri="{FF2B5EF4-FFF2-40B4-BE49-F238E27FC236}">
                <a16:creationId xmlns:a16="http://schemas.microsoft.com/office/drawing/2014/main" id="{F75AE43C-C6E9-F6EA-1128-C49BE395674B}"/>
              </a:ext>
            </a:extLst>
          </p:cNvPr>
          <p:cNvSpPr/>
          <p:nvPr/>
        </p:nvSpPr>
        <p:spPr>
          <a:xfrm>
            <a:off x="226557" y="2159961"/>
            <a:ext cx="1600200" cy="3108960"/>
          </a:xfrm>
          <a:prstGeom prst="round2DiagRect">
            <a:avLst>
              <a:gd name="adj1" fmla="val 9471"/>
              <a:gd name="adj2" fmla="val 0"/>
            </a:avLst>
          </a:prstGeom>
          <a:solidFill>
            <a:srgbClr val="30B69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es-419" sz="1400" dirty="0">
                <a:solidFill>
                  <a:schemeClr val="bg1"/>
                </a:solidFill>
                <a:latin typeface="Century Gothic" panose="020B0502020202020204" pitchFamily="34" charset="0"/>
              </a:rPr>
              <a:t>alineación estratégica </a:t>
            </a:r>
          </a:p>
        </p:txBody>
      </p:sp>
      <p:sp>
        <p:nvSpPr>
          <p:cNvPr id="11" name="Round Diagonal Corner Rectangle 10">
            <a:extLst>
              <a:ext uri="{FF2B5EF4-FFF2-40B4-BE49-F238E27FC236}">
                <a16:creationId xmlns:a16="http://schemas.microsoft.com/office/drawing/2014/main" id="{D81234AD-DD95-AA9F-5E26-52E77AC5DF7C}"/>
              </a:ext>
            </a:extLst>
          </p:cNvPr>
          <p:cNvSpPr/>
          <p:nvPr/>
        </p:nvSpPr>
        <p:spPr>
          <a:xfrm>
            <a:off x="309622"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3" name="TextBox 12">
            <a:extLst>
              <a:ext uri="{FF2B5EF4-FFF2-40B4-BE49-F238E27FC236}">
                <a16:creationId xmlns:a16="http://schemas.microsoft.com/office/drawing/2014/main" id="{0FC41B92-CC60-858B-0AF1-D280B7E046F4}"/>
              </a:ext>
            </a:extLst>
          </p:cNvPr>
          <p:cNvSpPr txBox="1"/>
          <p:nvPr/>
        </p:nvSpPr>
        <p:spPr>
          <a:xfrm>
            <a:off x="334662" y="2896935"/>
            <a:ext cx="1371600" cy="1195199"/>
          </a:xfrm>
          <a:prstGeom prst="rect">
            <a:avLst/>
          </a:prstGeom>
          <a:noFill/>
        </p:spPr>
        <p:txBody>
          <a:bodyPr wrap="square" rtlCol="0">
            <a:spAutoFit/>
          </a:bodyPr>
          <a:lstStyle/>
          <a:p>
            <a:pPr rtl="0">
              <a:spcAft>
                <a:spcPts val="1400"/>
              </a:spcAft>
              <a:buClr>
                <a:srgbClr val="DFF1E9"/>
              </a:buClr>
              <a:buSzPct val="125000"/>
            </a:pPr>
            <a:r>
              <a:rPr lang="es-419" sz="1000" dirty="0">
                <a:latin typeface="Century Gothic" panose="020B0502020202020204" pitchFamily="34" charset="0"/>
              </a:rPr>
              <a:t>Comprenda lo que es importante para su empresa y alinee los procesos para respaldarlo.</a:t>
            </a:r>
          </a:p>
          <a:p>
            <a:pPr>
              <a:spcAft>
                <a:spcPts val="1400"/>
              </a:spcAft>
              <a:buClr>
                <a:srgbClr val="DFF1E9"/>
              </a:buClr>
              <a:buSzPct val="125000"/>
            </a:pPr>
            <a:endParaRPr lang="en-US" sz="1000" dirty="0">
              <a:latin typeface="Century Gothic" panose="020B0502020202020204" pitchFamily="34" charset="0"/>
            </a:endParaRPr>
          </a:p>
        </p:txBody>
      </p:sp>
      <p:sp>
        <p:nvSpPr>
          <p:cNvPr id="34" name="Round Diagonal Corner Rectangle 33">
            <a:extLst>
              <a:ext uri="{FF2B5EF4-FFF2-40B4-BE49-F238E27FC236}">
                <a16:creationId xmlns:a16="http://schemas.microsoft.com/office/drawing/2014/main" id="{AC9CEC77-6823-9E4A-F914-5C7935426E9E}"/>
              </a:ext>
            </a:extLst>
          </p:cNvPr>
          <p:cNvSpPr/>
          <p:nvPr/>
        </p:nvSpPr>
        <p:spPr>
          <a:xfrm>
            <a:off x="1909822" y="2159961"/>
            <a:ext cx="1600200" cy="3200400"/>
          </a:xfrm>
          <a:prstGeom prst="round2DiagRect">
            <a:avLst>
              <a:gd name="adj1" fmla="val 9471"/>
              <a:gd name="adj2" fmla="val 0"/>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endParaRPr lang="en-US" sz="1000" dirty="0">
              <a:solidFill>
                <a:schemeClr val="bg1"/>
              </a:solidFill>
              <a:latin typeface="Century Gothic" panose="020B0502020202020204" pitchFamily="34" charset="0"/>
            </a:endParaRPr>
          </a:p>
          <a:p>
            <a:pPr rtl="0"/>
            <a:r>
              <a:rPr lang="es-419" sz="1400" dirty="0">
                <a:solidFill>
                  <a:schemeClr val="bg1"/>
                </a:solidFill>
                <a:latin typeface="Century Gothic" panose="020B0502020202020204" pitchFamily="34" charset="0"/>
              </a:rPr>
              <a:t>gobernanza</a:t>
            </a:r>
          </a:p>
        </p:txBody>
      </p:sp>
      <p:sp>
        <p:nvSpPr>
          <p:cNvPr id="35" name="Round Diagonal Corner Rectangle 34">
            <a:extLst>
              <a:ext uri="{FF2B5EF4-FFF2-40B4-BE49-F238E27FC236}">
                <a16:creationId xmlns:a16="http://schemas.microsoft.com/office/drawing/2014/main" id="{29708658-1EB5-F176-CE86-51DF3F5440C8}"/>
              </a:ext>
            </a:extLst>
          </p:cNvPr>
          <p:cNvSpPr/>
          <p:nvPr/>
        </p:nvSpPr>
        <p:spPr>
          <a:xfrm>
            <a:off x="1992887"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6" name="TextBox 35">
            <a:extLst>
              <a:ext uri="{FF2B5EF4-FFF2-40B4-BE49-F238E27FC236}">
                <a16:creationId xmlns:a16="http://schemas.microsoft.com/office/drawing/2014/main" id="{1C3ACC9A-BC2E-064F-82E1-A2A477052615}"/>
              </a:ext>
            </a:extLst>
          </p:cNvPr>
          <p:cNvSpPr txBox="1"/>
          <p:nvPr/>
        </p:nvSpPr>
        <p:spPr>
          <a:xfrm>
            <a:off x="2017928" y="2896935"/>
            <a:ext cx="1429122" cy="707886"/>
          </a:xfrm>
          <a:prstGeom prst="rect">
            <a:avLst/>
          </a:prstGeom>
          <a:noFill/>
        </p:spPr>
        <p:txBody>
          <a:bodyPr wrap="square" rtlCol="0">
            <a:spAutoFit/>
          </a:bodyPr>
          <a:lstStyle/>
          <a:p>
            <a:pPr rtl="0">
              <a:spcAft>
                <a:spcPts val="1400"/>
              </a:spcAft>
              <a:buClr>
                <a:srgbClr val="DFF1E9"/>
              </a:buClr>
              <a:buSzPct val="125000"/>
            </a:pPr>
            <a:r>
              <a:rPr lang="es-419" sz="1000" dirty="0">
                <a:latin typeface="Century Gothic" panose="020B0502020202020204" pitchFamily="34" charset="0"/>
              </a:rPr>
              <a:t>Asegúrese de que alguien siempre sea responsable de los procesos.</a:t>
            </a:r>
          </a:p>
        </p:txBody>
      </p:sp>
      <p:sp>
        <p:nvSpPr>
          <p:cNvPr id="37" name="Round Diagonal Corner Rectangle 36">
            <a:extLst>
              <a:ext uri="{FF2B5EF4-FFF2-40B4-BE49-F238E27FC236}">
                <a16:creationId xmlns:a16="http://schemas.microsoft.com/office/drawing/2014/main" id="{5D1770AF-BC65-018B-A351-7EA2374C66EF}"/>
              </a:ext>
            </a:extLst>
          </p:cNvPr>
          <p:cNvSpPr/>
          <p:nvPr/>
        </p:nvSpPr>
        <p:spPr>
          <a:xfrm>
            <a:off x="3593087" y="2159961"/>
            <a:ext cx="1600200" cy="3291840"/>
          </a:xfrm>
          <a:prstGeom prst="round2DiagRect">
            <a:avLst>
              <a:gd name="adj1" fmla="val 9471"/>
              <a:gd name="adj2" fmla="val 0"/>
            </a:avLst>
          </a:prstGeom>
          <a:solidFill>
            <a:srgbClr val="22938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es-419" sz="1400" dirty="0">
                <a:solidFill>
                  <a:schemeClr val="bg1"/>
                </a:solidFill>
                <a:latin typeface="Century Gothic" panose="020B0502020202020204" pitchFamily="34" charset="0"/>
              </a:rPr>
              <a:t>modelado de procesos</a:t>
            </a:r>
          </a:p>
        </p:txBody>
      </p:sp>
      <p:sp>
        <p:nvSpPr>
          <p:cNvPr id="39" name="Round Diagonal Corner Rectangle 38">
            <a:extLst>
              <a:ext uri="{FF2B5EF4-FFF2-40B4-BE49-F238E27FC236}">
                <a16:creationId xmlns:a16="http://schemas.microsoft.com/office/drawing/2014/main" id="{14E26E40-4F6D-37BC-A36D-72653A785A9E}"/>
              </a:ext>
            </a:extLst>
          </p:cNvPr>
          <p:cNvSpPr/>
          <p:nvPr/>
        </p:nvSpPr>
        <p:spPr>
          <a:xfrm>
            <a:off x="3676152"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0" name="TextBox 39">
            <a:extLst>
              <a:ext uri="{FF2B5EF4-FFF2-40B4-BE49-F238E27FC236}">
                <a16:creationId xmlns:a16="http://schemas.microsoft.com/office/drawing/2014/main" id="{10109F39-F76F-AD27-3179-36A268CA9A1E}"/>
              </a:ext>
            </a:extLst>
          </p:cNvPr>
          <p:cNvSpPr txBox="1"/>
          <p:nvPr/>
        </p:nvSpPr>
        <p:spPr>
          <a:xfrm>
            <a:off x="3701192" y="2896935"/>
            <a:ext cx="1344167" cy="707886"/>
          </a:xfrm>
          <a:prstGeom prst="rect">
            <a:avLst/>
          </a:prstGeom>
          <a:noFill/>
        </p:spPr>
        <p:txBody>
          <a:bodyPr wrap="square" rtlCol="0">
            <a:spAutoFit/>
          </a:bodyPr>
          <a:lstStyle/>
          <a:p>
            <a:pPr rtl="0">
              <a:spcAft>
                <a:spcPts val="1400"/>
              </a:spcAft>
              <a:buClr>
                <a:srgbClr val="DFF1E9"/>
              </a:buClr>
              <a:buSzPct val="125000"/>
            </a:pPr>
            <a:r>
              <a:rPr lang="es-419" sz="1000" dirty="0">
                <a:latin typeface="Century Gothic" panose="020B0502020202020204" pitchFamily="34" charset="0"/>
              </a:rPr>
              <a:t>Proporcione una estructura para investigar y escribir procesos.</a:t>
            </a:r>
          </a:p>
        </p:txBody>
      </p:sp>
      <p:sp>
        <p:nvSpPr>
          <p:cNvPr id="41" name="Round Diagonal Corner Rectangle 40">
            <a:extLst>
              <a:ext uri="{FF2B5EF4-FFF2-40B4-BE49-F238E27FC236}">
                <a16:creationId xmlns:a16="http://schemas.microsoft.com/office/drawing/2014/main" id="{7BFA3660-2199-0DEF-E5AC-9E8C204F34A2}"/>
              </a:ext>
            </a:extLst>
          </p:cNvPr>
          <p:cNvSpPr/>
          <p:nvPr/>
        </p:nvSpPr>
        <p:spPr>
          <a:xfrm>
            <a:off x="5276352" y="2159961"/>
            <a:ext cx="1600200" cy="3383280"/>
          </a:xfrm>
          <a:prstGeom prst="round2DiagRect">
            <a:avLst>
              <a:gd name="adj1" fmla="val 9471"/>
              <a:gd name="adj2" fmla="val 0"/>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es-419" sz="1400" dirty="0">
                <a:solidFill>
                  <a:schemeClr val="bg1"/>
                </a:solidFill>
                <a:latin typeface="Century Gothic" panose="020B0502020202020204" pitchFamily="34" charset="0"/>
              </a:rPr>
              <a:t>administración de cambios</a:t>
            </a:r>
          </a:p>
        </p:txBody>
      </p:sp>
      <p:sp>
        <p:nvSpPr>
          <p:cNvPr id="42" name="Round Diagonal Corner Rectangle 41">
            <a:extLst>
              <a:ext uri="{FF2B5EF4-FFF2-40B4-BE49-F238E27FC236}">
                <a16:creationId xmlns:a16="http://schemas.microsoft.com/office/drawing/2014/main" id="{AAC74528-74A1-6C71-B455-86E9180B49C3}"/>
              </a:ext>
            </a:extLst>
          </p:cNvPr>
          <p:cNvSpPr/>
          <p:nvPr/>
        </p:nvSpPr>
        <p:spPr>
          <a:xfrm>
            <a:off x="5359417" y="2784995"/>
            <a:ext cx="1463040" cy="25603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3" name="TextBox 42">
            <a:extLst>
              <a:ext uri="{FF2B5EF4-FFF2-40B4-BE49-F238E27FC236}">
                <a16:creationId xmlns:a16="http://schemas.microsoft.com/office/drawing/2014/main" id="{68D61DA0-8198-C5D6-C94F-73D981D74273}"/>
              </a:ext>
            </a:extLst>
          </p:cNvPr>
          <p:cNvSpPr txBox="1"/>
          <p:nvPr/>
        </p:nvSpPr>
        <p:spPr>
          <a:xfrm>
            <a:off x="5384457" y="2896935"/>
            <a:ext cx="1438000" cy="1938992"/>
          </a:xfrm>
          <a:prstGeom prst="rect">
            <a:avLst/>
          </a:prstGeom>
          <a:noFill/>
        </p:spPr>
        <p:txBody>
          <a:bodyPr wrap="square" rtlCol="0">
            <a:spAutoFit/>
          </a:bodyPr>
          <a:lstStyle/>
          <a:p>
            <a:pPr rtl="0">
              <a:spcAft>
                <a:spcPts val="1400"/>
              </a:spcAft>
              <a:buClr>
                <a:srgbClr val="DFF1E9"/>
              </a:buClr>
              <a:buSzPct val="125000"/>
            </a:pPr>
            <a:r>
              <a:rPr lang="es-419" sz="1000" dirty="0">
                <a:latin typeface="Century Gothic" panose="020B0502020202020204" pitchFamily="34" charset="0"/>
              </a:rPr>
              <a:t>El cambio no es fácil. La administración de cambios incluye enfoques de comunicación, capacitación y participación para obtener la visión y el apoyo de las personas que utilizan los procesos.</a:t>
            </a:r>
          </a:p>
        </p:txBody>
      </p:sp>
      <p:sp>
        <p:nvSpPr>
          <p:cNvPr id="44" name="Round Diagonal Corner Rectangle 43">
            <a:extLst>
              <a:ext uri="{FF2B5EF4-FFF2-40B4-BE49-F238E27FC236}">
                <a16:creationId xmlns:a16="http://schemas.microsoft.com/office/drawing/2014/main" id="{108EC74C-EAF5-F2B6-E531-0F4231B39095}"/>
              </a:ext>
            </a:extLst>
          </p:cNvPr>
          <p:cNvSpPr/>
          <p:nvPr/>
        </p:nvSpPr>
        <p:spPr>
          <a:xfrm>
            <a:off x="6955635" y="2159961"/>
            <a:ext cx="1600200" cy="3291840"/>
          </a:xfrm>
          <a:prstGeom prst="round2DiagRect">
            <a:avLst>
              <a:gd name="adj1" fmla="val 9471"/>
              <a:gd name="adj2" fmla="val 0"/>
            </a:avLst>
          </a:prstGeom>
          <a:solidFill>
            <a:srgbClr val="00747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es-419" sz="1400" dirty="0">
                <a:solidFill>
                  <a:schemeClr val="bg1"/>
                </a:solidFill>
                <a:latin typeface="Century Gothic" panose="020B0502020202020204" pitchFamily="34" charset="0"/>
              </a:rPr>
              <a:t>rendimiento de procesos</a:t>
            </a:r>
          </a:p>
        </p:txBody>
      </p:sp>
      <p:sp>
        <p:nvSpPr>
          <p:cNvPr id="45" name="Round Diagonal Corner Rectangle 44">
            <a:extLst>
              <a:ext uri="{FF2B5EF4-FFF2-40B4-BE49-F238E27FC236}">
                <a16:creationId xmlns:a16="http://schemas.microsoft.com/office/drawing/2014/main" id="{DD5F0AE5-0D52-A16A-ED23-C90A2D279A4A}"/>
              </a:ext>
            </a:extLst>
          </p:cNvPr>
          <p:cNvSpPr/>
          <p:nvPr/>
        </p:nvSpPr>
        <p:spPr>
          <a:xfrm>
            <a:off x="7038700"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6" name="TextBox 45">
            <a:extLst>
              <a:ext uri="{FF2B5EF4-FFF2-40B4-BE49-F238E27FC236}">
                <a16:creationId xmlns:a16="http://schemas.microsoft.com/office/drawing/2014/main" id="{30CB2241-F31B-EE7C-B3CE-78544EFFB9C6}"/>
              </a:ext>
            </a:extLst>
          </p:cNvPr>
          <p:cNvSpPr txBox="1"/>
          <p:nvPr/>
        </p:nvSpPr>
        <p:spPr>
          <a:xfrm>
            <a:off x="7063740" y="2896935"/>
            <a:ext cx="1371600" cy="1323439"/>
          </a:xfrm>
          <a:prstGeom prst="rect">
            <a:avLst/>
          </a:prstGeom>
          <a:noFill/>
        </p:spPr>
        <p:txBody>
          <a:bodyPr wrap="square" rtlCol="0">
            <a:spAutoFit/>
          </a:bodyPr>
          <a:lstStyle/>
          <a:p>
            <a:pPr rtl="0">
              <a:spcAft>
                <a:spcPts val="1400"/>
              </a:spcAft>
              <a:buClr>
                <a:srgbClr val="DFF1E9"/>
              </a:buClr>
              <a:buSzPct val="125000"/>
            </a:pPr>
            <a:r>
              <a:rPr lang="es-419" sz="1000" dirty="0">
                <a:latin typeface="Century Gothic" panose="020B0502020202020204" pitchFamily="34" charset="0"/>
              </a:rPr>
              <a:t>Hace hincapié en el progreso del proceso y no de las personas a través de los puntos y las medidas de control.</a:t>
            </a:r>
          </a:p>
        </p:txBody>
      </p:sp>
      <p:sp>
        <p:nvSpPr>
          <p:cNvPr id="47" name="Round Diagonal Corner Rectangle 46">
            <a:extLst>
              <a:ext uri="{FF2B5EF4-FFF2-40B4-BE49-F238E27FC236}">
                <a16:creationId xmlns:a16="http://schemas.microsoft.com/office/drawing/2014/main" id="{39AF7F2D-2D21-1DA3-7D28-CB9E38564C2B}"/>
              </a:ext>
            </a:extLst>
          </p:cNvPr>
          <p:cNvSpPr/>
          <p:nvPr/>
        </p:nvSpPr>
        <p:spPr>
          <a:xfrm>
            <a:off x="8638900" y="2159961"/>
            <a:ext cx="1600200" cy="3200400"/>
          </a:xfrm>
          <a:prstGeom prst="round2DiagRect">
            <a:avLst>
              <a:gd name="adj1" fmla="val 9471"/>
              <a:gd name="adj2" fmla="val 0"/>
            </a:avLst>
          </a:prstGeom>
          <a:solidFill>
            <a:srgbClr val="00565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es-419" sz="1400" dirty="0">
                <a:solidFill>
                  <a:schemeClr val="bg1"/>
                </a:solidFill>
                <a:latin typeface="Century Gothic" panose="020B0502020202020204" pitchFamily="34" charset="0"/>
              </a:rPr>
              <a:t>mejora de procesos</a:t>
            </a:r>
          </a:p>
        </p:txBody>
      </p:sp>
      <p:sp>
        <p:nvSpPr>
          <p:cNvPr id="48" name="Round Diagonal Corner Rectangle 47">
            <a:extLst>
              <a:ext uri="{FF2B5EF4-FFF2-40B4-BE49-F238E27FC236}">
                <a16:creationId xmlns:a16="http://schemas.microsoft.com/office/drawing/2014/main" id="{6A377193-8C60-F985-8B26-898E2C061804}"/>
              </a:ext>
            </a:extLst>
          </p:cNvPr>
          <p:cNvSpPr/>
          <p:nvPr/>
        </p:nvSpPr>
        <p:spPr>
          <a:xfrm>
            <a:off x="8721965"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9" name="TextBox 48">
            <a:extLst>
              <a:ext uri="{FF2B5EF4-FFF2-40B4-BE49-F238E27FC236}">
                <a16:creationId xmlns:a16="http://schemas.microsoft.com/office/drawing/2014/main" id="{1BD276ED-B8A9-9B83-6C21-6A2D4BFF74D8}"/>
              </a:ext>
            </a:extLst>
          </p:cNvPr>
          <p:cNvSpPr txBox="1"/>
          <p:nvPr/>
        </p:nvSpPr>
        <p:spPr>
          <a:xfrm>
            <a:off x="8747005" y="2896935"/>
            <a:ext cx="1371600" cy="1323439"/>
          </a:xfrm>
          <a:prstGeom prst="rect">
            <a:avLst/>
          </a:prstGeom>
          <a:noFill/>
        </p:spPr>
        <p:txBody>
          <a:bodyPr wrap="square" rtlCol="0">
            <a:spAutoFit/>
          </a:bodyPr>
          <a:lstStyle/>
          <a:p>
            <a:pPr rtl="0">
              <a:spcAft>
                <a:spcPts val="1400"/>
              </a:spcAft>
              <a:buClr>
                <a:srgbClr val="DFF1E9"/>
              </a:buClr>
              <a:buSzPct val="125000"/>
            </a:pPr>
            <a:r>
              <a:rPr lang="es-419" sz="1000" dirty="0">
                <a:latin typeface="Century Gothic" panose="020B0502020202020204" pitchFamily="34" charset="0"/>
              </a:rPr>
              <a:t>La mejora de procesos apoya la revisión y actualización de procesos para comprender lo que debe actualizarse.</a:t>
            </a:r>
          </a:p>
        </p:txBody>
      </p:sp>
      <p:sp>
        <p:nvSpPr>
          <p:cNvPr id="50" name="Round Diagonal Corner Rectangle 49">
            <a:extLst>
              <a:ext uri="{FF2B5EF4-FFF2-40B4-BE49-F238E27FC236}">
                <a16:creationId xmlns:a16="http://schemas.microsoft.com/office/drawing/2014/main" id="{6E1F1399-6AE3-C20A-2503-BBE37F3F9C36}"/>
              </a:ext>
            </a:extLst>
          </p:cNvPr>
          <p:cNvSpPr/>
          <p:nvPr/>
        </p:nvSpPr>
        <p:spPr>
          <a:xfrm>
            <a:off x="10328994" y="2159961"/>
            <a:ext cx="1600200" cy="3108960"/>
          </a:xfrm>
          <a:prstGeom prst="round2DiagRect">
            <a:avLst>
              <a:gd name="adj1" fmla="val 9471"/>
              <a:gd name="adj2" fmla="val 0"/>
            </a:avLst>
          </a:prstGeom>
          <a:solidFill>
            <a:srgbClr val="003C4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es-419" sz="1400" dirty="0">
                <a:solidFill>
                  <a:schemeClr val="bg1"/>
                </a:solidFill>
                <a:latin typeface="Century Gothic" panose="020B0502020202020204" pitchFamily="34" charset="0"/>
              </a:rPr>
              <a:t>herramientas y tecnología</a:t>
            </a:r>
          </a:p>
        </p:txBody>
      </p:sp>
      <p:sp>
        <p:nvSpPr>
          <p:cNvPr id="51" name="Round Diagonal Corner Rectangle 50">
            <a:extLst>
              <a:ext uri="{FF2B5EF4-FFF2-40B4-BE49-F238E27FC236}">
                <a16:creationId xmlns:a16="http://schemas.microsoft.com/office/drawing/2014/main" id="{2DACC6D9-5E23-032C-D147-5183E82E1D68}"/>
              </a:ext>
            </a:extLst>
          </p:cNvPr>
          <p:cNvSpPr/>
          <p:nvPr/>
        </p:nvSpPr>
        <p:spPr>
          <a:xfrm>
            <a:off x="10412059"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2" name="TextBox 51">
            <a:extLst>
              <a:ext uri="{FF2B5EF4-FFF2-40B4-BE49-F238E27FC236}">
                <a16:creationId xmlns:a16="http://schemas.microsoft.com/office/drawing/2014/main" id="{D6104695-5E45-9668-F33F-F156AEBD0AF9}"/>
              </a:ext>
            </a:extLst>
          </p:cNvPr>
          <p:cNvSpPr txBox="1"/>
          <p:nvPr/>
        </p:nvSpPr>
        <p:spPr>
          <a:xfrm>
            <a:off x="10437099" y="2896935"/>
            <a:ext cx="1371600" cy="1477328"/>
          </a:xfrm>
          <a:prstGeom prst="rect">
            <a:avLst/>
          </a:prstGeom>
          <a:noFill/>
        </p:spPr>
        <p:txBody>
          <a:bodyPr wrap="square" rtlCol="0">
            <a:spAutoFit/>
          </a:bodyPr>
          <a:lstStyle/>
          <a:p>
            <a:pPr rtl="0">
              <a:spcAft>
                <a:spcPts val="1400"/>
              </a:spcAft>
              <a:buClr>
                <a:srgbClr val="DFF1E9"/>
              </a:buClr>
              <a:buSzPct val="125000"/>
            </a:pPr>
            <a:r>
              <a:rPr lang="es-419" sz="1000" dirty="0">
                <a:latin typeface="Century Gothic" panose="020B0502020202020204" pitchFamily="34" charset="0"/>
              </a:rPr>
              <a:t>Las herramientas y los fundamentos tecnológicos enfatizan la importancia de contar con la tecnología que se adapte al proceso.</a:t>
            </a:r>
          </a:p>
        </p:txBody>
      </p:sp>
    </p:spTree>
    <p:extLst>
      <p:ext uri="{BB962C8B-B14F-4D97-AF65-F5344CB8AC3E}">
        <p14:creationId xmlns:p14="http://schemas.microsoft.com/office/powerpoint/2010/main" val="382060265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6333</TotalTime>
  <Words>1039</Words>
  <Application>Microsoft Macintosh PowerPoint</Application>
  <PresentationFormat>Widescreen</PresentationFormat>
  <Paragraphs>178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77</cp:revision>
  <dcterms:created xsi:type="dcterms:W3CDTF">2022-08-25T00:12:53Z</dcterms:created>
  <dcterms:modified xsi:type="dcterms:W3CDTF">2024-01-29T23:03:28Z</dcterms:modified>
</cp:coreProperties>
</file>