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342" r:id="rId2"/>
    <p:sldId id="353" r:id="rId3"/>
    <p:sldId id="354" r:id="rId4"/>
    <p:sldId id="367" r:id="rId5"/>
    <p:sldId id="355" r:id="rId6"/>
    <p:sldId id="368" r:id="rId7"/>
    <p:sldId id="369" r:id="rId8"/>
    <p:sldId id="370" r:id="rId9"/>
    <p:sldId id="371" r:id="rId10"/>
    <p:sldId id="372" r:id="rId11"/>
    <p:sldId id="373" r:id="rId12"/>
    <p:sldId id="376" r:id="rId13"/>
    <p:sldId id="377" r:id="rId14"/>
    <p:sldId id="378" r:id="rId15"/>
    <p:sldId id="379" r:id="rId16"/>
    <p:sldId id="374" r:id="rId17"/>
    <p:sldId id="375" r:id="rId18"/>
    <p:sldId id="29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4F4F"/>
    <a:srgbClr val="6A6A6A"/>
    <a:srgbClr val="484848"/>
    <a:srgbClr val="FFF1CE"/>
    <a:srgbClr val="8BEDF2"/>
    <a:srgbClr val="CEDA9F"/>
    <a:srgbClr val="FFDBD1"/>
    <a:srgbClr val="E7CDA0"/>
    <a:srgbClr val="E7DBBB"/>
    <a:srgbClr val="F3E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5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744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3295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7014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23801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5076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19069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42789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84845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9122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3848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8170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9004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4112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5201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9128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7900&amp;utm_language=ES&amp;utm_source=template-powerpoint&amp;utm_medium=content&amp;utm_campaign=ic-Brand+Communication+Presentation+Plan-powerpoint-27900-es&amp;lpa=ic+Brand+Communication+Presentation+Plan+powerpoint+27900+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sv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8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4613" y="253847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5633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PRESENTACIÓN DEL PLAN DE COMUNICACIÓN DE LA MARCA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PLAN DE COMUNICACIÓN DE LA MARCA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552992" y="1334318"/>
            <a:ext cx="11221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000" dirty="0">
                <a:latin typeface="Century Gothic" panose="020B0502020202020204" pitchFamily="34" charset="0"/>
              </a:rPr>
              <a:t>PLAN DE COMUNICACIÓN </a:t>
            </a:r>
            <a:br>
              <a:rPr lang="es-419" sz="4000" dirty="0">
                <a:latin typeface="Century Gothic" panose="020B0502020202020204" pitchFamily="34" charset="0"/>
              </a:rPr>
            </a:br>
            <a:r>
              <a:rPr lang="es-419" sz="4000" dirty="0">
                <a:latin typeface="Century Gothic" panose="020B0502020202020204" pitchFamily="34" charset="0"/>
              </a:rPr>
              <a:t>DE LA MARCA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552992" y="2964189"/>
            <a:ext cx="813808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2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[ SU ORGANIZACIÓN ]</a:t>
            </a:r>
          </a:p>
          <a:p>
            <a:pPr rtl="0"/>
            <a:r>
              <a:rPr lang="es-419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rtl="0"/>
            <a:r>
              <a:rPr lang="es-419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Calle principal 1111</a:t>
            </a:r>
          </a:p>
          <a:p>
            <a:pPr rtl="0"/>
            <a:r>
              <a:rPr lang="es-419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Ciudad, Estado 12345</a:t>
            </a:r>
          </a:p>
          <a:p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rtl="0"/>
            <a:r>
              <a:rPr lang="es-419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000-000-0000</a:t>
            </a:r>
          </a:p>
          <a:p>
            <a:pPr rtl="0"/>
            <a:r>
              <a:rPr lang="es-419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Dirección de correo electrónico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rtl="0"/>
            <a:r>
              <a:rPr lang="es-419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Nombre del autor</a:t>
            </a:r>
          </a:p>
          <a:p>
            <a:pPr rtl="0"/>
            <a:r>
              <a:rPr lang="es-419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00/00/0000</a:t>
            </a:r>
          </a:p>
          <a:p>
            <a:pPr rtl="0"/>
            <a:r>
              <a:rPr lang="es-419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552992" y="2700183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43B8543E-035B-AEC7-8FC7-972A68059D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8366" y="214224"/>
            <a:ext cx="30861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BED5"/>
            </a:gs>
            <a:gs pos="100000">
              <a:srgbClr val="EEE2F7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CANALES DE REDES SOCIALES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1889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 CANALES DE REDES SOCIALES</a:t>
            </a:r>
          </a:p>
        </p:txBody>
      </p:sp>
      <p:pic>
        <p:nvPicPr>
          <p:cNvPr id="8" name="Graphic 7" descr="Online Network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332161" y="3429000"/>
            <a:ext cx="2795954" cy="27959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latin typeface="Century Gothic" panose="020B0502020202020204" pitchFamily="34" charset="0"/>
              </a:rPr>
              <a:t>Descripción</a:t>
            </a:r>
          </a:p>
        </p:txBody>
      </p:sp>
    </p:spTree>
    <p:extLst>
      <p:ext uri="{BB962C8B-B14F-4D97-AF65-F5344CB8AC3E}">
        <p14:creationId xmlns:p14="http://schemas.microsoft.com/office/powerpoint/2010/main" val="4291068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7CDA0"/>
            </a:gs>
            <a:gs pos="100000">
              <a:srgbClr val="FFF1CE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rgbClr val="6A6A6A"/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ESTRATEGIA CREATIVA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5608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7. ESTRATEGIA CREATIVA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9F876503-E9CE-AC4A-B5C2-83991F2C573E}"/>
              </a:ext>
            </a:extLst>
          </p:cNvPr>
          <p:cNvSpPr/>
          <p:nvPr/>
        </p:nvSpPr>
        <p:spPr>
          <a:xfrm>
            <a:off x="9642407" y="4553295"/>
            <a:ext cx="1070962" cy="1929656"/>
          </a:xfrm>
          <a:custGeom>
            <a:avLst/>
            <a:gdLst>
              <a:gd name="connsiteX0" fmla="*/ 918490 w 1070962"/>
              <a:gd name="connsiteY0" fmla="*/ 1595015 h 1929656"/>
              <a:gd name="connsiteX1" fmla="*/ 976739 w 1070962"/>
              <a:gd name="connsiteY1" fmla="*/ 1497448 h 1929656"/>
              <a:gd name="connsiteX2" fmla="*/ 976739 w 1070962"/>
              <a:gd name="connsiteY2" fmla="*/ 1487837 h 1929656"/>
              <a:gd name="connsiteX3" fmla="*/ 889365 w 1070962"/>
              <a:gd name="connsiteY3" fmla="*/ 1378911 h 1929656"/>
              <a:gd name="connsiteX4" fmla="*/ 889365 w 1070962"/>
              <a:gd name="connsiteY4" fmla="*/ 1259792 h 1929656"/>
              <a:gd name="connsiteX5" fmla="*/ 934508 w 1070962"/>
              <a:gd name="connsiteY5" fmla="*/ 958062 h 1929656"/>
              <a:gd name="connsiteX6" fmla="*/ 672388 w 1070962"/>
              <a:gd name="connsiteY6" fmla="*/ 730308 h 1929656"/>
              <a:gd name="connsiteX7" fmla="*/ 614139 w 1070962"/>
              <a:gd name="connsiteY7" fmla="*/ 662157 h 1929656"/>
              <a:gd name="connsiteX8" fmla="*/ 707920 w 1070962"/>
              <a:gd name="connsiteY8" fmla="*/ 681088 h 1929656"/>
              <a:gd name="connsiteX9" fmla="*/ 817719 w 1070962"/>
              <a:gd name="connsiteY9" fmla="*/ 725648 h 1929656"/>
              <a:gd name="connsiteX10" fmla="*/ 960138 w 1070962"/>
              <a:gd name="connsiteY10" fmla="*/ 721571 h 1929656"/>
              <a:gd name="connsiteX11" fmla="*/ 1065860 w 1070962"/>
              <a:gd name="connsiteY11" fmla="*/ 509544 h 1929656"/>
              <a:gd name="connsiteX12" fmla="*/ 841601 w 1070962"/>
              <a:gd name="connsiteY12" fmla="*/ 316449 h 1929656"/>
              <a:gd name="connsiteX13" fmla="*/ 833738 w 1070962"/>
              <a:gd name="connsiteY13" fmla="*/ 261404 h 1929656"/>
              <a:gd name="connsiteX14" fmla="*/ 649088 w 1070962"/>
              <a:gd name="connsiteY14" fmla="*/ 126848 h 1929656"/>
              <a:gd name="connsiteX15" fmla="*/ 637147 w 1070962"/>
              <a:gd name="connsiteY15" fmla="*/ 10350 h 1929656"/>
              <a:gd name="connsiteX16" fmla="*/ 93683 w 1070962"/>
              <a:gd name="connsiteY16" fmla="*/ 296353 h 1929656"/>
              <a:gd name="connsiteX17" fmla="*/ 85529 w 1070962"/>
              <a:gd name="connsiteY17" fmla="*/ 966217 h 1929656"/>
              <a:gd name="connsiteX18" fmla="*/ 189212 w 1070962"/>
              <a:gd name="connsiteY18" fmla="*/ 1228338 h 1929656"/>
              <a:gd name="connsiteX19" fmla="*/ 189212 w 1070962"/>
              <a:gd name="connsiteY19" fmla="*/ 1378911 h 1929656"/>
              <a:gd name="connsiteX20" fmla="*/ 101838 w 1070962"/>
              <a:gd name="connsiteY20" fmla="*/ 1487837 h 1929656"/>
              <a:gd name="connsiteX21" fmla="*/ 101838 w 1070962"/>
              <a:gd name="connsiteY21" fmla="*/ 1497448 h 1929656"/>
              <a:gd name="connsiteX22" fmla="*/ 160087 w 1070962"/>
              <a:gd name="connsiteY22" fmla="*/ 1595015 h 1929656"/>
              <a:gd name="connsiteX23" fmla="*/ 160087 w 1070962"/>
              <a:gd name="connsiteY23" fmla="*/ 1696660 h 1929656"/>
              <a:gd name="connsiteX24" fmla="*/ 43589 w 1070962"/>
              <a:gd name="connsiteY24" fmla="*/ 1696660 h 1929656"/>
              <a:gd name="connsiteX25" fmla="*/ 43589 w 1070962"/>
              <a:gd name="connsiteY25" fmla="*/ 1929656 h 1929656"/>
              <a:gd name="connsiteX26" fmla="*/ 1033823 w 1070962"/>
              <a:gd name="connsiteY26" fmla="*/ 1929656 h 1929656"/>
              <a:gd name="connsiteX27" fmla="*/ 1033823 w 1070962"/>
              <a:gd name="connsiteY27" fmla="*/ 1696660 h 1929656"/>
              <a:gd name="connsiteX28" fmla="*/ 917325 w 1070962"/>
              <a:gd name="connsiteY28" fmla="*/ 1696660 h 192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70962" h="1929656">
                <a:moveTo>
                  <a:pt x="918490" y="1595015"/>
                </a:moveTo>
                <a:cubicBezTo>
                  <a:pt x="954124" y="1575420"/>
                  <a:pt x="976398" y="1538112"/>
                  <a:pt x="976739" y="1497448"/>
                </a:cubicBezTo>
                <a:lnTo>
                  <a:pt x="976739" y="1487837"/>
                </a:lnTo>
                <a:cubicBezTo>
                  <a:pt x="976427" y="1435649"/>
                  <a:pt x="940243" y="1390538"/>
                  <a:pt x="889365" y="1378911"/>
                </a:cubicBezTo>
                <a:lnTo>
                  <a:pt x="889365" y="1259792"/>
                </a:lnTo>
                <a:cubicBezTo>
                  <a:pt x="963735" y="1177451"/>
                  <a:pt x="981521" y="1058562"/>
                  <a:pt x="934508" y="958062"/>
                </a:cubicBezTo>
                <a:cubicBezTo>
                  <a:pt x="898977" y="877096"/>
                  <a:pt x="732093" y="763219"/>
                  <a:pt x="672388" y="730308"/>
                </a:cubicBezTo>
                <a:cubicBezTo>
                  <a:pt x="645450" y="715283"/>
                  <a:pt x="624784" y="691107"/>
                  <a:pt x="614139" y="662157"/>
                </a:cubicBezTo>
                <a:cubicBezTo>
                  <a:pt x="641245" y="681603"/>
                  <a:pt x="675390" y="688497"/>
                  <a:pt x="707920" y="681088"/>
                </a:cubicBezTo>
                <a:cubicBezTo>
                  <a:pt x="760053" y="662157"/>
                  <a:pt x="805196" y="710212"/>
                  <a:pt x="817719" y="725648"/>
                </a:cubicBezTo>
                <a:cubicBezTo>
                  <a:pt x="850047" y="761472"/>
                  <a:pt x="908005" y="743706"/>
                  <a:pt x="960138" y="721571"/>
                </a:cubicBezTo>
                <a:cubicBezTo>
                  <a:pt x="1042138" y="685891"/>
                  <a:pt x="1086707" y="596507"/>
                  <a:pt x="1065860" y="509544"/>
                </a:cubicBezTo>
                <a:cubicBezTo>
                  <a:pt x="1064404" y="464984"/>
                  <a:pt x="841601" y="316449"/>
                  <a:pt x="841601" y="316449"/>
                </a:cubicBezTo>
                <a:lnTo>
                  <a:pt x="833738" y="261404"/>
                </a:lnTo>
                <a:cubicBezTo>
                  <a:pt x="833738" y="251792"/>
                  <a:pt x="799371" y="152478"/>
                  <a:pt x="649088" y="126848"/>
                </a:cubicBezTo>
                <a:cubicBezTo>
                  <a:pt x="649088" y="126848"/>
                  <a:pt x="676174" y="29572"/>
                  <a:pt x="637147" y="10350"/>
                </a:cubicBezTo>
                <a:cubicBezTo>
                  <a:pt x="555598" y="-27220"/>
                  <a:pt x="258528" y="30737"/>
                  <a:pt x="93683" y="296353"/>
                </a:cubicBezTo>
                <a:cubicBezTo>
                  <a:pt x="-28348" y="492944"/>
                  <a:pt x="-31261" y="730891"/>
                  <a:pt x="85529" y="966217"/>
                </a:cubicBezTo>
                <a:cubicBezTo>
                  <a:pt x="114653" y="1024466"/>
                  <a:pt x="189212" y="1140964"/>
                  <a:pt x="189212" y="1228338"/>
                </a:cubicBezTo>
                <a:lnTo>
                  <a:pt x="189212" y="1378911"/>
                </a:lnTo>
                <a:cubicBezTo>
                  <a:pt x="138334" y="1390538"/>
                  <a:pt x="102150" y="1435649"/>
                  <a:pt x="101838" y="1487837"/>
                </a:cubicBezTo>
                <a:lnTo>
                  <a:pt x="101838" y="1497448"/>
                </a:lnTo>
                <a:cubicBezTo>
                  <a:pt x="102179" y="1538112"/>
                  <a:pt x="124453" y="1575420"/>
                  <a:pt x="160087" y="1595015"/>
                </a:cubicBezTo>
                <a:lnTo>
                  <a:pt x="160087" y="1696660"/>
                </a:lnTo>
                <a:lnTo>
                  <a:pt x="43589" y="1696660"/>
                </a:lnTo>
                <a:lnTo>
                  <a:pt x="43589" y="1929656"/>
                </a:lnTo>
                <a:lnTo>
                  <a:pt x="1033823" y="1929656"/>
                </a:lnTo>
                <a:lnTo>
                  <a:pt x="1033823" y="1696660"/>
                </a:lnTo>
                <a:lnTo>
                  <a:pt x="917325" y="1696660"/>
                </a:lnTo>
                <a:close/>
              </a:path>
            </a:pathLst>
          </a:custGeom>
          <a:solidFill>
            <a:srgbClr val="4F4F4F"/>
          </a:solidFill>
          <a:ln w="290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00D8C592-673C-834E-A6B2-E40636ED1753}"/>
              </a:ext>
            </a:extLst>
          </p:cNvPr>
          <p:cNvSpPr/>
          <p:nvPr/>
        </p:nvSpPr>
        <p:spPr>
          <a:xfrm>
            <a:off x="10793893" y="5317971"/>
            <a:ext cx="990233" cy="1164980"/>
          </a:xfrm>
          <a:custGeom>
            <a:avLst/>
            <a:gdLst>
              <a:gd name="connsiteX0" fmla="*/ 873736 w 990233"/>
              <a:gd name="connsiteY0" fmla="*/ 931985 h 1164980"/>
              <a:gd name="connsiteX1" fmla="*/ 873736 w 990233"/>
              <a:gd name="connsiteY1" fmla="*/ 830340 h 1164980"/>
              <a:gd name="connsiteX2" fmla="*/ 931985 w 990233"/>
              <a:gd name="connsiteY2" fmla="*/ 732773 h 1164980"/>
              <a:gd name="connsiteX3" fmla="*/ 931985 w 990233"/>
              <a:gd name="connsiteY3" fmla="*/ 723162 h 1164980"/>
              <a:gd name="connsiteX4" fmla="*/ 820438 w 990233"/>
              <a:gd name="connsiteY4" fmla="*/ 611615 h 1164980"/>
              <a:gd name="connsiteX5" fmla="*/ 787818 w 990233"/>
              <a:gd name="connsiteY5" fmla="*/ 611615 h 1164980"/>
              <a:gd name="connsiteX6" fmla="*/ 755490 w 990233"/>
              <a:gd name="connsiteY6" fmla="*/ 0 h 1164980"/>
              <a:gd name="connsiteX7" fmla="*/ 234744 w 990233"/>
              <a:gd name="connsiteY7" fmla="*/ 0 h 1164980"/>
              <a:gd name="connsiteX8" fmla="*/ 202415 w 990233"/>
              <a:gd name="connsiteY8" fmla="*/ 611615 h 1164980"/>
              <a:gd name="connsiteX9" fmla="*/ 169796 w 990233"/>
              <a:gd name="connsiteY9" fmla="*/ 611615 h 1164980"/>
              <a:gd name="connsiteX10" fmla="*/ 58249 w 990233"/>
              <a:gd name="connsiteY10" fmla="*/ 723162 h 1164980"/>
              <a:gd name="connsiteX11" fmla="*/ 58249 w 990233"/>
              <a:gd name="connsiteY11" fmla="*/ 732773 h 1164980"/>
              <a:gd name="connsiteX12" fmla="*/ 116498 w 990233"/>
              <a:gd name="connsiteY12" fmla="*/ 830340 h 1164980"/>
              <a:gd name="connsiteX13" fmla="*/ 116498 w 990233"/>
              <a:gd name="connsiteY13" fmla="*/ 931985 h 1164980"/>
              <a:gd name="connsiteX14" fmla="*/ 0 w 990233"/>
              <a:gd name="connsiteY14" fmla="*/ 931985 h 1164980"/>
              <a:gd name="connsiteX15" fmla="*/ 0 w 990233"/>
              <a:gd name="connsiteY15" fmla="*/ 1164981 h 1164980"/>
              <a:gd name="connsiteX16" fmla="*/ 990234 w 990233"/>
              <a:gd name="connsiteY16" fmla="*/ 1164981 h 1164980"/>
              <a:gd name="connsiteX17" fmla="*/ 990234 w 990233"/>
              <a:gd name="connsiteY17" fmla="*/ 931985 h 116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90233" h="1164980">
                <a:moveTo>
                  <a:pt x="873736" y="931985"/>
                </a:moveTo>
                <a:lnTo>
                  <a:pt x="873736" y="830340"/>
                </a:lnTo>
                <a:cubicBezTo>
                  <a:pt x="909370" y="810745"/>
                  <a:pt x="931644" y="773437"/>
                  <a:pt x="931985" y="732773"/>
                </a:cubicBezTo>
                <a:lnTo>
                  <a:pt x="931985" y="723162"/>
                </a:lnTo>
                <a:cubicBezTo>
                  <a:pt x="931824" y="661622"/>
                  <a:pt x="881978" y="611775"/>
                  <a:pt x="820438" y="611615"/>
                </a:cubicBezTo>
                <a:lnTo>
                  <a:pt x="787818" y="611615"/>
                </a:lnTo>
                <a:lnTo>
                  <a:pt x="755490" y="0"/>
                </a:lnTo>
                <a:lnTo>
                  <a:pt x="234744" y="0"/>
                </a:lnTo>
                <a:lnTo>
                  <a:pt x="202415" y="611615"/>
                </a:lnTo>
                <a:lnTo>
                  <a:pt x="169796" y="611615"/>
                </a:lnTo>
                <a:cubicBezTo>
                  <a:pt x="108256" y="611775"/>
                  <a:pt x="58409" y="661622"/>
                  <a:pt x="58249" y="723162"/>
                </a:cubicBezTo>
                <a:lnTo>
                  <a:pt x="58249" y="732773"/>
                </a:lnTo>
                <a:cubicBezTo>
                  <a:pt x="58590" y="773437"/>
                  <a:pt x="80864" y="810745"/>
                  <a:pt x="116498" y="830340"/>
                </a:cubicBezTo>
                <a:lnTo>
                  <a:pt x="116498" y="931985"/>
                </a:lnTo>
                <a:lnTo>
                  <a:pt x="0" y="931985"/>
                </a:lnTo>
                <a:lnTo>
                  <a:pt x="0" y="1164981"/>
                </a:lnTo>
                <a:lnTo>
                  <a:pt x="990234" y="1164981"/>
                </a:lnTo>
                <a:lnTo>
                  <a:pt x="990234" y="931985"/>
                </a:lnTo>
                <a:close/>
              </a:path>
            </a:pathLst>
          </a:custGeom>
          <a:solidFill>
            <a:srgbClr val="4F4F4F"/>
          </a:solidFill>
          <a:ln w="290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4F5788CE-6CF0-0248-A9A6-40EBC4DA1533}"/>
              </a:ext>
            </a:extLst>
          </p:cNvPr>
          <p:cNvSpPr/>
          <p:nvPr/>
        </p:nvSpPr>
        <p:spPr>
          <a:xfrm>
            <a:off x="10939516" y="5084974"/>
            <a:ext cx="698988" cy="174747"/>
          </a:xfrm>
          <a:custGeom>
            <a:avLst/>
            <a:gdLst>
              <a:gd name="connsiteX0" fmla="*/ 611615 w 698988"/>
              <a:gd name="connsiteY0" fmla="*/ 0 h 174747"/>
              <a:gd name="connsiteX1" fmla="*/ 698989 w 698988"/>
              <a:gd name="connsiteY1" fmla="*/ 87374 h 174747"/>
              <a:gd name="connsiteX2" fmla="*/ 698989 w 698988"/>
              <a:gd name="connsiteY2" fmla="*/ 87374 h 174747"/>
              <a:gd name="connsiteX3" fmla="*/ 611615 w 698988"/>
              <a:gd name="connsiteY3" fmla="*/ 174747 h 174747"/>
              <a:gd name="connsiteX4" fmla="*/ 87374 w 698988"/>
              <a:gd name="connsiteY4" fmla="*/ 174747 h 174747"/>
              <a:gd name="connsiteX5" fmla="*/ 0 w 698988"/>
              <a:gd name="connsiteY5" fmla="*/ 87374 h 174747"/>
              <a:gd name="connsiteX6" fmla="*/ 0 w 698988"/>
              <a:gd name="connsiteY6" fmla="*/ 87374 h 174747"/>
              <a:gd name="connsiteX7" fmla="*/ 87374 w 698988"/>
              <a:gd name="connsiteY7" fmla="*/ 0 h 17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8988" h="174747">
                <a:moveTo>
                  <a:pt x="611615" y="0"/>
                </a:moveTo>
                <a:cubicBezTo>
                  <a:pt x="659870" y="0"/>
                  <a:pt x="698989" y="39119"/>
                  <a:pt x="698989" y="87374"/>
                </a:cubicBezTo>
                <a:lnTo>
                  <a:pt x="698989" y="87374"/>
                </a:lnTo>
                <a:cubicBezTo>
                  <a:pt x="698989" y="135629"/>
                  <a:pt x="659870" y="174747"/>
                  <a:pt x="611615" y="174747"/>
                </a:cubicBezTo>
                <a:lnTo>
                  <a:pt x="87374" y="174747"/>
                </a:lnTo>
                <a:cubicBezTo>
                  <a:pt x="39119" y="174747"/>
                  <a:pt x="0" y="135629"/>
                  <a:pt x="0" y="87374"/>
                </a:cubicBezTo>
                <a:lnTo>
                  <a:pt x="0" y="87374"/>
                </a:lnTo>
                <a:cubicBezTo>
                  <a:pt x="0" y="39119"/>
                  <a:pt x="39119" y="0"/>
                  <a:pt x="87374" y="0"/>
                </a:cubicBezTo>
                <a:close/>
              </a:path>
            </a:pathLst>
          </a:custGeom>
          <a:solidFill>
            <a:srgbClr val="4F4F4F"/>
          </a:solidFill>
          <a:ln w="290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915133D-CF37-3846-803A-72874D8889EB}"/>
              </a:ext>
            </a:extLst>
          </p:cNvPr>
          <p:cNvSpPr/>
          <p:nvPr/>
        </p:nvSpPr>
        <p:spPr>
          <a:xfrm>
            <a:off x="10939516" y="4589858"/>
            <a:ext cx="698988" cy="436867"/>
          </a:xfrm>
          <a:custGeom>
            <a:avLst/>
            <a:gdLst>
              <a:gd name="connsiteX0" fmla="*/ 698989 w 698988"/>
              <a:gd name="connsiteY0" fmla="*/ 0 h 436867"/>
              <a:gd name="connsiteX1" fmla="*/ 553366 w 698988"/>
              <a:gd name="connsiteY1" fmla="*/ 0 h 436867"/>
              <a:gd name="connsiteX2" fmla="*/ 553366 w 698988"/>
              <a:gd name="connsiteY2" fmla="*/ 116498 h 436867"/>
              <a:gd name="connsiteX3" fmla="*/ 495117 w 698988"/>
              <a:gd name="connsiteY3" fmla="*/ 116498 h 436867"/>
              <a:gd name="connsiteX4" fmla="*/ 495117 w 698988"/>
              <a:gd name="connsiteY4" fmla="*/ 0 h 436867"/>
              <a:gd name="connsiteX5" fmla="*/ 203872 w 698988"/>
              <a:gd name="connsiteY5" fmla="*/ 0 h 436867"/>
              <a:gd name="connsiteX6" fmla="*/ 203872 w 698988"/>
              <a:gd name="connsiteY6" fmla="*/ 116498 h 436867"/>
              <a:gd name="connsiteX7" fmla="*/ 145623 w 698988"/>
              <a:gd name="connsiteY7" fmla="*/ 116498 h 436867"/>
              <a:gd name="connsiteX8" fmla="*/ 145623 w 698988"/>
              <a:gd name="connsiteY8" fmla="*/ 0 h 436867"/>
              <a:gd name="connsiteX9" fmla="*/ 0 w 698988"/>
              <a:gd name="connsiteY9" fmla="*/ 0 h 436867"/>
              <a:gd name="connsiteX10" fmla="*/ 0 w 698988"/>
              <a:gd name="connsiteY10" fmla="*/ 349494 h 436867"/>
              <a:gd name="connsiteX11" fmla="*/ 67860 w 698988"/>
              <a:gd name="connsiteY11" fmla="*/ 349494 h 436867"/>
              <a:gd name="connsiteX12" fmla="*/ 82422 w 698988"/>
              <a:gd name="connsiteY12" fmla="*/ 436868 h 436867"/>
              <a:gd name="connsiteX13" fmla="*/ 349494 w 698988"/>
              <a:gd name="connsiteY13" fmla="*/ 436868 h 436867"/>
              <a:gd name="connsiteX14" fmla="*/ 616566 w 698988"/>
              <a:gd name="connsiteY14" fmla="*/ 436868 h 436867"/>
              <a:gd name="connsiteX15" fmla="*/ 631128 w 698988"/>
              <a:gd name="connsiteY15" fmla="*/ 349494 h 436867"/>
              <a:gd name="connsiteX16" fmla="*/ 698989 w 698988"/>
              <a:gd name="connsiteY16" fmla="*/ 349494 h 436867"/>
              <a:gd name="connsiteX17" fmla="*/ 698989 w 698988"/>
              <a:gd name="connsiteY17" fmla="*/ 0 h 43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98988" h="436867">
                <a:moveTo>
                  <a:pt x="698989" y="0"/>
                </a:moveTo>
                <a:lnTo>
                  <a:pt x="553366" y="0"/>
                </a:lnTo>
                <a:lnTo>
                  <a:pt x="553366" y="116498"/>
                </a:lnTo>
                <a:lnTo>
                  <a:pt x="495117" y="116498"/>
                </a:lnTo>
                <a:lnTo>
                  <a:pt x="495117" y="0"/>
                </a:lnTo>
                <a:lnTo>
                  <a:pt x="203872" y="0"/>
                </a:lnTo>
                <a:lnTo>
                  <a:pt x="203872" y="116498"/>
                </a:lnTo>
                <a:lnTo>
                  <a:pt x="145623" y="116498"/>
                </a:lnTo>
                <a:lnTo>
                  <a:pt x="145623" y="0"/>
                </a:lnTo>
                <a:lnTo>
                  <a:pt x="0" y="0"/>
                </a:lnTo>
                <a:lnTo>
                  <a:pt x="0" y="349494"/>
                </a:lnTo>
                <a:lnTo>
                  <a:pt x="67860" y="349494"/>
                </a:lnTo>
                <a:lnTo>
                  <a:pt x="82422" y="436868"/>
                </a:lnTo>
                <a:lnTo>
                  <a:pt x="349494" y="436868"/>
                </a:lnTo>
                <a:lnTo>
                  <a:pt x="616566" y="436868"/>
                </a:lnTo>
                <a:lnTo>
                  <a:pt x="631128" y="349494"/>
                </a:lnTo>
                <a:lnTo>
                  <a:pt x="698989" y="349494"/>
                </a:lnTo>
                <a:lnTo>
                  <a:pt x="698989" y="0"/>
                </a:lnTo>
                <a:close/>
              </a:path>
            </a:pathLst>
          </a:custGeom>
          <a:solidFill>
            <a:srgbClr val="4F4F4F"/>
          </a:solidFill>
          <a:ln w="290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latin typeface="Century Gothic" panose="020B0502020202020204" pitchFamily="34" charset="0"/>
              </a:rPr>
              <a:t>Descripción</a:t>
            </a:r>
          </a:p>
        </p:txBody>
      </p:sp>
    </p:spTree>
    <p:extLst>
      <p:ext uri="{BB962C8B-B14F-4D97-AF65-F5344CB8AC3E}">
        <p14:creationId xmlns:p14="http://schemas.microsoft.com/office/powerpoint/2010/main" val="2754845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2905246" y="6477000"/>
            <a:ext cx="8841994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CRONOGRAMA DE MEDIOS DIGITALES: DESCRIPCIÓN GENERAL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5705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8. CRONOGRAMA DE MEDIOS DIGITALES</a:t>
            </a:r>
          </a:p>
        </p:txBody>
      </p:sp>
      <p:pic>
        <p:nvPicPr>
          <p:cNvPr id="8" name="Graphic 7" descr="Influencer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196628" y="3523744"/>
            <a:ext cx="2795954" cy="27959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latin typeface="Century Gothic" panose="020B0502020202020204" pitchFamily="34" charset="0"/>
              </a:rPr>
              <a:t>Descripción</a:t>
            </a:r>
          </a:p>
        </p:txBody>
      </p:sp>
    </p:spTree>
    <p:extLst>
      <p:ext uri="{BB962C8B-B14F-4D97-AF65-F5344CB8AC3E}">
        <p14:creationId xmlns:p14="http://schemas.microsoft.com/office/powerpoint/2010/main" val="2824902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CRONOGRAMA DE MEDIOS DIGITALES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5705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8. CRONOGRAMA DE MEDIOS DIGITALES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3F9DF2F-FFA0-1B4D-B1DC-FB6204E733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719862"/>
              </p:ext>
            </p:extLst>
          </p:nvPr>
        </p:nvGraphicFramePr>
        <p:xfrm>
          <a:off x="367748" y="958117"/>
          <a:ext cx="11379492" cy="5196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1948">
                  <a:extLst>
                    <a:ext uri="{9D8B030D-6E8A-4147-A177-3AD203B41FA5}">
                      <a16:colId xmlns:a16="http://schemas.microsoft.com/office/drawing/2014/main" val="2696511628"/>
                    </a:ext>
                  </a:extLst>
                </a:gridCol>
                <a:gridCol w="1507900">
                  <a:extLst>
                    <a:ext uri="{9D8B030D-6E8A-4147-A177-3AD203B41FA5}">
                      <a16:colId xmlns:a16="http://schemas.microsoft.com/office/drawing/2014/main" val="705925536"/>
                    </a:ext>
                  </a:extLst>
                </a:gridCol>
                <a:gridCol w="1508680">
                  <a:extLst>
                    <a:ext uri="{9D8B030D-6E8A-4147-A177-3AD203B41FA5}">
                      <a16:colId xmlns:a16="http://schemas.microsoft.com/office/drawing/2014/main" val="3304562120"/>
                    </a:ext>
                  </a:extLst>
                </a:gridCol>
                <a:gridCol w="1756094">
                  <a:extLst>
                    <a:ext uri="{9D8B030D-6E8A-4147-A177-3AD203B41FA5}">
                      <a16:colId xmlns:a16="http://schemas.microsoft.com/office/drawing/2014/main" val="1719593867"/>
                    </a:ext>
                  </a:extLst>
                </a:gridCol>
                <a:gridCol w="4284870">
                  <a:extLst>
                    <a:ext uri="{9D8B030D-6E8A-4147-A177-3AD203B41FA5}">
                      <a16:colId xmlns:a16="http://schemas.microsoft.com/office/drawing/2014/main" val="3001723393"/>
                    </a:ext>
                  </a:extLst>
                </a:gridCol>
              </a:tblGrid>
              <a:tr h="305676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RED SOCIAL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FECHA(S)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FRECUENCIA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TIPO DE CONTENIDO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22539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932258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702092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335946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891700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744991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702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900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CRONOGRAMA DE MEDIOS IMPRESOS: DESCRIPCIÓN GENERAL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5251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9. CRONOGRAMA DE MEDIOS IMPRESOS</a:t>
            </a:r>
          </a:p>
        </p:txBody>
      </p:sp>
      <p:pic>
        <p:nvPicPr>
          <p:cNvPr id="8" name="Graphic 7" descr="Newspaper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196628" y="3523744"/>
            <a:ext cx="2795954" cy="27959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latin typeface="Century Gothic" panose="020B0502020202020204" pitchFamily="34" charset="0"/>
              </a:rPr>
              <a:t>Descripción</a:t>
            </a:r>
          </a:p>
        </p:txBody>
      </p:sp>
    </p:spTree>
    <p:extLst>
      <p:ext uri="{BB962C8B-B14F-4D97-AF65-F5344CB8AC3E}">
        <p14:creationId xmlns:p14="http://schemas.microsoft.com/office/powerpoint/2010/main" val="1544181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CRONOGRAMA DE MEDIOS IMPRESOS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5251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9. CRONOGRAMA DE MEDIOS IMPRESOS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3F9DF2F-FFA0-1B4D-B1DC-FB6204E733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963332"/>
              </p:ext>
            </p:extLst>
          </p:nvPr>
        </p:nvGraphicFramePr>
        <p:xfrm>
          <a:off x="367748" y="958117"/>
          <a:ext cx="11379492" cy="5196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1948">
                  <a:extLst>
                    <a:ext uri="{9D8B030D-6E8A-4147-A177-3AD203B41FA5}">
                      <a16:colId xmlns:a16="http://schemas.microsoft.com/office/drawing/2014/main" val="2696511628"/>
                    </a:ext>
                  </a:extLst>
                </a:gridCol>
                <a:gridCol w="1507900">
                  <a:extLst>
                    <a:ext uri="{9D8B030D-6E8A-4147-A177-3AD203B41FA5}">
                      <a16:colId xmlns:a16="http://schemas.microsoft.com/office/drawing/2014/main" val="705925536"/>
                    </a:ext>
                  </a:extLst>
                </a:gridCol>
                <a:gridCol w="1508680">
                  <a:extLst>
                    <a:ext uri="{9D8B030D-6E8A-4147-A177-3AD203B41FA5}">
                      <a16:colId xmlns:a16="http://schemas.microsoft.com/office/drawing/2014/main" val="3304562120"/>
                    </a:ext>
                  </a:extLst>
                </a:gridCol>
                <a:gridCol w="1756094">
                  <a:extLst>
                    <a:ext uri="{9D8B030D-6E8A-4147-A177-3AD203B41FA5}">
                      <a16:colId xmlns:a16="http://schemas.microsoft.com/office/drawing/2014/main" val="1719593867"/>
                    </a:ext>
                  </a:extLst>
                </a:gridCol>
                <a:gridCol w="4284870">
                  <a:extLst>
                    <a:ext uri="{9D8B030D-6E8A-4147-A177-3AD203B41FA5}">
                      <a16:colId xmlns:a16="http://schemas.microsoft.com/office/drawing/2014/main" val="3001723393"/>
                    </a:ext>
                  </a:extLst>
                </a:gridCol>
              </a:tblGrid>
              <a:tr h="305676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MEDIO DE COMUNICACIÓN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FECHA(S)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FRECUENCIA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FORMATO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22539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932258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702092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335946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891700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744991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702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691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0E3BE"/>
            </a:gs>
            <a:gs pos="100000">
              <a:srgbClr val="E7FFE1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PRESUPUESTOS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26356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10. PRESUPUESTOS</a:t>
            </a:r>
          </a:p>
        </p:txBody>
      </p:sp>
      <p:pic>
        <p:nvPicPr>
          <p:cNvPr id="8" name="Graphic 7" descr="Bar chart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315824" y="3569678"/>
            <a:ext cx="2795954" cy="27959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latin typeface="Century Gothic" panose="020B0502020202020204" pitchFamily="34" charset="0"/>
              </a:rPr>
              <a:t>Descripción</a:t>
            </a:r>
          </a:p>
        </p:txBody>
      </p:sp>
    </p:spTree>
    <p:extLst>
      <p:ext uri="{BB962C8B-B14F-4D97-AF65-F5344CB8AC3E}">
        <p14:creationId xmlns:p14="http://schemas.microsoft.com/office/powerpoint/2010/main" val="1466174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MÉTRICAS DEL ÉXITO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4037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11. MÉTRICAS DEL ÉXITO</a:t>
            </a:r>
          </a:p>
        </p:txBody>
      </p:sp>
      <p:pic>
        <p:nvPicPr>
          <p:cNvPr id="8" name="Graphic 7" descr="Completed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8393723" y="3429000"/>
            <a:ext cx="3718055" cy="371805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latin typeface="Century Gothic" panose="020B0502020202020204" pitchFamily="34" charset="0"/>
              </a:rPr>
              <a:t>Descripción</a:t>
            </a:r>
          </a:p>
        </p:txBody>
      </p:sp>
    </p:spTree>
    <p:extLst>
      <p:ext uri="{BB962C8B-B14F-4D97-AF65-F5344CB8AC3E}">
        <p14:creationId xmlns:p14="http://schemas.microsoft.com/office/powerpoint/2010/main" val="370049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85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2196549" y="6477000"/>
            <a:ext cx="9550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PLAN DE COMUNICACIÓN DE LA MARCA | ÍNDICE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ÍNDICE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087209E-8C45-1E47-A06D-D69E46F1665D}"/>
              </a:ext>
            </a:extLst>
          </p:cNvPr>
          <p:cNvSpPr txBox="1"/>
          <p:nvPr/>
        </p:nvSpPr>
        <p:spPr>
          <a:xfrm>
            <a:off x="883563" y="938682"/>
            <a:ext cx="5945253" cy="537955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es-419" dirty="0">
                <a:latin typeface="Century Gothic" panose="020B0502020202020204" pitchFamily="34" charset="0"/>
              </a:rPr>
              <a:t>Metas y objetivos de la marca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es-419" dirty="0">
                <a:latin typeface="Century Gothic" panose="020B0502020202020204" pitchFamily="34" charset="0"/>
              </a:rPr>
              <a:t>Público objetivo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es-419" dirty="0">
                <a:latin typeface="Century Gothic" panose="020B0502020202020204" pitchFamily="34" charset="0"/>
              </a:rPr>
              <a:t>Análisis competitivo 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es-419" dirty="0">
                <a:latin typeface="Century Gothic" panose="020B0502020202020204" pitchFamily="34" charset="0"/>
              </a:rPr>
              <a:t>Pilares de la marca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es-419" dirty="0">
                <a:latin typeface="Century Gothic" panose="020B0502020202020204" pitchFamily="34" charset="0"/>
              </a:rPr>
              <a:t>Mensajería de la marca 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es-419" dirty="0">
                <a:latin typeface="Century Gothic" panose="020B0502020202020204" pitchFamily="34" charset="0"/>
              </a:rPr>
              <a:t>Canales de redes sociales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es-419" dirty="0">
                <a:latin typeface="Century Gothic" panose="020B0502020202020204" pitchFamily="34" charset="0"/>
              </a:rPr>
              <a:t>Estrategia creativa 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es-419" dirty="0">
                <a:latin typeface="Century Gothic" panose="020B0502020202020204" pitchFamily="34" charset="0"/>
              </a:rPr>
              <a:t>Cronograma de medios digitales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es-419" dirty="0">
                <a:latin typeface="Century Gothic" panose="020B0502020202020204" pitchFamily="34" charset="0"/>
              </a:rPr>
              <a:t>Cronograma de medios impresos 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es-419" dirty="0">
                <a:latin typeface="Century Gothic" panose="020B0502020202020204" pitchFamily="34" charset="0"/>
              </a:rPr>
              <a:t>Presupuestos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es-419" dirty="0">
                <a:latin typeface="Century Gothic" panose="020B0502020202020204" pitchFamily="34" charset="0"/>
              </a:rPr>
              <a:t>Métricas del éxito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912F814-D179-264A-96E2-2790AF8762EE}"/>
              </a:ext>
            </a:extLst>
          </p:cNvPr>
          <p:cNvSpPr txBox="1"/>
          <p:nvPr/>
        </p:nvSpPr>
        <p:spPr>
          <a:xfrm>
            <a:off x="367748" y="938682"/>
            <a:ext cx="515816" cy="537955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es-419">
                <a:solidFill>
                  <a:srgbClr val="F0A622"/>
                </a:solidFill>
                <a:latin typeface="Century Gothic" panose="020B0502020202020204" pitchFamily="34" charset="0"/>
              </a:rPr>
              <a:t>1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es-419">
                <a:solidFill>
                  <a:srgbClr val="F0A622"/>
                </a:solidFill>
                <a:latin typeface="Century Gothic" panose="020B0502020202020204" pitchFamily="34" charset="0"/>
              </a:rPr>
              <a:t>2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es-419">
                <a:solidFill>
                  <a:srgbClr val="F0A622"/>
                </a:solidFill>
                <a:latin typeface="Century Gothic" panose="020B0502020202020204" pitchFamily="34" charset="0"/>
              </a:rPr>
              <a:t>3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es-419">
                <a:solidFill>
                  <a:srgbClr val="F0A622"/>
                </a:solidFill>
                <a:latin typeface="Century Gothic" panose="020B0502020202020204" pitchFamily="34" charset="0"/>
              </a:rPr>
              <a:t>4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es-419">
                <a:solidFill>
                  <a:srgbClr val="F0A622"/>
                </a:solidFill>
                <a:latin typeface="Century Gothic" panose="020B0502020202020204" pitchFamily="34" charset="0"/>
              </a:rPr>
              <a:t>5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es-419">
                <a:solidFill>
                  <a:srgbClr val="F0A622"/>
                </a:solidFill>
                <a:latin typeface="Century Gothic" panose="020B0502020202020204" pitchFamily="34" charset="0"/>
              </a:rPr>
              <a:t>6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es-419">
                <a:solidFill>
                  <a:srgbClr val="F0A622"/>
                </a:solidFill>
                <a:latin typeface="Century Gothic" panose="020B0502020202020204" pitchFamily="34" charset="0"/>
              </a:rPr>
              <a:t>7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es-419">
                <a:solidFill>
                  <a:srgbClr val="F0A622"/>
                </a:solidFill>
                <a:latin typeface="Century Gothic" panose="020B0502020202020204" pitchFamily="34" charset="0"/>
              </a:rPr>
              <a:t>8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es-419">
                <a:solidFill>
                  <a:srgbClr val="F0A622"/>
                </a:solidFill>
                <a:latin typeface="Century Gothic" panose="020B0502020202020204" pitchFamily="34" charset="0"/>
              </a:rPr>
              <a:t>9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es-419">
                <a:solidFill>
                  <a:srgbClr val="F0A622"/>
                </a:solidFill>
                <a:latin typeface="Century Gothic" panose="020B0502020202020204" pitchFamily="34" charset="0"/>
              </a:rPr>
              <a:t>10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es-419">
                <a:solidFill>
                  <a:srgbClr val="F0A622"/>
                </a:solidFill>
                <a:latin typeface="Century Gothic" panose="020B0502020202020204" pitchFamily="34" charset="0"/>
              </a:rPr>
              <a:t>11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62D9CAD0-6D0F-CD41-AD4D-C7722330F15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107105" y="255512"/>
            <a:ext cx="4997547" cy="604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D786F"/>
            </a:gs>
            <a:gs pos="100000">
              <a:srgbClr val="FFDBD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METAS Y OBJETIVOS DE LA MARCA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7026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METAS Y OBJETIVOS DE LA MARCA</a:t>
            </a:r>
          </a:p>
        </p:txBody>
      </p:sp>
      <p:pic>
        <p:nvPicPr>
          <p:cNvPr id="4" name="Graphic 3" descr="Bullseye with solid fill">
            <a:extLst>
              <a:ext uri="{FF2B5EF4-FFF2-40B4-BE49-F238E27FC236}">
                <a16:creationId xmlns:a16="http://schemas.microsoft.com/office/drawing/2014/main" id="{98D2823E-8A87-664C-A4D9-37C24DA79B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84678" y="3697414"/>
            <a:ext cx="2780770" cy="278077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latin typeface="Century Gothic" panose="020B0502020202020204" pitchFamily="34" charset="0"/>
              </a:rPr>
              <a:t>Descripción</a:t>
            </a:r>
          </a:p>
        </p:txBody>
      </p: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BEDF2"/>
            </a:gs>
            <a:gs pos="100000">
              <a:srgbClr val="D2F2F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PÚBLICO OBJETIVO: DESCRIPCIÓN GENERAL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278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PÚBLICO OBJETIVO</a:t>
            </a:r>
          </a:p>
        </p:txBody>
      </p:sp>
      <p:pic>
        <p:nvPicPr>
          <p:cNvPr id="39" name="Graphic 38" descr="Target Audience with solid fill">
            <a:extLst>
              <a:ext uri="{FF2B5EF4-FFF2-40B4-BE49-F238E27FC236}">
                <a16:creationId xmlns:a16="http://schemas.microsoft.com/office/drawing/2014/main" id="{269234B2-C6A7-FF47-8A25-6FBC49019E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284678" y="3697414"/>
            <a:ext cx="2780770" cy="278077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9942E994-2F03-3843-B39A-945A3E19769D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latin typeface="Century Gothic" panose="020B0502020202020204" pitchFamily="34" charset="0"/>
              </a:rPr>
              <a:t>Descripción</a:t>
            </a:r>
          </a:p>
        </p:txBody>
      </p:sp>
    </p:spTree>
    <p:extLst>
      <p:ext uri="{BB962C8B-B14F-4D97-AF65-F5344CB8AC3E}">
        <p14:creationId xmlns:p14="http://schemas.microsoft.com/office/powerpoint/2010/main" val="3652727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BEDF2"/>
            </a:gs>
            <a:gs pos="100000">
              <a:srgbClr val="D2F2F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91F09F4-BCA4-2749-A181-95FCAD991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358073"/>
              </p:ext>
            </p:extLst>
          </p:nvPr>
        </p:nvGraphicFramePr>
        <p:xfrm>
          <a:off x="367748" y="841402"/>
          <a:ext cx="11285037" cy="5120640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2939357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2939357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  <a:gridCol w="2939357">
                  <a:extLst>
                    <a:ext uri="{9D8B030D-6E8A-4147-A177-3AD203B41FA5}">
                      <a16:colId xmlns:a16="http://schemas.microsoft.com/office/drawing/2014/main" val="3872078189"/>
                    </a:ext>
                  </a:extLst>
                </a:gridCol>
                <a:gridCol w="2466966">
                  <a:extLst>
                    <a:ext uri="{9D8B030D-6E8A-4147-A177-3AD203B41FA5}">
                      <a16:colId xmlns:a16="http://schemas.microsoft.com/office/drawing/2014/main" val="3816280040"/>
                    </a:ext>
                  </a:extLst>
                </a:gridCol>
              </a:tblGrid>
              <a:tr h="755461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SOCIO-DEMOGRÁFICA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D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GEOGRÁFICA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PSICOGRÁFICA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CANALES DE COMUNICACIÓN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4365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182880" marT="182880" marB="18288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182880" marB="18288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182880" marB="18288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182880" marB="18288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0604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PÚBLICO OBJETIVO: DESGLOSE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87962E-5860-EE4B-8E11-F26497387CF9}"/>
              </a:ext>
            </a:extLst>
          </p:cNvPr>
          <p:cNvSpPr txBox="1"/>
          <p:nvPr/>
        </p:nvSpPr>
        <p:spPr>
          <a:xfrm>
            <a:off x="367748" y="248400"/>
            <a:ext cx="74350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PÚBLICO OBJETIVO: DESGLOSE</a:t>
            </a:r>
          </a:p>
        </p:txBody>
      </p:sp>
    </p:spTree>
    <p:extLst>
      <p:ext uri="{BB962C8B-B14F-4D97-AF65-F5344CB8AC3E}">
        <p14:creationId xmlns:p14="http://schemas.microsoft.com/office/powerpoint/2010/main" val="76597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EAEEF3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ANÁLISIS COMPETITIVO: DESCRIPCIÓN GENERAL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5173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ANÁLISIS COMPETITIVO</a:t>
            </a:r>
          </a:p>
        </p:txBody>
      </p:sp>
      <p:pic>
        <p:nvPicPr>
          <p:cNvPr id="39" name="Graphic 38" descr="Statistics with solid fill">
            <a:extLst>
              <a:ext uri="{FF2B5EF4-FFF2-40B4-BE49-F238E27FC236}">
                <a16:creationId xmlns:a16="http://schemas.microsoft.com/office/drawing/2014/main" id="{D7B37B00-737F-5048-80AA-38701E96DF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284678" y="3697414"/>
            <a:ext cx="2780770" cy="278077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1232DF5D-E47D-EB43-96E7-B6A4F3E4110D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latin typeface="Century Gothic" panose="020B0502020202020204" pitchFamily="34" charset="0"/>
              </a:rPr>
              <a:t>Descripción</a:t>
            </a:r>
          </a:p>
        </p:txBody>
      </p:sp>
    </p:spTree>
    <p:extLst>
      <p:ext uri="{BB962C8B-B14F-4D97-AF65-F5344CB8AC3E}">
        <p14:creationId xmlns:p14="http://schemas.microsoft.com/office/powerpoint/2010/main" val="94274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ANÁLISIS COMPETITIVO: DESGLOSE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87962E-5860-EE4B-8E11-F26497387CF9}"/>
              </a:ext>
            </a:extLst>
          </p:cNvPr>
          <p:cNvSpPr txBox="1"/>
          <p:nvPr/>
        </p:nvSpPr>
        <p:spPr>
          <a:xfrm>
            <a:off x="367748" y="248400"/>
            <a:ext cx="8215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ANÁLISIS COMPETITIVO: DESGLOSE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6239CBD-8B9C-BD44-AC36-62C4AFFA68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138674"/>
              </p:ext>
            </p:extLst>
          </p:nvPr>
        </p:nvGraphicFramePr>
        <p:xfrm>
          <a:off x="340319" y="993286"/>
          <a:ext cx="11406919" cy="5231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9568">
                  <a:extLst>
                    <a:ext uri="{9D8B030D-6E8A-4147-A177-3AD203B41FA5}">
                      <a16:colId xmlns:a16="http://schemas.microsoft.com/office/drawing/2014/main" val="4234254906"/>
                    </a:ext>
                  </a:extLst>
                </a:gridCol>
                <a:gridCol w="2490281">
                  <a:extLst>
                    <a:ext uri="{9D8B030D-6E8A-4147-A177-3AD203B41FA5}">
                      <a16:colId xmlns:a16="http://schemas.microsoft.com/office/drawing/2014/main" val="4099127749"/>
                    </a:ext>
                  </a:extLst>
                </a:gridCol>
                <a:gridCol w="2480553">
                  <a:extLst>
                    <a:ext uri="{9D8B030D-6E8A-4147-A177-3AD203B41FA5}">
                      <a16:colId xmlns:a16="http://schemas.microsoft.com/office/drawing/2014/main" val="1498398470"/>
                    </a:ext>
                  </a:extLst>
                </a:gridCol>
                <a:gridCol w="2577830">
                  <a:extLst>
                    <a:ext uri="{9D8B030D-6E8A-4147-A177-3AD203B41FA5}">
                      <a16:colId xmlns:a16="http://schemas.microsoft.com/office/drawing/2014/main" val="1712966338"/>
                    </a:ext>
                  </a:extLst>
                </a:gridCol>
                <a:gridCol w="2408687">
                  <a:extLst>
                    <a:ext uri="{9D8B030D-6E8A-4147-A177-3AD203B41FA5}">
                      <a16:colId xmlns:a16="http://schemas.microsoft.com/office/drawing/2014/main" val="3179765895"/>
                    </a:ext>
                  </a:extLst>
                </a:gridCol>
              </a:tblGrid>
              <a:tr h="697155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COMPETIDOR 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COMPETIDOR 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COMPETIDOR 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COMPETIDOR 4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511245"/>
                  </a:ext>
                </a:extLst>
              </a:tr>
              <a:tr h="1195122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PERSONALIDAD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702376"/>
                  </a:ext>
                </a:extLst>
              </a:tr>
              <a:tr h="1195122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ATRIBUTOS/</a:t>
                      </a:r>
                      <a:br>
                        <a:rPr lang="es-419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VALORES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179481"/>
                  </a:ext>
                </a:extLst>
              </a:tr>
              <a:tr h="1195122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DEBILIDADES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773433"/>
                  </a:ext>
                </a:extLst>
              </a:tr>
              <a:tr h="94914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CALIFICACIÓN GENERAL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ESCALA DE 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1-10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4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4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037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122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0A622"/>
            </a:gs>
            <a:gs pos="100000">
              <a:schemeClr val="accent4">
                <a:lumMod val="40000"/>
                <a:lumOff val="6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PILARES DE LA MARCA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6215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PILARES DE LA MARCA</a:t>
            </a:r>
          </a:p>
        </p:txBody>
      </p:sp>
      <p:pic>
        <p:nvPicPr>
          <p:cNvPr id="8" name="Graphic 7" descr="Greek Pillar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32161" y="3980943"/>
            <a:ext cx="2795954" cy="2795954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44339DAF-A9E2-BE43-BB5C-7F84B37D04A5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latin typeface="Century Gothic" panose="020B0502020202020204" pitchFamily="34" charset="0"/>
              </a:rPr>
              <a:t>Descripción</a:t>
            </a:r>
          </a:p>
        </p:txBody>
      </p:sp>
    </p:spTree>
    <p:extLst>
      <p:ext uri="{BB962C8B-B14F-4D97-AF65-F5344CB8AC3E}">
        <p14:creationId xmlns:p14="http://schemas.microsoft.com/office/powerpoint/2010/main" val="3593098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EDA9F"/>
            </a:gs>
            <a:gs pos="100000">
              <a:srgbClr val="E6F2C9">
                <a:alpha val="49000"/>
              </a:srgb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MENSAJERÍA DE LA MARCA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5704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MENSAJERÍA DE LA MARCA</a:t>
            </a:r>
          </a:p>
        </p:txBody>
      </p:sp>
      <p:pic>
        <p:nvPicPr>
          <p:cNvPr id="8" name="Graphic 7" descr="Chat bubble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332161" y="3980943"/>
            <a:ext cx="2795954" cy="27959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40A6A63-CC75-7E40-9664-34B68DBB2F53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latin typeface="Century Gothic" panose="020B0502020202020204" pitchFamily="34" charset="0"/>
              </a:rPr>
              <a:t>Descripción</a:t>
            </a:r>
          </a:p>
        </p:txBody>
      </p:sp>
    </p:spTree>
    <p:extLst>
      <p:ext uri="{BB962C8B-B14F-4D97-AF65-F5344CB8AC3E}">
        <p14:creationId xmlns:p14="http://schemas.microsoft.com/office/powerpoint/2010/main" val="19913518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3AE1947-76C3-4CDE-873E-96D84EBDC806}" vid="{4FA4E18F-BCD0-4700-967D-97BB9CAF6C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881</TotalTime>
  <Words>523</Words>
  <Application>Microsoft Macintosh PowerPoint</Application>
  <PresentationFormat>Widescreen</PresentationFormat>
  <Paragraphs>192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Key</dc:creator>
  <cp:lastModifiedBy>Brittany Johnston</cp:lastModifiedBy>
  <cp:revision>8</cp:revision>
  <dcterms:created xsi:type="dcterms:W3CDTF">2022-02-25T18:28:22Z</dcterms:created>
  <dcterms:modified xsi:type="dcterms:W3CDTF">2024-02-13T16:38:28Z</dcterms:modified>
</cp:coreProperties>
</file>