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342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29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9EF"/>
    <a:srgbClr val="E4F6C6"/>
    <a:srgbClr val="FEAD27"/>
    <a:srgbClr val="FB6F79"/>
    <a:srgbClr val="FE6735"/>
    <a:srgbClr val="00D6F1"/>
    <a:srgbClr val="9AC700"/>
    <a:srgbClr val="00B4CB"/>
    <a:srgbClr val="ECC86E"/>
    <a:srgbClr val="96B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28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24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8565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66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9042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0023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499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9746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6914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6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6117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975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8984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7900&amp;utm_language=ES&amp;utm_source=template-powerpoint&amp;utm_medium=content&amp;utm_campaign=ic-Brand+Strategy+Presentation-powerpoint-27900-es&amp;lpa=ic+Brand+Strategy+Presentation+powerpoint+27900+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91E5059C-43DD-AC48-AE82-AC78B4418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677" y="457200"/>
            <a:ext cx="2527300" cy="64008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1165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PRESENTACIÓN DE LA ESTRATEGIA DE LA MARCA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1007974"/>
            <a:ext cx="5955384" cy="176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5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MARCA </a:t>
            </a:r>
          </a:p>
          <a:p>
            <a:pPr rtl="0"/>
            <a:r>
              <a:rPr lang="es-419" sz="5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ESTRATEGIA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983645"/>
            <a:ext cx="9128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[ NOMBRE DE LA MARCA 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7A3371-9EA4-4C46-A817-F8A47B8962FF}"/>
              </a:ext>
            </a:extLst>
          </p:cNvPr>
          <p:cNvSpPr txBox="1"/>
          <p:nvPr/>
        </p:nvSpPr>
        <p:spPr>
          <a:xfrm>
            <a:off x="552991" y="4820816"/>
            <a:ext cx="81380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NOMBRE DEL GERENTE DE MARCA</a:t>
            </a:r>
          </a:p>
          <a:p>
            <a:pPr rtl="0"/>
            <a:r>
              <a:rPr lang="es-419" sz="14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GERENTE DE MARCA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87B378EB-38B1-4EC7-351B-E5855C6402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1789" y="22860"/>
            <a:ext cx="2918460" cy="33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7289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PROPUESTA DE VALOR ÚNICA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EF84E435-34A9-264C-9347-AE2038EBE21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641" y="0"/>
            <a:ext cx="27533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72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52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POSICIÓN DE LA MARCA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outdoor object&#10;&#10;Description automatically generated">
            <a:extLst>
              <a:ext uri="{FF2B5EF4-FFF2-40B4-BE49-F238E27FC236}">
                <a16:creationId xmlns:a16="http://schemas.microsoft.com/office/drawing/2014/main" id="{23D7470F-45A3-7740-861C-CEDAF27CA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697" y="0"/>
            <a:ext cx="36813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407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ingle Corner Rectangle 13">
            <a:extLst>
              <a:ext uri="{FF2B5EF4-FFF2-40B4-BE49-F238E27FC236}">
                <a16:creationId xmlns:a16="http://schemas.microsoft.com/office/drawing/2014/main" id="{4DA6C4E2-015B-5442-9FA6-0AE9A15009FA}"/>
              </a:ext>
            </a:extLst>
          </p:cNvPr>
          <p:cNvSpPr/>
          <p:nvPr/>
        </p:nvSpPr>
        <p:spPr>
          <a:xfrm>
            <a:off x="2387600" y="3025170"/>
            <a:ext cx="9321800" cy="1651000"/>
          </a:xfrm>
          <a:prstGeom prst="snip1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ingle Corner Rectangle 14">
            <a:extLst>
              <a:ext uri="{FF2B5EF4-FFF2-40B4-BE49-F238E27FC236}">
                <a16:creationId xmlns:a16="http://schemas.microsoft.com/office/drawing/2014/main" id="{D21C603E-37E1-2A48-8831-98EA52C3A75D}"/>
              </a:ext>
            </a:extLst>
          </p:cNvPr>
          <p:cNvSpPr/>
          <p:nvPr/>
        </p:nvSpPr>
        <p:spPr>
          <a:xfrm>
            <a:off x="2387600" y="4989899"/>
            <a:ext cx="9321800" cy="1651000"/>
          </a:xfrm>
          <a:prstGeom prst="snip1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Single Corner Rectangle 2">
            <a:extLst>
              <a:ext uri="{FF2B5EF4-FFF2-40B4-BE49-F238E27FC236}">
                <a16:creationId xmlns:a16="http://schemas.microsoft.com/office/drawing/2014/main" id="{EED14E36-119C-E345-BA05-7B0CCF4EB251}"/>
              </a:ext>
            </a:extLst>
          </p:cNvPr>
          <p:cNvSpPr/>
          <p:nvPr/>
        </p:nvSpPr>
        <p:spPr>
          <a:xfrm>
            <a:off x="2387600" y="1041529"/>
            <a:ext cx="9321800" cy="1651000"/>
          </a:xfrm>
          <a:prstGeom prst="snip1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101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MENSAJERÍA DE LA MARCA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2527301" y="1157646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4FE86C-135B-F044-B631-3BDF1EE49B51}"/>
              </a:ext>
            </a:extLst>
          </p:cNvPr>
          <p:cNvSpPr txBox="1"/>
          <p:nvPr/>
        </p:nvSpPr>
        <p:spPr>
          <a:xfrm>
            <a:off x="367748" y="1041529"/>
            <a:ext cx="23373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Voz </a:t>
            </a:r>
            <a:br>
              <a:rPr lang="es-419" sz="2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</a:br>
            <a:r>
              <a:rPr lang="es-419" sz="2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+ tono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58A24D-0C32-7840-A6EB-BD823E9B6DF2}"/>
              </a:ext>
            </a:extLst>
          </p:cNvPr>
          <p:cNvSpPr txBox="1"/>
          <p:nvPr/>
        </p:nvSpPr>
        <p:spPr>
          <a:xfrm>
            <a:off x="2527301" y="3177570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A7CAA5-9C9B-1042-8998-C10A253F6B25}"/>
              </a:ext>
            </a:extLst>
          </p:cNvPr>
          <p:cNvSpPr txBox="1"/>
          <p:nvPr/>
        </p:nvSpPr>
        <p:spPr>
          <a:xfrm>
            <a:off x="367748" y="3025170"/>
            <a:ext cx="2337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Eslóganes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7C08C4-A175-B646-BD92-CA21668A66FE}"/>
              </a:ext>
            </a:extLst>
          </p:cNvPr>
          <p:cNvSpPr txBox="1"/>
          <p:nvPr/>
        </p:nvSpPr>
        <p:spPr>
          <a:xfrm>
            <a:off x="2527301" y="510241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202BA7-F41A-9C46-AB3F-F17EB1A4CF2D}"/>
              </a:ext>
            </a:extLst>
          </p:cNvPr>
          <p:cNvSpPr txBox="1"/>
          <p:nvPr/>
        </p:nvSpPr>
        <p:spPr>
          <a:xfrm>
            <a:off x="367748" y="4950014"/>
            <a:ext cx="23373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Otras </a:t>
            </a:r>
            <a:br>
              <a:rPr lang="es-419" sz="2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</a:br>
            <a:r>
              <a:rPr lang="es-419" sz="2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frases</a:t>
            </a:r>
          </a:p>
        </p:txBody>
      </p:sp>
    </p:spTree>
    <p:extLst>
      <p:ext uri="{BB962C8B-B14F-4D97-AF65-F5344CB8AC3E}">
        <p14:creationId xmlns:p14="http://schemas.microsoft.com/office/powerpoint/2010/main" val="2991921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tableware, dishware, plate&#10;&#10;Description automatically generated">
            <a:extLst>
              <a:ext uri="{FF2B5EF4-FFF2-40B4-BE49-F238E27FC236}">
                <a16:creationId xmlns:a16="http://schemas.microsoft.com/office/drawing/2014/main" id="{5E189275-535F-F847-B5A5-481028D73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98" y="1920874"/>
            <a:ext cx="8550567" cy="1528985"/>
          </a:xfrm>
          <a:prstGeom prst="rect">
            <a:avLst/>
          </a:prstGeom>
        </p:spPr>
      </p:pic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9EE65D5C-E300-8145-9239-3B5E99EC6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024" y="4362450"/>
            <a:ext cx="7832582" cy="207645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78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IMAGEN DE LA MARCA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1189892" y="1043354"/>
            <a:ext cx="4906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Logotipo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8D234A-1B11-0A45-A085-E61DA88E95CC}"/>
              </a:ext>
            </a:extLst>
          </p:cNvPr>
          <p:cNvSpPr txBox="1"/>
          <p:nvPr/>
        </p:nvSpPr>
        <p:spPr>
          <a:xfrm>
            <a:off x="1189892" y="3608754"/>
            <a:ext cx="5748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Colores</a:t>
            </a:r>
          </a:p>
        </p:txBody>
      </p:sp>
    </p:spTree>
    <p:extLst>
      <p:ext uri="{BB962C8B-B14F-4D97-AF65-F5344CB8AC3E}">
        <p14:creationId xmlns:p14="http://schemas.microsoft.com/office/powerpoint/2010/main" val="1727569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B7B0D579-9D26-124D-B17C-19B88B2B16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4617035"/>
            <a:ext cx="9458960" cy="2009035"/>
          </a:xfrm>
          <a:prstGeom prst="rect">
            <a:avLst/>
          </a:prstGeom>
        </p:spPr>
      </p:pic>
      <p:pic>
        <p:nvPicPr>
          <p:cNvPr id="9" name="Picture 8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F620A58C-CCD4-5C4D-8607-4266BA5E87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91966" y="-923133"/>
            <a:ext cx="2463486" cy="624078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78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IMAGEN DE LA MARCA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1189893" y="1043354"/>
            <a:ext cx="293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Estilo visual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8D234A-1B11-0A45-A085-E61DA88E95CC}"/>
              </a:ext>
            </a:extLst>
          </p:cNvPr>
          <p:cNvSpPr txBox="1"/>
          <p:nvPr/>
        </p:nvSpPr>
        <p:spPr>
          <a:xfrm>
            <a:off x="1189892" y="3608754"/>
            <a:ext cx="4655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Tipografía</a:t>
            </a:r>
          </a:p>
        </p:txBody>
      </p:sp>
    </p:spTree>
    <p:extLst>
      <p:ext uri="{BB962C8B-B14F-4D97-AF65-F5344CB8AC3E}">
        <p14:creationId xmlns:p14="http://schemas.microsoft.com/office/powerpoint/2010/main" val="3972519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90342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ÍNDICE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677396" y="938682"/>
            <a:ext cx="4270894" cy="58412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000">
                <a:latin typeface="Century Gothic" panose="020B0502020202020204" pitchFamily="34" charset="0"/>
              </a:rPr>
              <a:t>PROPÓSITO DE LA MARCA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000">
                <a:latin typeface="Century Gothic" panose="020B0502020202020204" pitchFamily="34" charset="0"/>
              </a:rPr>
              <a:t>VALORES BÁSICOS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000">
                <a:latin typeface="Century Gothic" panose="020B0502020202020204" pitchFamily="34" charset="0"/>
              </a:rPr>
              <a:t>VISIÓN DE MARCA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000">
                <a:latin typeface="Century Gothic" panose="020B0502020202020204" pitchFamily="34" charset="0"/>
              </a:rPr>
              <a:t>MISIÓN DE LA MARCA 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000">
                <a:latin typeface="Century Gothic" panose="020B0502020202020204" pitchFamily="34" charset="0"/>
              </a:rPr>
              <a:t>PÚBLICO OBJETIVO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000">
                <a:latin typeface="Century Gothic" panose="020B0502020202020204" pitchFamily="34" charset="0"/>
              </a:rPr>
              <a:t>PERFILES DE COMPRADOR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000">
                <a:latin typeface="Century Gothic" panose="020B0502020202020204" pitchFamily="34" charset="0"/>
              </a:rPr>
              <a:t>ANÁLISIS DE LA COMPETENCIA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000">
                <a:latin typeface="Century Gothic" panose="020B0502020202020204" pitchFamily="34" charset="0"/>
              </a:rPr>
              <a:t>PROPUESTA DE VALOR ÚNICA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000">
                <a:latin typeface="Century Gothic" panose="020B0502020202020204" pitchFamily="34" charset="0"/>
              </a:rPr>
              <a:t>POSICIÓN DE LA MARCA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000">
                <a:latin typeface="Century Gothic" panose="020B0502020202020204" pitchFamily="34" charset="0"/>
              </a:rPr>
              <a:t>MENSAJERÍA DE LA MARCA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000">
                <a:latin typeface="Century Gothic" panose="020B0502020202020204" pitchFamily="34" charset="0"/>
              </a:rPr>
              <a:t>IMAGEN DE LA MARCA</a:t>
            </a:r>
          </a:p>
        </p:txBody>
      </p:sp>
      <p:pic>
        <p:nvPicPr>
          <p:cNvPr id="10" name="Picture 9" descr="A group of colorful kites&#10;&#10;Description automatically generated with low confidence">
            <a:extLst>
              <a:ext uri="{FF2B5EF4-FFF2-40B4-BE49-F238E27FC236}">
                <a16:creationId xmlns:a16="http://schemas.microsoft.com/office/drawing/2014/main" id="{E804595E-F050-2F41-8507-903019294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0" y="369417"/>
            <a:ext cx="4267751" cy="648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19FE5FAB-33D5-2D44-AA42-3A525A9DE8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" b="74306"/>
          <a:stretch/>
        </p:blipFill>
        <p:spPr bwMode="auto">
          <a:xfrm>
            <a:off x="9163050" y="196826"/>
            <a:ext cx="2527300" cy="16459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PROPÓSITO DE LA MARCA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9A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877F3AE0-C57F-7144-9F3B-2E9EFDB444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6" b="58199"/>
          <a:stretch/>
        </p:blipFill>
        <p:spPr bwMode="auto">
          <a:xfrm>
            <a:off x="9163050" y="133326"/>
            <a:ext cx="2527300" cy="2743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6215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VALORES BÁSICOS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00D6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6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E038D982-05AE-964A-AADA-76967FBC7F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001"/>
          <a:stretch/>
        </p:blipFill>
        <p:spPr bwMode="auto">
          <a:xfrm>
            <a:off x="9163050" y="223000"/>
            <a:ext cx="2527300" cy="3840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74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VISIÓN DE MARCA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FEA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1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5962479F-0F9E-FE41-A598-DD30510BE2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57"/>
          <a:stretch/>
        </p:blipFill>
        <p:spPr bwMode="auto">
          <a:xfrm>
            <a:off x="9163050" y="223000"/>
            <a:ext cx="2527300" cy="49377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1120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MISIÓN DE LA MARCA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FB6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1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0687025D-C838-EF45-A6F7-70B35C26CFF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958" y="223000"/>
            <a:ext cx="2527300" cy="640080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7387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PÚBLICO OBJETIVO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10031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PERFILES DE COMPRADOR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EC8C8DB-3CF4-2F42-B8E6-34C13AB29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690580"/>
              </p:ext>
            </p:extLst>
          </p:nvPr>
        </p:nvGraphicFramePr>
        <p:xfrm>
          <a:off x="228600" y="956286"/>
          <a:ext cx="11595652" cy="5578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030">
                  <a:extLst>
                    <a:ext uri="{9D8B030D-6E8A-4147-A177-3AD203B41FA5}">
                      <a16:colId xmlns:a16="http://schemas.microsoft.com/office/drawing/2014/main" val="819285150"/>
                    </a:ext>
                  </a:extLst>
                </a:gridCol>
                <a:gridCol w="4786008">
                  <a:extLst>
                    <a:ext uri="{9D8B030D-6E8A-4147-A177-3AD203B41FA5}">
                      <a16:colId xmlns:a16="http://schemas.microsoft.com/office/drawing/2014/main" val="2913506686"/>
                    </a:ext>
                  </a:extLst>
                </a:gridCol>
                <a:gridCol w="4917614">
                  <a:extLst>
                    <a:ext uri="{9D8B030D-6E8A-4147-A177-3AD203B41FA5}">
                      <a16:colId xmlns:a16="http://schemas.microsoft.com/office/drawing/2014/main" val="1011456006"/>
                    </a:ext>
                  </a:extLst>
                </a:gridCol>
              </a:tblGrid>
              <a:tr h="38920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8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254" marR="5725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PERFIL 1</a:t>
                      </a:r>
                    </a:p>
                  </a:txBody>
                  <a:tcPr marL="57254" marR="57254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PERFIL 2</a:t>
                      </a:r>
                    </a:p>
                  </a:txBody>
                  <a:tcPr marL="57254" marR="57254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856346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Edad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26507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Género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854492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Estado civil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691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Ocupación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336798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Ingresos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34401"/>
                  </a:ext>
                </a:extLst>
              </a:tr>
              <a:tr h="583802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Fuentes de información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060127"/>
                  </a:ext>
                </a:extLst>
              </a:tr>
              <a:tr h="875702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Objetivos y valores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634823"/>
                  </a:ext>
                </a:extLst>
              </a:tr>
              <a:tr h="875702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Desafíos y puntos débiles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248584"/>
                  </a:ext>
                </a:extLst>
              </a:tr>
              <a:tr h="875702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Cómo su marca resuelve sus problemas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832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7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9618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ANÁLISIS DE LA COMPETENCIA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63DB686-9C4C-0C45-8178-7840BD57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023740"/>
              </p:ext>
            </p:extLst>
          </p:nvPr>
        </p:nvGraphicFramePr>
        <p:xfrm>
          <a:off x="189842" y="956286"/>
          <a:ext cx="11634410" cy="5820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2149">
                  <a:extLst>
                    <a:ext uri="{9D8B030D-6E8A-4147-A177-3AD203B41FA5}">
                      <a16:colId xmlns:a16="http://schemas.microsoft.com/office/drawing/2014/main" val="819285150"/>
                    </a:ext>
                  </a:extLst>
                </a:gridCol>
                <a:gridCol w="4844375">
                  <a:extLst>
                    <a:ext uri="{9D8B030D-6E8A-4147-A177-3AD203B41FA5}">
                      <a16:colId xmlns:a16="http://schemas.microsoft.com/office/drawing/2014/main" val="2913506686"/>
                    </a:ext>
                  </a:extLst>
                </a:gridCol>
                <a:gridCol w="4907886">
                  <a:extLst>
                    <a:ext uri="{9D8B030D-6E8A-4147-A177-3AD203B41FA5}">
                      <a16:colId xmlns:a16="http://schemas.microsoft.com/office/drawing/2014/main" val="1011456006"/>
                    </a:ext>
                  </a:extLst>
                </a:gridCol>
              </a:tblGrid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 la marca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8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 la marca 1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8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 la marca 2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714020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Propósito y valores de la marca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26507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Propuesta de valor única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854492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Eslogan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691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Público objetivo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336798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Productos principales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34401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Canales de marketing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060127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634823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Debilidades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248584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Otro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832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71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Strategy-Presentation-Template_PowerPoint" id="{5072B8BC-F743-2846-A5C9-5085C99AD20D}" vid="{9A97CBCC-1D55-0744-816E-F1A204A054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4</TotalTime>
  <Words>343</Words>
  <Application>Microsoft Macintosh PowerPoint</Application>
  <PresentationFormat>Widescreen</PresentationFormat>
  <Paragraphs>126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Wingdings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9</cp:revision>
  <dcterms:created xsi:type="dcterms:W3CDTF">2022-02-24T23:59:18Z</dcterms:created>
  <dcterms:modified xsi:type="dcterms:W3CDTF">2024-02-13T17:56:16Z</dcterms:modified>
</cp:coreProperties>
</file>