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7" r:id="rId2"/>
    <p:sldId id="363" r:id="rId3"/>
    <p:sldId id="362"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C4F2F1"/>
    <a:srgbClr val="FCBFB3"/>
    <a:srgbClr val="FC9974"/>
    <a:srgbClr val="D1E5E7"/>
    <a:srgbClr val="E9F5F5"/>
    <a:srgbClr val="7DD0A0"/>
    <a:srgbClr val="57EA00"/>
    <a:srgbClr val="CCE96F"/>
    <a:srgbClr val="D0E5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17" autoAdjust="0"/>
    <p:restoredTop sz="95714"/>
  </p:normalViewPr>
  <p:slideViewPr>
    <p:cSldViewPr snapToGrid="0" snapToObjects="1">
      <p:cViewPr varScale="1">
        <p:scale>
          <a:sx n="122" d="100"/>
          <a:sy n="122" d="100"/>
        </p:scale>
        <p:origin x="880" y="20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5/22/24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542839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811620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5/22/24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5/22/24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2060"/>
            <a:grayscl/>
            <a:extLst>
              <a:ext uri="{BEBA8EAE-BF5A-486C-A8C5-ECC9F3942E4B}">
                <a14:imgProps xmlns:a14="http://schemas.microsoft.com/office/drawing/2010/main">
                  <a14:imgLayer r:embed="rId1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5/22/24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s://www.smartsheet.com/try-it?trp=12057&amp;utm_source=template-powerpoint&amp;utm_medium=content&amp;utm_campaign=Sample+Simple+Project+Plan-powerpoint-12057&amp;lpa=Sample+Simple+Project+Plan+powerpoint+1205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a:extLst>
              <a:ext uri="{FF2B5EF4-FFF2-40B4-BE49-F238E27FC236}">
                <a16:creationId xmlns:a16="http://schemas.microsoft.com/office/drawing/2014/main" id="{B5DC4B00-9A07-F250-3630-0DE7C9BF831F}"/>
              </a:ext>
            </a:extLst>
          </p:cNvPr>
          <p:cNvSpPr txBox="1"/>
          <p:nvPr/>
        </p:nvSpPr>
        <p:spPr>
          <a:xfrm>
            <a:off x="249646" y="254470"/>
            <a:ext cx="8037103" cy="584775"/>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Simple Project Plan Template Example </a:t>
            </a:r>
          </a:p>
        </p:txBody>
      </p:sp>
      <p:sp>
        <p:nvSpPr>
          <p:cNvPr id="73" name="TextBox 72">
            <a:extLst>
              <a:ext uri="{FF2B5EF4-FFF2-40B4-BE49-F238E27FC236}">
                <a16:creationId xmlns:a16="http://schemas.microsoft.com/office/drawing/2014/main" id="{6508B24C-9B52-3B6C-9672-0A6119513F5D}"/>
              </a:ext>
            </a:extLst>
          </p:cNvPr>
          <p:cNvSpPr txBox="1"/>
          <p:nvPr/>
        </p:nvSpPr>
        <p:spPr>
          <a:xfrm>
            <a:off x="302001" y="1532147"/>
            <a:ext cx="5794000" cy="3892732"/>
          </a:xfrm>
          <a:prstGeom prst="rect">
            <a:avLst/>
          </a:prstGeom>
          <a:noFill/>
        </p:spPr>
        <p:txBody>
          <a:bodyPr wrap="square" rtlCol="0">
            <a:spAutoFit/>
          </a:bodyPr>
          <a:lstStyle/>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When to Use This Template: </a:t>
            </a:r>
            <a:r>
              <a:rPr lang="en-US" sz="1600" b="0" i="0" u="none" strike="noStrike" dirty="0">
                <a:solidFill>
                  <a:srgbClr val="000000"/>
                </a:solidFill>
                <a:effectLst/>
                <a:latin typeface="Century Gothic" panose="020B0502020202020204" pitchFamily="34" charset="0"/>
              </a:rPr>
              <a:t>This single-slide template is best suited for project managers who need a simple format for presenting the project deliverables, tasks, and task timelines over one year.</a:t>
            </a:r>
          </a:p>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Notable Template Features: </a:t>
            </a:r>
            <a:r>
              <a:rPr lang="en-US" sz="1600" b="0" i="0" u="none" strike="noStrike" dirty="0">
                <a:solidFill>
                  <a:srgbClr val="000000"/>
                </a:solidFill>
                <a:effectLst/>
                <a:latin typeface="Century Gothic" panose="020B0502020202020204" pitchFamily="34" charset="0"/>
              </a:rPr>
              <a:t>This template showcases a straightforward table layout including a horizontal bar chart illustrating each task’s duration. Use the ‘today’ indicator to easily see which tasks are finished, ongoing, or pending. Customize the tasks and timelines to align with your project.</a:t>
            </a:r>
          </a:p>
        </p:txBody>
      </p:sp>
      <p:pic>
        <p:nvPicPr>
          <p:cNvPr id="74" name="Picture 73">
            <a:extLst>
              <a:ext uri="{FF2B5EF4-FFF2-40B4-BE49-F238E27FC236}">
                <a16:creationId xmlns:a16="http://schemas.microsoft.com/office/drawing/2014/main" id="{BDD9D120-99B9-49D0-521E-CD7E3ADA8F55}"/>
              </a:ext>
            </a:extLst>
          </p:cNvPr>
          <p:cNvPicPr>
            <a:picLocks noChangeAspect="1"/>
          </p:cNvPicPr>
          <p:nvPr/>
        </p:nvPicPr>
        <p:blipFill>
          <a:blip r:embed="rId3"/>
          <a:srcRect/>
          <a:stretch/>
        </p:blipFill>
        <p:spPr>
          <a:xfrm>
            <a:off x="6469505" y="1648227"/>
            <a:ext cx="5377081" cy="3027467"/>
          </a:xfrm>
          <a:prstGeom prst="rect">
            <a:avLst/>
          </a:prstGeom>
          <a:effectLst>
            <a:outerShdw blurRad="152400" dist="38100" dir="2700000" sx="101000" sy="101000" algn="tl" rotWithShape="0">
              <a:prstClr val="black">
                <a:alpha val="40000"/>
              </a:prstClr>
            </a:outerShdw>
          </a:effectLst>
        </p:spPr>
      </p:pic>
      <p:pic>
        <p:nvPicPr>
          <p:cNvPr id="8" name="Picture 7">
            <a:hlinkClick r:id="rId4"/>
            <a:extLst>
              <a:ext uri="{FF2B5EF4-FFF2-40B4-BE49-F238E27FC236}">
                <a16:creationId xmlns:a16="http://schemas.microsoft.com/office/drawing/2014/main" id="{FD9B85DC-4C2C-4C7F-EDB3-584168D5801B}"/>
              </a:ext>
            </a:extLst>
          </p:cNvPr>
          <p:cNvPicPr>
            <a:picLocks noChangeAspect="1"/>
          </p:cNvPicPr>
          <p:nvPr/>
        </p:nvPicPr>
        <p:blipFill>
          <a:blip r:embed="rId5"/>
          <a:srcRect/>
          <a:stretch/>
        </p:blipFill>
        <p:spPr>
          <a:xfrm>
            <a:off x="8833993" y="280262"/>
            <a:ext cx="3041396" cy="604919"/>
          </a:xfrm>
          <a:prstGeom prst="rect">
            <a:avLst/>
          </a:prstGeom>
        </p:spPr>
      </p:pic>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5760720" y="60276"/>
            <a:ext cx="6372665" cy="424732"/>
          </a:xfrm>
          <a:prstGeom prst="rect">
            <a:avLst/>
          </a:prstGeom>
          <a:noFill/>
          <a:effectLst/>
        </p:spPr>
        <p:txBody>
          <a:bodyPr wrap="square" lIns="91440" tIns="73152" rIns="182880" bIns="73152" rtlCol="0" anchor="t" anchorCtr="0">
            <a:spAutoFit/>
          </a:bodyPr>
          <a:lstStyle/>
          <a:p>
            <a:pPr algn="r"/>
            <a:r>
              <a:rPr lang="en-US" b="1" dirty="0">
                <a:solidFill>
                  <a:schemeClr val="tx1">
                    <a:lumMod val="65000"/>
                    <a:lumOff val="35000"/>
                  </a:schemeClr>
                </a:solidFill>
                <a:latin typeface="Century Gothic" panose="020B0502020202020204" pitchFamily="34" charset="0"/>
              </a:rPr>
              <a:t>EXAMPLE</a:t>
            </a:r>
            <a:r>
              <a:rPr lang="en-US" dirty="0">
                <a:solidFill>
                  <a:schemeClr val="tx1">
                    <a:lumMod val="65000"/>
                    <a:lumOff val="35000"/>
                  </a:schemeClr>
                </a:solidFill>
                <a:latin typeface="Century Gothic" panose="020B0502020202020204" pitchFamily="34" charset="0"/>
              </a:rPr>
              <a:t> Simple Project Plan Template</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nvGraphicFramePr>
        <p:xfrm>
          <a:off x="221175" y="555540"/>
          <a:ext cx="11824836" cy="5147676"/>
        </p:xfrm>
        <a:graphic>
          <a:graphicData uri="http://schemas.openxmlformats.org/drawingml/2006/table">
            <a:tbl>
              <a:tblPr firstRow="1" bandRow="1">
                <a:tableStyleId>{5C22544A-7EE6-4342-B048-85BDC9FD1C3A}</a:tableStyleId>
              </a:tblPr>
              <a:tblGrid>
                <a:gridCol w="1305967">
                  <a:extLst>
                    <a:ext uri="{9D8B030D-6E8A-4147-A177-3AD203B41FA5}">
                      <a16:colId xmlns:a16="http://schemas.microsoft.com/office/drawing/2014/main" val="602210714"/>
                    </a:ext>
                  </a:extLst>
                </a:gridCol>
                <a:gridCol w="2737253">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73510">
                <a:tc gridSpan="2">
                  <a:txBody>
                    <a:bodyPr/>
                    <a:lstStyle/>
                    <a:p>
                      <a:endParaRPr lang="en-US" sz="900" b="1"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41574">
                <a:tc>
                  <a:txBody>
                    <a:bodyPr/>
                    <a:lstStyle/>
                    <a:p>
                      <a:pPr>
                        <a:lnSpc>
                          <a:spcPct val="100000"/>
                        </a:lnSpc>
                      </a:pPr>
                      <a:r>
                        <a:rPr lang="en-US" sz="1200" b="0" dirty="0">
                          <a:solidFill>
                            <a:schemeClr val="tx1"/>
                          </a:solidFill>
                          <a:latin typeface="Century Gothic" panose="020B0502020202020204" pitchFamily="34" charset="0"/>
                        </a:rPr>
                        <a:t>Project Scope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nSpc>
                          <a:spcPct val="100000"/>
                        </a:lnSpc>
                      </a:pPr>
                      <a:r>
                        <a:rPr lang="en-US" sz="1200" b="0" dirty="0">
                          <a:solidFill>
                            <a:schemeClr val="tx1"/>
                          </a:solidFill>
                          <a:latin typeface="Century Gothic" panose="020B0502020202020204" pitchFamily="34" charset="0"/>
                        </a:rPr>
                        <a:t>Define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2965858687"/>
                  </a:ext>
                </a:extLst>
              </a:tr>
              <a:tr h="541574">
                <a:tc>
                  <a:txBody>
                    <a:bodyPr/>
                    <a:lstStyle/>
                    <a:p>
                      <a:pPr>
                        <a:lnSpc>
                          <a:spcPct val="100000"/>
                        </a:lnSpc>
                      </a:pPr>
                      <a:endParaRPr lang="en-US" sz="12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200" dirty="0">
                          <a:solidFill>
                            <a:schemeClr val="tx1"/>
                          </a:solidFill>
                          <a:latin typeface="Century Gothic" panose="020B0502020202020204" pitchFamily="34" charset="0"/>
                        </a:rPr>
                        <a:t>Schedule Stakeholder Interviews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541574">
                <a:tc>
                  <a:txBody>
                    <a:bodyPr/>
                    <a:lstStyle/>
                    <a:p>
                      <a:pPr>
                        <a:lnSpc>
                          <a:spcPct val="100000"/>
                        </a:lnSpc>
                      </a:pPr>
                      <a:endParaRPr lang="en-US" sz="1200" b="0" dirty="0">
                        <a:solidFill>
                          <a:srgbClr val="FF0000"/>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200" b="0" dirty="0">
                          <a:solidFill>
                            <a:schemeClr val="tx1"/>
                          </a:solidFill>
                          <a:latin typeface="Century Gothic" panose="020B0502020202020204" pitchFamily="34" charset="0"/>
                        </a:rPr>
                        <a:t>Write Scope Statement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Century Gothic" panose="020B0502020202020204" pitchFamily="34" charset="0"/>
                          <a:ea typeface="+mn-ea"/>
                          <a:cs typeface="+mn-cs"/>
                        </a:rPr>
                        <a:t>WBS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Breakdown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699537522"/>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Assign Responsibility</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Review with Stakeholders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Century Gothic" panose="020B0502020202020204" pitchFamily="34" charset="0"/>
                          <a:ea typeface="+mn-ea"/>
                          <a:cs typeface="+mn-cs"/>
                        </a:rPr>
                        <a:t>Project Schedule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Estimate Duration of Each Task</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429420927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Set Milestones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Complete a Gantt Chart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5013598" y="916378"/>
            <a:ext cx="520939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7" name="Rectangle 36">
            <a:extLst>
              <a:ext uri="{FF2B5EF4-FFF2-40B4-BE49-F238E27FC236}">
                <a16:creationId xmlns:a16="http://schemas.microsoft.com/office/drawing/2014/main" id="{DA846A5C-1419-A704-E526-CBC389A164A6}"/>
              </a:ext>
            </a:extLst>
          </p:cNvPr>
          <p:cNvSpPr/>
          <p:nvPr/>
        </p:nvSpPr>
        <p:spPr>
          <a:xfrm>
            <a:off x="221175" y="6248685"/>
            <a:ext cx="1828800" cy="437700"/>
          </a:xfrm>
          <a:prstGeom prst="rect">
            <a:avLst/>
          </a:prstGeom>
          <a:solidFill>
            <a:schemeClr val="accent6">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Title</a:t>
            </a:r>
            <a:endParaRPr lang="en-US" sz="1600" dirty="0">
              <a:solidFill>
                <a:schemeClr val="tx1"/>
              </a:solidFill>
              <a:latin typeface="Century Gothic" panose="020B0502020202020204" pitchFamily="34" charset="0"/>
            </a:endParaRPr>
          </a:p>
        </p:txBody>
      </p:sp>
      <p:sp>
        <p:nvSpPr>
          <p:cNvPr id="39" name="Rectangle 38">
            <a:extLst>
              <a:ext uri="{FF2B5EF4-FFF2-40B4-BE49-F238E27FC236}">
                <a16:creationId xmlns:a16="http://schemas.microsoft.com/office/drawing/2014/main" id="{3FBD1872-4400-036C-02C1-538C574AC292}"/>
              </a:ext>
            </a:extLst>
          </p:cNvPr>
          <p:cNvSpPr/>
          <p:nvPr/>
        </p:nvSpPr>
        <p:spPr>
          <a:xfrm>
            <a:off x="2166912" y="6248685"/>
            <a:ext cx="1828800" cy="437700"/>
          </a:xfrm>
          <a:prstGeom prst="rect">
            <a:avLst/>
          </a:prstGeom>
          <a:solidFill>
            <a:schemeClr val="accent1">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Title</a:t>
            </a:r>
            <a:endParaRPr lang="en-US" sz="1600" dirty="0">
              <a:solidFill>
                <a:schemeClr val="tx1"/>
              </a:solidFill>
              <a:latin typeface="Century Gothic" panose="020B0502020202020204" pitchFamily="34" charset="0"/>
            </a:endParaRPr>
          </a:p>
        </p:txBody>
      </p:sp>
      <p:sp>
        <p:nvSpPr>
          <p:cNvPr id="2" name="Rectangle 1">
            <a:extLst>
              <a:ext uri="{FF2B5EF4-FFF2-40B4-BE49-F238E27FC236}">
                <a16:creationId xmlns:a16="http://schemas.microsoft.com/office/drawing/2014/main" id="{D2CF070C-DA75-B498-E0B4-25690F994F0B}"/>
              </a:ext>
            </a:extLst>
          </p:cNvPr>
          <p:cNvSpPr/>
          <p:nvPr/>
        </p:nvSpPr>
        <p:spPr>
          <a:xfrm>
            <a:off x="5086749" y="1453085"/>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 name="Rectangle 2">
            <a:extLst>
              <a:ext uri="{FF2B5EF4-FFF2-40B4-BE49-F238E27FC236}">
                <a16:creationId xmlns:a16="http://schemas.microsoft.com/office/drawing/2014/main" id="{EE29CCB4-1E81-F0B3-6D00-C72EA1ABED13}"/>
              </a:ext>
            </a:extLst>
          </p:cNvPr>
          <p:cNvSpPr/>
          <p:nvPr/>
        </p:nvSpPr>
        <p:spPr>
          <a:xfrm>
            <a:off x="5564999" y="1989792"/>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4" name="Rectangle 3">
            <a:extLst>
              <a:ext uri="{FF2B5EF4-FFF2-40B4-BE49-F238E27FC236}">
                <a16:creationId xmlns:a16="http://schemas.microsoft.com/office/drawing/2014/main" id="{9E5EC0A7-FCCD-43A8-C850-09F4A609BBD4}"/>
              </a:ext>
            </a:extLst>
          </p:cNvPr>
          <p:cNvSpPr/>
          <p:nvPr/>
        </p:nvSpPr>
        <p:spPr>
          <a:xfrm>
            <a:off x="6246473" y="2521909"/>
            <a:ext cx="2614063"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5" name="Rectangle 4">
            <a:extLst>
              <a:ext uri="{FF2B5EF4-FFF2-40B4-BE49-F238E27FC236}">
                <a16:creationId xmlns:a16="http://schemas.microsoft.com/office/drawing/2014/main" id="{5A2C3000-3EA0-B71B-23FD-1751C8A3DD7F}"/>
              </a:ext>
            </a:extLst>
          </p:cNvPr>
          <p:cNvSpPr/>
          <p:nvPr/>
        </p:nvSpPr>
        <p:spPr>
          <a:xfrm>
            <a:off x="8862343" y="2521909"/>
            <a:ext cx="2713961" cy="37290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88004AB7-7A58-8799-A709-E4D40ADE233E}"/>
              </a:ext>
            </a:extLst>
          </p:cNvPr>
          <p:cNvSpPr/>
          <p:nvPr/>
        </p:nvSpPr>
        <p:spPr>
          <a:xfrm>
            <a:off x="6246473" y="3079084"/>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7" name="Rectangle 6">
            <a:extLst>
              <a:ext uri="{FF2B5EF4-FFF2-40B4-BE49-F238E27FC236}">
                <a16:creationId xmlns:a16="http://schemas.microsoft.com/office/drawing/2014/main" id="{FB774F58-268E-58E2-A817-027F10585169}"/>
              </a:ext>
            </a:extLst>
          </p:cNvPr>
          <p:cNvSpPr/>
          <p:nvPr/>
        </p:nvSpPr>
        <p:spPr>
          <a:xfrm>
            <a:off x="6975196" y="3617633"/>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0" name="Rectangle 9">
            <a:extLst>
              <a:ext uri="{FF2B5EF4-FFF2-40B4-BE49-F238E27FC236}">
                <a16:creationId xmlns:a16="http://schemas.microsoft.com/office/drawing/2014/main" id="{BEF466D2-0938-6E4C-33F1-952CCF03EA70}"/>
              </a:ext>
            </a:extLst>
          </p:cNvPr>
          <p:cNvSpPr/>
          <p:nvPr/>
        </p:nvSpPr>
        <p:spPr>
          <a:xfrm>
            <a:off x="7661777" y="4156182"/>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4" name="Rectangle 13">
            <a:extLst>
              <a:ext uri="{FF2B5EF4-FFF2-40B4-BE49-F238E27FC236}">
                <a16:creationId xmlns:a16="http://schemas.microsoft.com/office/drawing/2014/main" id="{D5F4E53E-29D1-06B7-2237-708F5A52989D}"/>
              </a:ext>
            </a:extLst>
          </p:cNvPr>
          <p:cNvSpPr/>
          <p:nvPr/>
        </p:nvSpPr>
        <p:spPr>
          <a:xfrm>
            <a:off x="8168605" y="4708767"/>
            <a:ext cx="210723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5" name="Rectangle 14">
            <a:extLst>
              <a:ext uri="{FF2B5EF4-FFF2-40B4-BE49-F238E27FC236}">
                <a16:creationId xmlns:a16="http://schemas.microsoft.com/office/drawing/2014/main" id="{708B9884-0000-6B55-47AD-87FC61680B8E}"/>
              </a:ext>
            </a:extLst>
          </p:cNvPr>
          <p:cNvSpPr/>
          <p:nvPr/>
        </p:nvSpPr>
        <p:spPr>
          <a:xfrm>
            <a:off x="9589259" y="5247688"/>
            <a:ext cx="238156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7" name="Rectangle 16">
            <a:extLst>
              <a:ext uri="{FF2B5EF4-FFF2-40B4-BE49-F238E27FC236}">
                <a16:creationId xmlns:a16="http://schemas.microsoft.com/office/drawing/2014/main" id="{2DE8DEB4-CCE6-947B-BF8A-D48216CB151C}"/>
              </a:ext>
            </a:extLst>
          </p:cNvPr>
          <p:cNvSpPr/>
          <p:nvPr/>
        </p:nvSpPr>
        <p:spPr>
          <a:xfrm>
            <a:off x="5932248" y="5789941"/>
            <a:ext cx="955391" cy="3683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Today</a:t>
            </a:r>
          </a:p>
        </p:txBody>
      </p:sp>
      <p:cxnSp>
        <p:nvCxnSpPr>
          <p:cNvPr id="21" name="Straight Connector 20">
            <a:extLst>
              <a:ext uri="{FF2B5EF4-FFF2-40B4-BE49-F238E27FC236}">
                <a16:creationId xmlns:a16="http://schemas.microsoft.com/office/drawing/2014/main" id="{76617985-0F5F-F5DC-D622-2DF4BAE1E149}"/>
              </a:ext>
            </a:extLst>
          </p:cNvPr>
          <p:cNvCxnSpPr>
            <a:cxnSpLocks/>
            <a:endCxn id="17" idx="0"/>
          </p:cNvCxnSpPr>
          <p:nvPr/>
        </p:nvCxnSpPr>
        <p:spPr>
          <a:xfrm>
            <a:off x="6409944" y="800955"/>
            <a:ext cx="0" cy="4988986"/>
          </a:xfrm>
          <a:prstGeom prst="line">
            <a:avLst/>
          </a:prstGeom>
          <a:ln w="1270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810846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5760720" y="60276"/>
            <a:ext cx="6372665" cy="424732"/>
          </a:xfrm>
          <a:prstGeom prst="rect">
            <a:avLst/>
          </a:prstGeom>
          <a:noFill/>
          <a:effectLst/>
        </p:spPr>
        <p:txBody>
          <a:bodyPr wrap="square" lIns="91440" tIns="73152" rIns="182880" bIns="73152" rtlCol="0" anchor="t" anchorCtr="0">
            <a:spAutoFit/>
          </a:bodyPr>
          <a:lstStyle/>
          <a:p>
            <a:pPr algn="r"/>
            <a:r>
              <a:rPr lang="en-US" dirty="0">
                <a:solidFill>
                  <a:schemeClr val="tx1">
                    <a:lumMod val="65000"/>
                    <a:lumOff val="35000"/>
                  </a:schemeClr>
                </a:solidFill>
                <a:latin typeface="Century Gothic" panose="020B0502020202020204" pitchFamily="34" charset="0"/>
              </a:rPr>
              <a:t>Simple Project Plan Template</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extLst>
              <p:ext uri="{D42A27DB-BD31-4B8C-83A1-F6EECF244321}">
                <p14:modId xmlns:p14="http://schemas.microsoft.com/office/powerpoint/2010/main" val="2318716364"/>
              </p:ext>
            </p:extLst>
          </p:nvPr>
        </p:nvGraphicFramePr>
        <p:xfrm>
          <a:off x="221175" y="555540"/>
          <a:ext cx="11824836" cy="5147676"/>
        </p:xfrm>
        <a:graphic>
          <a:graphicData uri="http://schemas.openxmlformats.org/drawingml/2006/table">
            <a:tbl>
              <a:tblPr firstRow="1" bandRow="1">
                <a:tableStyleId>{5C22544A-7EE6-4342-B048-85BDC9FD1C3A}</a:tableStyleId>
              </a:tblPr>
              <a:tblGrid>
                <a:gridCol w="1305967">
                  <a:extLst>
                    <a:ext uri="{9D8B030D-6E8A-4147-A177-3AD203B41FA5}">
                      <a16:colId xmlns:a16="http://schemas.microsoft.com/office/drawing/2014/main" val="602210714"/>
                    </a:ext>
                  </a:extLst>
                </a:gridCol>
                <a:gridCol w="2737253">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73510">
                <a:tc gridSpan="2">
                  <a:txBody>
                    <a:bodyPr/>
                    <a:lstStyle/>
                    <a:p>
                      <a:endParaRPr lang="en-US" sz="900" b="1"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41574">
                <a:tc>
                  <a:txBody>
                    <a:bodyPr/>
                    <a:lstStyle/>
                    <a:p>
                      <a:pPr>
                        <a:lnSpc>
                          <a:spcPct val="100000"/>
                        </a:lnSpc>
                      </a:pPr>
                      <a:r>
                        <a:rPr lang="en-US" sz="12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nSpc>
                          <a:spcPct val="100000"/>
                        </a:lnSpc>
                      </a:pPr>
                      <a:r>
                        <a:rPr lang="en-US" sz="1200" b="0" dirty="0">
                          <a:solidFill>
                            <a:schemeClr val="tx1"/>
                          </a:solidFill>
                          <a:latin typeface="Century Gothic" panose="020B0502020202020204" pitchFamily="34" charset="0"/>
                        </a:rPr>
                        <a:t>Task Description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2965858687"/>
                  </a:ext>
                </a:extLst>
              </a:tr>
              <a:tr h="541574">
                <a:tc>
                  <a:txBody>
                    <a:bodyPr/>
                    <a:lstStyle/>
                    <a:p>
                      <a:pPr>
                        <a:lnSpc>
                          <a:spcPct val="100000"/>
                        </a:lnSpc>
                      </a:pPr>
                      <a:endParaRPr lang="en-US" sz="12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Additional Descriptions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2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Century Gothic" panose="020B0502020202020204" pitchFamily="34" charset="0"/>
                          <a:ea typeface="+mn-ea"/>
                          <a:cs typeface="+mn-cs"/>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699537522"/>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429420927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5013598" y="916378"/>
            <a:ext cx="520939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7" name="Rectangle 36">
            <a:extLst>
              <a:ext uri="{FF2B5EF4-FFF2-40B4-BE49-F238E27FC236}">
                <a16:creationId xmlns:a16="http://schemas.microsoft.com/office/drawing/2014/main" id="{DA846A5C-1419-A704-E526-CBC389A164A6}"/>
              </a:ext>
            </a:extLst>
          </p:cNvPr>
          <p:cNvSpPr/>
          <p:nvPr/>
        </p:nvSpPr>
        <p:spPr>
          <a:xfrm>
            <a:off x="221175" y="6248685"/>
            <a:ext cx="1828800" cy="437700"/>
          </a:xfrm>
          <a:prstGeom prst="rect">
            <a:avLst/>
          </a:prstGeom>
          <a:solidFill>
            <a:schemeClr val="accent6">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Title</a:t>
            </a:r>
            <a:endParaRPr lang="en-US" sz="1600" dirty="0">
              <a:solidFill>
                <a:schemeClr val="tx1"/>
              </a:solidFill>
              <a:latin typeface="Century Gothic" panose="020B0502020202020204" pitchFamily="34" charset="0"/>
            </a:endParaRPr>
          </a:p>
        </p:txBody>
      </p:sp>
      <p:sp>
        <p:nvSpPr>
          <p:cNvPr id="39" name="Rectangle 38">
            <a:extLst>
              <a:ext uri="{FF2B5EF4-FFF2-40B4-BE49-F238E27FC236}">
                <a16:creationId xmlns:a16="http://schemas.microsoft.com/office/drawing/2014/main" id="{3FBD1872-4400-036C-02C1-538C574AC292}"/>
              </a:ext>
            </a:extLst>
          </p:cNvPr>
          <p:cNvSpPr/>
          <p:nvPr/>
        </p:nvSpPr>
        <p:spPr>
          <a:xfrm>
            <a:off x="2166912" y="6248685"/>
            <a:ext cx="1828800" cy="437700"/>
          </a:xfrm>
          <a:prstGeom prst="rect">
            <a:avLst/>
          </a:prstGeom>
          <a:solidFill>
            <a:schemeClr val="accent1">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Title</a:t>
            </a:r>
            <a:endParaRPr lang="en-US" sz="1600" dirty="0">
              <a:solidFill>
                <a:schemeClr val="tx1"/>
              </a:solidFill>
              <a:latin typeface="Century Gothic" panose="020B0502020202020204" pitchFamily="34" charset="0"/>
            </a:endParaRPr>
          </a:p>
        </p:txBody>
      </p:sp>
      <p:sp>
        <p:nvSpPr>
          <p:cNvPr id="2" name="Rectangle 1">
            <a:extLst>
              <a:ext uri="{FF2B5EF4-FFF2-40B4-BE49-F238E27FC236}">
                <a16:creationId xmlns:a16="http://schemas.microsoft.com/office/drawing/2014/main" id="{D2CF070C-DA75-B498-E0B4-25690F994F0B}"/>
              </a:ext>
            </a:extLst>
          </p:cNvPr>
          <p:cNvSpPr/>
          <p:nvPr/>
        </p:nvSpPr>
        <p:spPr>
          <a:xfrm>
            <a:off x="5086749" y="1453085"/>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 name="Rectangle 2">
            <a:extLst>
              <a:ext uri="{FF2B5EF4-FFF2-40B4-BE49-F238E27FC236}">
                <a16:creationId xmlns:a16="http://schemas.microsoft.com/office/drawing/2014/main" id="{EE29CCB4-1E81-F0B3-6D00-C72EA1ABED13}"/>
              </a:ext>
            </a:extLst>
          </p:cNvPr>
          <p:cNvSpPr/>
          <p:nvPr/>
        </p:nvSpPr>
        <p:spPr>
          <a:xfrm>
            <a:off x="5564999" y="1989792"/>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4" name="Rectangle 3">
            <a:extLst>
              <a:ext uri="{FF2B5EF4-FFF2-40B4-BE49-F238E27FC236}">
                <a16:creationId xmlns:a16="http://schemas.microsoft.com/office/drawing/2014/main" id="{9E5EC0A7-FCCD-43A8-C850-09F4A609BBD4}"/>
              </a:ext>
            </a:extLst>
          </p:cNvPr>
          <p:cNvSpPr/>
          <p:nvPr/>
        </p:nvSpPr>
        <p:spPr>
          <a:xfrm>
            <a:off x="6246473" y="2521909"/>
            <a:ext cx="2614063"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5" name="Rectangle 4">
            <a:extLst>
              <a:ext uri="{FF2B5EF4-FFF2-40B4-BE49-F238E27FC236}">
                <a16:creationId xmlns:a16="http://schemas.microsoft.com/office/drawing/2014/main" id="{5A2C3000-3EA0-B71B-23FD-1751C8A3DD7F}"/>
              </a:ext>
            </a:extLst>
          </p:cNvPr>
          <p:cNvSpPr/>
          <p:nvPr/>
        </p:nvSpPr>
        <p:spPr>
          <a:xfrm>
            <a:off x="8862343" y="2521909"/>
            <a:ext cx="2713961" cy="37290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88004AB7-7A58-8799-A709-E4D40ADE233E}"/>
              </a:ext>
            </a:extLst>
          </p:cNvPr>
          <p:cNvSpPr/>
          <p:nvPr/>
        </p:nvSpPr>
        <p:spPr>
          <a:xfrm>
            <a:off x="6246473" y="3079084"/>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7" name="Rectangle 6">
            <a:extLst>
              <a:ext uri="{FF2B5EF4-FFF2-40B4-BE49-F238E27FC236}">
                <a16:creationId xmlns:a16="http://schemas.microsoft.com/office/drawing/2014/main" id="{FB774F58-268E-58E2-A817-027F10585169}"/>
              </a:ext>
            </a:extLst>
          </p:cNvPr>
          <p:cNvSpPr/>
          <p:nvPr/>
        </p:nvSpPr>
        <p:spPr>
          <a:xfrm>
            <a:off x="6975196" y="3617633"/>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0" name="Rectangle 9">
            <a:extLst>
              <a:ext uri="{FF2B5EF4-FFF2-40B4-BE49-F238E27FC236}">
                <a16:creationId xmlns:a16="http://schemas.microsoft.com/office/drawing/2014/main" id="{BEF466D2-0938-6E4C-33F1-952CCF03EA70}"/>
              </a:ext>
            </a:extLst>
          </p:cNvPr>
          <p:cNvSpPr/>
          <p:nvPr/>
        </p:nvSpPr>
        <p:spPr>
          <a:xfrm>
            <a:off x="7661777" y="4156182"/>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4" name="Rectangle 13">
            <a:extLst>
              <a:ext uri="{FF2B5EF4-FFF2-40B4-BE49-F238E27FC236}">
                <a16:creationId xmlns:a16="http://schemas.microsoft.com/office/drawing/2014/main" id="{D5F4E53E-29D1-06B7-2237-708F5A52989D}"/>
              </a:ext>
            </a:extLst>
          </p:cNvPr>
          <p:cNvSpPr/>
          <p:nvPr/>
        </p:nvSpPr>
        <p:spPr>
          <a:xfrm>
            <a:off x="8168605" y="4708767"/>
            <a:ext cx="210723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5" name="Rectangle 14">
            <a:extLst>
              <a:ext uri="{FF2B5EF4-FFF2-40B4-BE49-F238E27FC236}">
                <a16:creationId xmlns:a16="http://schemas.microsoft.com/office/drawing/2014/main" id="{708B9884-0000-6B55-47AD-87FC61680B8E}"/>
              </a:ext>
            </a:extLst>
          </p:cNvPr>
          <p:cNvSpPr/>
          <p:nvPr/>
        </p:nvSpPr>
        <p:spPr>
          <a:xfrm>
            <a:off x="9589259" y="5247688"/>
            <a:ext cx="238156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7" name="Rectangle 16">
            <a:extLst>
              <a:ext uri="{FF2B5EF4-FFF2-40B4-BE49-F238E27FC236}">
                <a16:creationId xmlns:a16="http://schemas.microsoft.com/office/drawing/2014/main" id="{2DE8DEB4-CCE6-947B-BF8A-D48216CB151C}"/>
              </a:ext>
            </a:extLst>
          </p:cNvPr>
          <p:cNvSpPr/>
          <p:nvPr/>
        </p:nvSpPr>
        <p:spPr>
          <a:xfrm>
            <a:off x="5932248" y="5789941"/>
            <a:ext cx="955391" cy="3683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Today</a:t>
            </a:r>
          </a:p>
        </p:txBody>
      </p:sp>
      <p:cxnSp>
        <p:nvCxnSpPr>
          <p:cNvPr id="21" name="Straight Connector 20">
            <a:extLst>
              <a:ext uri="{FF2B5EF4-FFF2-40B4-BE49-F238E27FC236}">
                <a16:creationId xmlns:a16="http://schemas.microsoft.com/office/drawing/2014/main" id="{76617985-0F5F-F5DC-D622-2DF4BAE1E149}"/>
              </a:ext>
            </a:extLst>
          </p:cNvPr>
          <p:cNvCxnSpPr>
            <a:cxnSpLocks/>
            <a:endCxn id="17" idx="0"/>
          </p:cNvCxnSpPr>
          <p:nvPr/>
        </p:nvCxnSpPr>
        <p:spPr>
          <a:xfrm>
            <a:off x="6409944" y="800955"/>
            <a:ext cx="0" cy="4988986"/>
          </a:xfrm>
          <a:prstGeom prst="line">
            <a:avLst/>
          </a:prstGeom>
          <a:ln w="1270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990407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15329</TotalTime>
  <Words>270</Words>
  <Application>Microsoft Macintosh PowerPoint</Application>
  <PresentationFormat>Widescreen</PresentationFormat>
  <Paragraphs>59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154</cp:revision>
  <cp:lastPrinted>2020-08-31T22:23:58Z</cp:lastPrinted>
  <dcterms:created xsi:type="dcterms:W3CDTF">2021-07-07T23:54:57Z</dcterms:created>
  <dcterms:modified xsi:type="dcterms:W3CDTF">2024-05-22T20:50:02Z</dcterms:modified>
</cp:coreProperties>
</file>