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2" r:id="rId2"/>
    <p:sldId id="320" r:id="rId3"/>
    <p:sldId id="345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4C36"/>
    <a:srgbClr val="E4774A"/>
    <a:srgbClr val="E9AB77"/>
    <a:srgbClr val="ECD6B2"/>
    <a:srgbClr val="89D0C2"/>
    <a:srgbClr val="56BFD2"/>
    <a:srgbClr val="4494A2"/>
    <a:srgbClr val="264065"/>
    <a:srgbClr val="74B0A3"/>
    <a:srgbClr val="387E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85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78" y="171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83326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s.smartsheet.com/try-it?trp=1091802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880808" y="2596291"/>
            <a:ext cx="7276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3600" dirty="0">
                <a:latin typeface="Century Gothic" panose="020B0502020202020204" pitchFamily="34" charset="0"/>
              </a:rPr>
              <a:t>Notas para usar esta plantilla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880808" y="3526114"/>
            <a:ext cx="612959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600"/>
              </a:spcAft>
            </a:pPr>
            <a:r>
              <a:rPr lang="es-419" sz="1600" dirty="0">
                <a:latin typeface="Century Gothic" panose="020B0502020202020204" pitchFamily="34" charset="0"/>
              </a:rPr>
              <a:t>Ingrese los años representados en su plan. 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pPr rtl="0">
              <a:spcAft>
                <a:spcPts val="600"/>
              </a:spcAft>
            </a:pPr>
            <a:r>
              <a:rPr lang="es-419" sz="1600" dirty="0">
                <a:latin typeface="Century Gothic" panose="020B0502020202020204" pitchFamily="34" charset="0"/>
              </a:rPr>
              <a:t>Ajuste las barras para representar la duración de cada actividad. Agregue fechas de inicio y finalización, fechas de hitos e información adicional dentro de cada barra o en el área del diagrama. 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</a:endParaRPr>
          </a:p>
          <a:p>
            <a:pPr rtl="0">
              <a:spcAft>
                <a:spcPts val="600"/>
              </a:spcAft>
            </a:pPr>
            <a:r>
              <a:rPr lang="es-419" sz="1600" dirty="0">
                <a:latin typeface="Century Gothic" panose="020B0502020202020204" pitchFamily="34" charset="0"/>
              </a:rPr>
              <a:t>La clave de color debajo del diagrama se puede usar para distinguir entre los propietarios y los tipos de actividades. 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237420" y="307317"/>
            <a:ext cx="2561423" cy="50758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7" y="353237"/>
            <a:ext cx="67140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DIAGRAMA DE GANTT CON PLAN A TRES AÑOS</a:t>
            </a:r>
          </a:p>
        </p:txBody>
      </p: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2243667" y="6477000"/>
            <a:ext cx="9503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PLANTILLA DE DIAGRAMA DE GANTT CON PLAN A TRES AÑOS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227887"/>
              </p:ext>
            </p:extLst>
          </p:nvPr>
        </p:nvGraphicFramePr>
        <p:xfrm>
          <a:off x="327121" y="425489"/>
          <a:ext cx="11550140" cy="5212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0479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2739887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2739887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2739887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</a:tblGrid>
              <a:tr h="335256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OBJETICOS + METAS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6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AÑO 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6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AÑO 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6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AÑO 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Descripción del objetivo/meta 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52558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712439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2956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967119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817605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14864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3783529" y="808878"/>
            <a:ext cx="1753154" cy="228600"/>
          </a:xfrm>
          <a:prstGeom prst="rect">
            <a:avLst/>
          </a:prstGeom>
          <a:solidFill>
            <a:srgbClr val="D14C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800">
                <a:solidFill>
                  <a:schemeClr val="bg1"/>
                </a:solidFill>
                <a:latin typeface="Century Gothic" panose="020B0502020202020204" pitchFamily="34" charset="0"/>
              </a:rPr>
              <a:t>PROYECTO 1 | 00/00 - 00/00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3783529" y="1134486"/>
            <a:ext cx="839271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Fecha límite: 00/00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3998886" y="1449720"/>
            <a:ext cx="955015" cy="228600"/>
          </a:xfrm>
          <a:prstGeom prst="rect">
            <a:avLst/>
          </a:prstGeom>
          <a:solidFill>
            <a:srgbClr val="E9A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800">
                <a:solidFill>
                  <a:schemeClr val="tx1"/>
                </a:solidFill>
                <a:latin typeface="Century Gothic" panose="020B0502020202020204" pitchFamily="34" charset="0"/>
              </a:rPr>
              <a:t>Hito 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5704107" y="1782364"/>
            <a:ext cx="215357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5331873" y="2097598"/>
            <a:ext cx="955015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800">
                <a:solidFill>
                  <a:schemeClr val="tx1"/>
                </a:solidFill>
                <a:latin typeface="Century Gothic" panose="020B0502020202020204" pitchFamily="34" charset="0"/>
              </a:rPr>
              <a:t>Fecha límite: 00/00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5879931" y="2434121"/>
            <a:ext cx="3885876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800">
                <a:solidFill>
                  <a:schemeClr val="tx1"/>
                </a:solidFill>
                <a:latin typeface="Century Gothic" panose="020B0502020202020204" pitchFamily="34" charset="0"/>
              </a:rPr>
              <a:t>PROYECTO 2 | 00/00 - 00/00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5879931" y="2764608"/>
            <a:ext cx="1582812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800">
                <a:solidFill>
                  <a:schemeClr val="bg1"/>
                </a:solidFill>
                <a:latin typeface="Century Gothic" panose="020B0502020202020204" pitchFamily="34" charset="0"/>
              </a:rPr>
              <a:t>Fecha límite: 00/00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6872441" y="3090296"/>
            <a:ext cx="1395256" cy="228600"/>
          </a:xfrm>
          <a:prstGeom prst="rect">
            <a:avLst/>
          </a:prstGeom>
          <a:solidFill>
            <a:srgbClr val="264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800">
                <a:solidFill>
                  <a:schemeClr val="bg1"/>
                </a:solidFill>
                <a:latin typeface="Century Gothic" panose="020B0502020202020204" pitchFamily="34" charset="0"/>
              </a:rPr>
              <a:t>Fecha límite: 00/00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7822122" y="3401302"/>
            <a:ext cx="1943685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800">
                <a:solidFill>
                  <a:schemeClr val="tx1"/>
                </a:solidFill>
                <a:latin typeface="Century Gothic" panose="020B0502020202020204" pitchFamily="34" charset="0"/>
              </a:rPr>
              <a:t>Fecha límite: 00/00</a:t>
            </a:r>
          </a:p>
        </p:txBody>
      </p:sp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 noChangeAspect="1"/>
          </p:cNvSpPr>
          <p:nvPr/>
        </p:nvSpPr>
        <p:spPr>
          <a:xfrm>
            <a:off x="5828024" y="1805224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9299769" y="3739007"/>
            <a:ext cx="466038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D21B74-0D4D-1541-A69C-58D3FB0DFCCE}"/>
              </a:ext>
            </a:extLst>
          </p:cNvPr>
          <p:cNvSpPr/>
          <p:nvPr/>
        </p:nvSpPr>
        <p:spPr>
          <a:xfrm>
            <a:off x="6884802" y="4054241"/>
            <a:ext cx="4846320" cy="228600"/>
          </a:xfrm>
          <a:prstGeom prst="rect">
            <a:avLst/>
          </a:prstGeom>
          <a:solidFill>
            <a:srgbClr val="E9A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800">
                <a:solidFill>
                  <a:schemeClr val="tx1"/>
                </a:solidFill>
                <a:latin typeface="Century Gothic" panose="020B0502020202020204" pitchFamily="34" charset="0"/>
              </a:rPr>
              <a:t>PROYECTO 3 | 00/00 - 00/00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C344501-51EB-984F-922D-D3BA95AEB638}"/>
              </a:ext>
            </a:extLst>
          </p:cNvPr>
          <p:cNvSpPr/>
          <p:nvPr/>
        </p:nvSpPr>
        <p:spPr>
          <a:xfrm>
            <a:off x="6898561" y="4386885"/>
            <a:ext cx="215357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92B052D-A5ED-B742-AF74-35D3E59F4421}"/>
              </a:ext>
            </a:extLst>
          </p:cNvPr>
          <p:cNvSpPr/>
          <p:nvPr/>
        </p:nvSpPr>
        <p:spPr>
          <a:xfrm>
            <a:off x="6898561" y="4702119"/>
            <a:ext cx="4072100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800">
                <a:solidFill>
                  <a:schemeClr val="tx1"/>
                </a:solidFill>
                <a:latin typeface="Century Gothic" panose="020B0502020202020204" pitchFamily="34" charset="0"/>
              </a:rPr>
              <a:t>Fecha límite: 00/00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8A9222A-8FD5-5048-8CE9-35F0231BABFF}"/>
              </a:ext>
            </a:extLst>
          </p:cNvPr>
          <p:cNvSpPr/>
          <p:nvPr/>
        </p:nvSpPr>
        <p:spPr>
          <a:xfrm>
            <a:off x="8026259" y="5038642"/>
            <a:ext cx="2932329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800">
                <a:solidFill>
                  <a:schemeClr val="tx1"/>
                </a:solidFill>
                <a:latin typeface="Century Gothic" panose="020B0502020202020204" pitchFamily="34" charset="0"/>
              </a:rPr>
              <a:t>Fecha límite: 00/00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B239910-7A02-344C-BA66-D272DE5F5D13}"/>
              </a:ext>
            </a:extLst>
          </p:cNvPr>
          <p:cNvSpPr/>
          <p:nvPr/>
        </p:nvSpPr>
        <p:spPr>
          <a:xfrm>
            <a:off x="10947321" y="5369129"/>
            <a:ext cx="799919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20700B7-FE64-BC42-8D51-17764740A425}"/>
              </a:ext>
            </a:extLst>
          </p:cNvPr>
          <p:cNvSpPr/>
          <p:nvPr/>
        </p:nvSpPr>
        <p:spPr>
          <a:xfrm>
            <a:off x="439907" y="5763631"/>
            <a:ext cx="274320" cy="228600"/>
          </a:xfrm>
          <a:prstGeom prst="rect">
            <a:avLst/>
          </a:prstGeom>
          <a:solidFill>
            <a:srgbClr val="D14C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D04DC16-0FB4-FD49-A177-C0A4416CE091}"/>
              </a:ext>
            </a:extLst>
          </p:cNvPr>
          <p:cNvSpPr/>
          <p:nvPr/>
        </p:nvSpPr>
        <p:spPr>
          <a:xfrm>
            <a:off x="439907" y="6089239"/>
            <a:ext cx="274320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79E8F58-E22D-4C49-81D8-7222C73F3857}"/>
              </a:ext>
            </a:extLst>
          </p:cNvPr>
          <p:cNvSpPr/>
          <p:nvPr/>
        </p:nvSpPr>
        <p:spPr>
          <a:xfrm>
            <a:off x="3401228" y="5763631"/>
            <a:ext cx="274320" cy="228600"/>
          </a:xfrm>
          <a:prstGeom prst="rect">
            <a:avLst/>
          </a:prstGeom>
          <a:solidFill>
            <a:srgbClr val="E9A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8CABC9F-CA25-AE48-B7D2-D4AE53DD30DA}"/>
              </a:ext>
            </a:extLst>
          </p:cNvPr>
          <p:cNvSpPr/>
          <p:nvPr/>
        </p:nvSpPr>
        <p:spPr>
          <a:xfrm>
            <a:off x="3401228" y="6089239"/>
            <a:ext cx="274320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A6B8C60-8443-6D40-AA7F-BB1A83C9A285}"/>
              </a:ext>
            </a:extLst>
          </p:cNvPr>
          <p:cNvSpPr/>
          <p:nvPr/>
        </p:nvSpPr>
        <p:spPr>
          <a:xfrm>
            <a:off x="6362549" y="5763631"/>
            <a:ext cx="274320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54E4906-8AFB-004F-8D6E-1195863F4A2D}"/>
              </a:ext>
            </a:extLst>
          </p:cNvPr>
          <p:cNvSpPr/>
          <p:nvPr/>
        </p:nvSpPr>
        <p:spPr>
          <a:xfrm>
            <a:off x="6362549" y="6089239"/>
            <a:ext cx="274320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B8B1A9C-826E-0E4B-B2DB-840E51E22A6E}"/>
              </a:ext>
            </a:extLst>
          </p:cNvPr>
          <p:cNvSpPr/>
          <p:nvPr/>
        </p:nvSpPr>
        <p:spPr>
          <a:xfrm>
            <a:off x="9323871" y="5763631"/>
            <a:ext cx="274320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DD665EC-E3D0-7241-9023-1B085A655AC7}"/>
              </a:ext>
            </a:extLst>
          </p:cNvPr>
          <p:cNvSpPr/>
          <p:nvPr/>
        </p:nvSpPr>
        <p:spPr>
          <a:xfrm>
            <a:off x="9323871" y="6089239"/>
            <a:ext cx="274320" cy="228600"/>
          </a:xfrm>
          <a:prstGeom prst="rect">
            <a:avLst/>
          </a:prstGeom>
          <a:solidFill>
            <a:srgbClr val="264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DB96BB-2EA7-D744-8E6F-DFB6B05779BC}"/>
              </a:ext>
            </a:extLst>
          </p:cNvPr>
          <p:cNvSpPr txBox="1"/>
          <p:nvPr/>
        </p:nvSpPr>
        <p:spPr>
          <a:xfrm>
            <a:off x="714226" y="5763631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Clave de color 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E03B776-881A-BE4E-9B71-CED5774718F9}"/>
              </a:ext>
            </a:extLst>
          </p:cNvPr>
          <p:cNvSpPr txBox="1"/>
          <p:nvPr/>
        </p:nvSpPr>
        <p:spPr>
          <a:xfrm>
            <a:off x="714226" y="608923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Clave de color 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CE2886-7039-ED47-AD04-81D7280A7112}"/>
              </a:ext>
            </a:extLst>
          </p:cNvPr>
          <p:cNvSpPr txBox="1"/>
          <p:nvPr/>
        </p:nvSpPr>
        <p:spPr>
          <a:xfrm>
            <a:off x="3668794" y="576329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Clave de color 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25DE9F7-3A84-BA4D-A8D6-1F28061069D2}"/>
              </a:ext>
            </a:extLst>
          </p:cNvPr>
          <p:cNvSpPr txBox="1"/>
          <p:nvPr/>
        </p:nvSpPr>
        <p:spPr>
          <a:xfrm>
            <a:off x="3668794" y="6088902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Clave de color 4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6270B6A-6B71-594B-B81B-8944B73321E7}"/>
              </a:ext>
            </a:extLst>
          </p:cNvPr>
          <p:cNvSpPr txBox="1"/>
          <p:nvPr/>
        </p:nvSpPr>
        <p:spPr>
          <a:xfrm>
            <a:off x="6621454" y="576155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Clave de color 5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0F5B221-2B2F-7C48-BEE0-AA17DBE93A34}"/>
              </a:ext>
            </a:extLst>
          </p:cNvPr>
          <p:cNvSpPr txBox="1"/>
          <p:nvPr/>
        </p:nvSpPr>
        <p:spPr>
          <a:xfrm>
            <a:off x="6621454" y="608716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Clave de color 6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5DA047D-3A7F-0545-B165-F711A43115FC}"/>
              </a:ext>
            </a:extLst>
          </p:cNvPr>
          <p:cNvSpPr txBox="1"/>
          <p:nvPr/>
        </p:nvSpPr>
        <p:spPr>
          <a:xfrm>
            <a:off x="9576022" y="576121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Clave de color 7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4076791-A3BF-A842-B151-65ED9133042D}"/>
              </a:ext>
            </a:extLst>
          </p:cNvPr>
          <p:cNvSpPr txBox="1"/>
          <p:nvPr/>
        </p:nvSpPr>
        <p:spPr>
          <a:xfrm>
            <a:off x="9576022" y="6086827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Clave de color 8</a:t>
            </a:r>
          </a:p>
        </p:txBody>
      </p:sp>
      <p:sp>
        <p:nvSpPr>
          <p:cNvPr id="82" name="Diamond 81">
            <a:extLst>
              <a:ext uri="{FF2B5EF4-FFF2-40B4-BE49-F238E27FC236}">
                <a16:creationId xmlns:a16="http://schemas.microsoft.com/office/drawing/2014/main" id="{F0A1BFD6-B1A7-E848-8CCD-2354D3E918EF}"/>
              </a:ext>
            </a:extLst>
          </p:cNvPr>
          <p:cNvSpPr>
            <a:spLocks noChangeAspect="1"/>
          </p:cNvSpPr>
          <p:nvPr/>
        </p:nvSpPr>
        <p:spPr>
          <a:xfrm>
            <a:off x="11054506" y="5378296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2252133" y="6477000"/>
            <a:ext cx="9495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PLANTILLA DE DIAGRAMA DE GANTT CON PLAN A TRES AÑOS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466170"/>
              </p:ext>
            </p:extLst>
          </p:nvPr>
        </p:nvGraphicFramePr>
        <p:xfrm>
          <a:off x="327121" y="425489"/>
          <a:ext cx="11550138" cy="5210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422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474673571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3612957570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885299156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327342628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666090158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1490855625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69743083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773272773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2090035612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</a:tblGrid>
              <a:tr h="332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6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ENE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6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6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MAR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6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ABR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6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MAY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6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JUN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6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JUL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6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6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SEP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6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6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6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1625183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24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AÑO 1</a:t>
                      </a:r>
                    </a:p>
                  </a:txBody>
                  <a:tcPr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1625183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24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AÑO 2</a:t>
                      </a:r>
                    </a:p>
                  </a:txBody>
                  <a:tcPr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1625183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2400" b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AÑO 3</a:t>
                      </a:r>
                    </a:p>
                  </a:txBody>
                  <a:tcPr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833500" y="808878"/>
            <a:ext cx="4663440" cy="228600"/>
          </a:xfrm>
          <a:prstGeom prst="rect">
            <a:avLst/>
          </a:prstGeom>
          <a:solidFill>
            <a:srgbClr val="D14C36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bg1"/>
                </a:solidFill>
                <a:latin typeface="Century Gothic" panose="020B0502020202020204" pitchFamily="34" charset="0"/>
              </a:rPr>
              <a:t>Título y descripción del proyecto 00/00/0000 - 00/00/0000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3783528" y="1134486"/>
            <a:ext cx="1280160" cy="228600"/>
          </a:xfrm>
          <a:prstGeom prst="rect">
            <a:avLst/>
          </a:prstGeom>
          <a:solidFill>
            <a:srgbClr val="E4774A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tx1"/>
                </a:solidFill>
                <a:latin typeface="Century Gothic" panose="020B0502020202020204" pitchFamily="34" charset="0"/>
              </a:rPr>
              <a:t>Objetivo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4447044" y="1459418"/>
            <a:ext cx="955015" cy="228600"/>
          </a:xfrm>
          <a:prstGeom prst="rect">
            <a:avLst/>
          </a:prstGeom>
          <a:solidFill>
            <a:srgbClr val="E9AB77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tx1"/>
                </a:solidFill>
                <a:latin typeface="Century Gothic" panose="020B0502020202020204" pitchFamily="34" charset="0"/>
              </a:rPr>
              <a:t>Objetivo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5704107" y="1782364"/>
            <a:ext cx="215357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5331873" y="2097598"/>
            <a:ext cx="955015" cy="228600"/>
          </a:xfrm>
          <a:prstGeom prst="rect">
            <a:avLst/>
          </a:prstGeom>
          <a:solidFill>
            <a:srgbClr val="89D0C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tx1"/>
                </a:solidFill>
                <a:latin typeface="Century Gothic" panose="020B0502020202020204" pitchFamily="34" charset="0"/>
              </a:rPr>
              <a:t>Meta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6727519" y="810737"/>
            <a:ext cx="2068536" cy="934494"/>
          </a:xfrm>
          <a:prstGeom prst="rect">
            <a:avLst/>
          </a:prstGeom>
          <a:solidFill>
            <a:srgbClr val="56BFD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tx1"/>
                </a:solidFill>
                <a:latin typeface="Century Gothic" panose="020B0502020202020204" pitchFamily="34" charset="0"/>
              </a:rPr>
              <a:t>Título y descripción del proyecto 00/00/0000 - 00/00/0000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843380" y="2466199"/>
            <a:ext cx="5443508" cy="755971"/>
          </a:xfrm>
          <a:prstGeom prst="rect">
            <a:avLst/>
          </a:prstGeom>
          <a:solidFill>
            <a:srgbClr val="4494A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bg1"/>
                </a:solidFill>
                <a:latin typeface="Century Gothic" panose="020B0502020202020204" pitchFamily="34" charset="0"/>
              </a:rPr>
              <a:t>Título y descripción del proyecto 00/00/0000 - 00/00/0000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7928615" y="1824618"/>
            <a:ext cx="2933640" cy="502862"/>
          </a:xfrm>
          <a:prstGeom prst="rect">
            <a:avLst/>
          </a:prstGeom>
          <a:solidFill>
            <a:srgbClr val="264065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bg1"/>
                </a:solidFill>
                <a:latin typeface="Century Gothic" panose="020B0502020202020204" pitchFamily="34" charset="0"/>
              </a:rPr>
              <a:t>Objetivo</a:t>
            </a:r>
          </a:p>
        </p:txBody>
      </p:sp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 noChangeAspect="1"/>
          </p:cNvSpPr>
          <p:nvPr/>
        </p:nvSpPr>
        <p:spPr>
          <a:xfrm>
            <a:off x="5828024" y="1805224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6362548" y="3235333"/>
            <a:ext cx="5488023" cy="700041"/>
          </a:xfrm>
          <a:prstGeom prst="rect">
            <a:avLst/>
          </a:prstGeom>
          <a:solidFill>
            <a:srgbClr val="E4774A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tx1"/>
                </a:solidFill>
                <a:latin typeface="Century Gothic" panose="020B0502020202020204" pitchFamily="34" charset="0"/>
              </a:rPr>
              <a:t>Objetivo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D21B74-0D4D-1541-A69C-58D3FB0DFCCE}"/>
              </a:ext>
            </a:extLst>
          </p:cNvPr>
          <p:cNvSpPr/>
          <p:nvPr/>
        </p:nvSpPr>
        <p:spPr>
          <a:xfrm>
            <a:off x="851472" y="4564085"/>
            <a:ext cx="5023336" cy="683841"/>
          </a:xfrm>
          <a:prstGeom prst="rect">
            <a:avLst/>
          </a:prstGeom>
          <a:solidFill>
            <a:srgbClr val="E9AB77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tx1"/>
                </a:solidFill>
                <a:latin typeface="Century Gothic" panose="020B0502020202020204" pitchFamily="34" charset="0"/>
              </a:rPr>
              <a:t>Título y descripción del proyecto 00/00/0000 - 00/00/0000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C344501-51EB-984F-922D-D3BA95AEB638}"/>
              </a:ext>
            </a:extLst>
          </p:cNvPr>
          <p:cNvSpPr/>
          <p:nvPr/>
        </p:nvSpPr>
        <p:spPr>
          <a:xfrm>
            <a:off x="5424134" y="4127115"/>
            <a:ext cx="1005840" cy="228600"/>
          </a:xfrm>
          <a:prstGeom prst="rect">
            <a:avLst/>
          </a:prstGeom>
          <a:solidFill>
            <a:srgbClr val="ECD6B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tx1"/>
                </a:solidFill>
                <a:latin typeface="Century Gothic" panose="020B0502020202020204" pitchFamily="34" charset="0"/>
              </a:rPr>
              <a:t>Meta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92B052D-A5ED-B742-AF74-35D3E59F4421}"/>
              </a:ext>
            </a:extLst>
          </p:cNvPr>
          <p:cNvSpPr/>
          <p:nvPr/>
        </p:nvSpPr>
        <p:spPr>
          <a:xfrm>
            <a:off x="5919337" y="5182635"/>
            <a:ext cx="5931233" cy="327987"/>
          </a:xfrm>
          <a:prstGeom prst="rect">
            <a:avLst/>
          </a:prstGeom>
          <a:solidFill>
            <a:srgbClr val="89D0C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tx1"/>
                </a:solidFill>
                <a:latin typeface="Century Gothic" panose="020B0502020202020204" pitchFamily="34" charset="0"/>
              </a:rPr>
              <a:t>Objetivo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8A9222A-8FD5-5048-8CE9-35F0231BABFF}"/>
              </a:ext>
            </a:extLst>
          </p:cNvPr>
          <p:cNvSpPr/>
          <p:nvPr/>
        </p:nvSpPr>
        <p:spPr>
          <a:xfrm>
            <a:off x="5932934" y="4570339"/>
            <a:ext cx="2932329" cy="228600"/>
          </a:xfrm>
          <a:prstGeom prst="rect">
            <a:avLst/>
          </a:prstGeom>
          <a:solidFill>
            <a:srgbClr val="56BFD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tx1"/>
                </a:solidFill>
                <a:latin typeface="Century Gothic" panose="020B0502020202020204" pitchFamily="34" charset="0"/>
              </a:rPr>
              <a:t>Objetivo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B239910-7A02-344C-BA66-D272DE5F5D13}"/>
              </a:ext>
            </a:extLst>
          </p:cNvPr>
          <p:cNvSpPr/>
          <p:nvPr/>
        </p:nvSpPr>
        <p:spPr>
          <a:xfrm>
            <a:off x="10947321" y="2090872"/>
            <a:ext cx="799919" cy="228600"/>
          </a:xfrm>
          <a:prstGeom prst="rect">
            <a:avLst/>
          </a:prstGeom>
          <a:solidFill>
            <a:srgbClr val="4494A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20700B7-FE64-BC42-8D51-17764740A425}"/>
              </a:ext>
            </a:extLst>
          </p:cNvPr>
          <p:cNvSpPr/>
          <p:nvPr/>
        </p:nvSpPr>
        <p:spPr>
          <a:xfrm>
            <a:off x="439907" y="5763631"/>
            <a:ext cx="274320" cy="228600"/>
          </a:xfrm>
          <a:prstGeom prst="rect">
            <a:avLst/>
          </a:prstGeom>
          <a:solidFill>
            <a:srgbClr val="D14C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D04DC16-0FB4-FD49-A177-C0A4416CE091}"/>
              </a:ext>
            </a:extLst>
          </p:cNvPr>
          <p:cNvSpPr/>
          <p:nvPr/>
        </p:nvSpPr>
        <p:spPr>
          <a:xfrm>
            <a:off x="439907" y="6089239"/>
            <a:ext cx="274320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79E8F58-E22D-4C49-81D8-7222C73F3857}"/>
              </a:ext>
            </a:extLst>
          </p:cNvPr>
          <p:cNvSpPr/>
          <p:nvPr/>
        </p:nvSpPr>
        <p:spPr>
          <a:xfrm>
            <a:off x="3401228" y="5763631"/>
            <a:ext cx="274320" cy="228600"/>
          </a:xfrm>
          <a:prstGeom prst="rect">
            <a:avLst/>
          </a:prstGeom>
          <a:solidFill>
            <a:srgbClr val="E9A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8CABC9F-CA25-AE48-B7D2-D4AE53DD30DA}"/>
              </a:ext>
            </a:extLst>
          </p:cNvPr>
          <p:cNvSpPr/>
          <p:nvPr/>
        </p:nvSpPr>
        <p:spPr>
          <a:xfrm>
            <a:off x="3401228" y="6089239"/>
            <a:ext cx="274320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A6B8C60-8443-6D40-AA7F-BB1A83C9A285}"/>
              </a:ext>
            </a:extLst>
          </p:cNvPr>
          <p:cNvSpPr/>
          <p:nvPr/>
        </p:nvSpPr>
        <p:spPr>
          <a:xfrm>
            <a:off x="6362549" y="5763631"/>
            <a:ext cx="274320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54E4906-8AFB-004F-8D6E-1195863F4A2D}"/>
              </a:ext>
            </a:extLst>
          </p:cNvPr>
          <p:cNvSpPr/>
          <p:nvPr/>
        </p:nvSpPr>
        <p:spPr>
          <a:xfrm>
            <a:off x="6362549" y="6089239"/>
            <a:ext cx="274320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B8B1A9C-826E-0E4B-B2DB-840E51E22A6E}"/>
              </a:ext>
            </a:extLst>
          </p:cNvPr>
          <p:cNvSpPr/>
          <p:nvPr/>
        </p:nvSpPr>
        <p:spPr>
          <a:xfrm>
            <a:off x="9323871" y="5763631"/>
            <a:ext cx="274320" cy="228600"/>
          </a:xfrm>
          <a:prstGeom prst="rect">
            <a:avLst/>
          </a:prstGeom>
          <a:solidFill>
            <a:srgbClr val="4494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DD665EC-E3D0-7241-9023-1B085A655AC7}"/>
              </a:ext>
            </a:extLst>
          </p:cNvPr>
          <p:cNvSpPr/>
          <p:nvPr/>
        </p:nvSpPr>
        <p:spPr>
          <a:xfrm>
            <a:off x="9323871" y="6089239"/>
            <a:ext cx="274320" cy="228600"/>
          </a:xfrm>
          <a:prstGeom prst="rect">
            <a:avLst/>
          </a:prstGeom>
          <a:solidFill>
            <a:srgbClr val="264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DB96BB-2EA7-D744-8E6F-DFB6B05779BC}"/>
              </a:ext>
            </a:extLst>
          </p:cNvPr>
          <p:cNvSpPr txBox="1"/>
          <p:nvPr/>
        </p:nvSpPr>
        <p:spPr>
          <a:xfrm>
            <a:off x="714226" y="5763631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Clave de color 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E03B776-881A-BE4E-9B71-CED5774718F9}"/>
              </a:ext>
            </a:extLst>
          </p:cNvPr>
          <p:cNvSpPr txBox="1"/>
          <p:nvPr/>
        </p:nvSpPr>
        <p:spPr>
          <a:xfrm>
            <a:off x="714226" y="608923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Clave de color 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CE2886-7039-ED47-AD04-81D7280A7112}"/>
              </a:ext>
            </a:extLst>
          </p:cNvPr>
          <p:cNvSpPr txBox="1"/>
          <p:nvPr/>
        </p:nvSpPr>
        <p:spPr>
          <a:xfrm>
            <a:off x="3668794" y="576329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Clave de color 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25DE9F7-3A84-BA4D-A8D6-1F28061069D2}"/>
              </a:ext>
            </a:extLst>
          </p:cNvPr>
          <p:cNvSpPr txBox="1"/>
          <p:nvPr/>
        </p:nvSpPr>
        <p:spPr>
          <a:xfrm>
            <a:off x="3668794" y="6088902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Clave de color 4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6270B6A-6B71-594B-B81B-8944B73321E7}"/>
              </a:ext>
            </a:extLst>
          </p:cNvPr>
          <p:cNvSpPr txBox="1"/>
          <p:nvPr/>
        </p:nvSpPr>
        <p:spPr>
          <a:xfrm>
            <a:off x="6621454" y="576155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Clave de color 5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0F5B221-2B2F-7C48-BEE0-AA17DBE93A34}"/>
              </a:ext>
            </a:extLst>
          </p:cNvPr>
          <p:cNvSpPr txBox="1"/>
          <p:nvPr/>
        </p:nvSpPr>
        <p:spPr>
          <a:xfrm>
            <a:off x="6621454" y="608716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Clave de color 6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5DA047D-3A7F-0545-B165-F711A43115FC}"/>
              </a:ext>
            </a:extLst>
          </p:cNvPr>
          <p:cNvSpPr txBox="1"/>
          <p:nvPr/>
        </p:nvSpPr>
        <p:spPr>
          <a:xfrm>
            <a:off x="9576022" y="576121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Clave de color 7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4076791-A3BF-A842-B151-65ED9133042D}"/>
              </a:ext>
            </a:extLst>
          </p:cNvPr>
          <p:cNvSpPr txBox="1"/>
          <p:nvPr/>
        </p:nvSpPr>
        <p:spPr>
          <a:xfrm>
            <a:off x="9576022" y="6086827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Clave de color 8</a:t>
            </a:r>
          </a:p>
        </p:txBody>
      </p:sp>
      <p:sp>
        <p:nvSpPr>
          <p:cNvPr id="82" name="Diamond 81">
            <a:extLst>
              <a:ext uri="{FF2B5EF4-FFF2-40B4-BE49-F238E27FC236}">
                <a16:creationId xmlns:a16="http://schemas.microsoft.com/office/drawing/2014/main" id="{F0A1BFD6-B1A7-E848-8CCD-2354D3E918EF}"/>
              </a:ext>
            </a:extLst>
          </p:cNvPr>
          <p:cNvSpPr>
            <a:spLocks noChangeAspect="1"/>
          </p:cNvSpPr>
          <p:nvPr/>
        </p:nvSpPr>
        <p:spPr>
          <a:xfrm>
            <a:off x="11054506" y="2100039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3249807" y="3301557"/>
            <a:ext cx="3885875" cy="327776"/>
          </a:xfrm>
          <a:prstGeom prst="rect">
            <a:avLst/>
          </a:prstGeom>
          <a:solidFill>
            <a:srgbClr val="ECD6B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tx1"/>
                </a:solidFill>
                <a:latin typeface="Century Gothic" panose="020B0502020202020204" pitchFamily="34" charset="0"/>
              </a:rPr>
              <a:t>Meta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942AC41D-644D-7E46-A97A-C63326464FB0}"/>
              </a:ext>
            </a:extLst>
          </p:cNvPr>
          <p:cNvSpPr/>
          <p:nvPr/>
        </p:nvSpPr>
        <p:spPr>
          <a:xfrm>
            <a:off x="2071568" y="4142691"/>
            <a:ext cx="2933640" cy="228600"/>
          </a:xfrm>
          <a:prstGeom prst="rect">
            <a:avLst/>
          </a:prstGeom>
          <a:solidFill>
            <a:srgbClr val="264065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bg1"/>
                </a:solidFill>
                <a:latin typeface="Century Gothic" panose="020B0502020202020204" pitchFamily="34" charset="0"/>
              </a:rPr>
              <a:t>Objetivo</a:t>
            </a:r>
          </a:p>
        </p:txBody>
      </p:sp>
    </p:spTree>
    <p:extLst>
      <p:ext uri="{BB962C8B-B14F-4D97-AF65-F5344CB8AC3E}">
        <p14:creationId xmlns:p14="http://schemas.microsoft.com/office/powerpoint/2010/main" val="823638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Mientras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40315083-7D51-4C27-A5C4-F6ABCC7FFE82}" vid="{8F96E0D9-BE13-4A90-A638-ADF8259D6E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IC-3-Year-Plan-Gantt-Chart-Template_PowerPoint - SR edits</Template>
  <TotalTime>3</TotalTime>
  <Words>393</Words>
  <Application>Microsoft Office PowerPoint</Application>
  <PresentationFormat>Widescreen</PresentationFormat>
  <Paragraphs>76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Li Li</cp:lastModifiedBy>
  <cp:revision>3</cp:revision>
  <cp:lastPrinted>2020-08-31T22:23:58Z</cp:lastPrinted>
  <dcterms:created xsi:type="dcterms:W3CDTF">2020-10-13T17:47:53Z</dcterms:created>
  <dcterms:modified xsi:type="dcterms:W3CDTF">2024-03-20T06:57:23Z</dcterms:modified>
</cp:coreProperties>
</file>