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4"/>
  </p:notesMasterIdLst>
  <p:sldIdLst>
    <p:sldId id="258" r:id="rId2"/>
    <p:sldId id="309" r:id="rId3"/>
    <p:sldId id="316" r:id="rId4"/>
    <p:sldId id="327" r:id="rId5"/>
    <p:sldId id="337" r:id="rId6"/>
    <p:sldId id="338" r:id="rId7"/>
    <p:sldId id="328" r:id="rId8"/>
    <p:sldId id="339" r:id="rId9"/>
    <p:sldId id="340" r:id="rId10"/>
    <p:sldId id="341" r:id="rId11"/>
    <p:sldId id="320" r:id="rId12"/>
    <p:sldId id="295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EEF3"/>
    <a:srgbClr val="E3EAF6"/>
    <a:srgbClr val="5B7191"/>
    <a:srgbClr val="CDD5DD"/>
    <a:srgbClr val="74859B"/>
    <a:srgbClr val="C4D2E7"/>
    <a:srgbClr val="F0A622"/>
    <a:srgbClr val="5E913E"/>
    <a:srgbClr val="CE1D02"/>
    <a:srgbClr val="4DAC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399" autoAdjust="0"/>
    <p:restoredTop sz="86447"/>
  </p:normalViewPr>
  <p:slideViewPr>
    <p:cSldViewPr snapToGrid="0" snapToObjects="1">
      <p:cViewPr varScale="1">
        <p:scale>
          <a:sx n="121" d="100"/>
          <a:sy n="121" d="100"/>
        </p:scale>
        <p:origin x="108" y="2112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  <p:sld r:id="rId11" collapse="1"/>
      <p:sld r:id="rId12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8.xml"/><Relationship Id="rId3" Type="http://schemas.openxmlformats.org/officeDocument/2006/relationships/slide" Target="slides/slide3.xml"/><Relationship Id="rId7" Type="http://schemas.openxmlformats.org/officeDocument/2006/relationships/slide" Target="slides/slide7.xml"/><Relationship Id="rId12" Type="http://schemas.openxmlformats.org/officeDocument/2006/relationships/slide" Target="slides/slide12.xml"/><Relationship Id="rId2" Type="http://schemas.openxmlformats.org/officeDocument/2006/relationships/slide" Target="slides/slide2.xml"/><Relationship Id="rId1" Type="http://schemas.openxmlformats.org/officeDocument/2006/relationships/slide" Target="slides/slide1.xml"/><Relationship Id="rId6" Type="http://schemas.openxmlformats.org/officeDocument/2006/relationships/slide" Target="slides/slide6.xml"/><Relationship Id="rId11" Type="http://schemas.openxmlformats.org/officeDocument/2006/relationships/slide" Target="slides/slide11.xml"/><Relationship Id="rId5" Type="http://schemas.openxmlformats.org/officeDocument/2006/relationships/slide" Target="slides/slide5.xml"/><Relationship Id="rId10" Type="http://schemas.openxmlformats.org/officeDocument/2006/relationships/slide" Target="slides/slide10.xml"/><Relationship Id="rId4" Type="http://schemas.openxmlformats.org/officeDocument/2006/relationships/slide" Target="slides/slide4.xml"/><Relationship Id="rId9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3/18/2024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2249437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10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4170293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11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1866681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12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156029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827292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543225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412619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7633575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7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6607501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8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9992485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9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9060269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3/18/2024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3/18/2024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7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3/18/2024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es.smartsheet.com/try-it?trp=1091802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43724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602421" y="6477000"/>
            <a:ext cx="84626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es-419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PRESENTACIÓN DEL CASO DE NEGOCIOS</a:t>
            </a:r>
          </a:p>
        </p:txBody>
      </p:sp>
      <p:pic>
        <p:nvPicPr>
          <p:cNvPr id="6" name="Picture 5">
            <a:hlinkClick r:id="rId3"/>
            <a:extLst>
              <a:ext uri="{FF2B5EF4-FFF2-40B4-BE49-F238E27FC236}">
                <a16:creationId xmlns:a16="http://schemas.microsoft.com/office/drawing/2014/main" id="{011ABEA2-A0A4-2545-BC5F-D7F8CEFC99DC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9044598" y="307317"/>
            <a:ext cx="2561423" cy="507585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D25B69A5-3B0C-C540-8CC8-9794435EA004}"/>
              </a:ext>
            </a:extLst>
          </p:cNvPr>
          <p:cNvSpPr txBox="1"/>
          <p:nvPr/>
        </p:nvSpPr>
        <p:spPr>
          <a:xfrm>
            <a:off x="552992" y="1564789"/>
            <a:ext cx="1122147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419" sz="6000">
                <a:latin typeface="Century Gothic" panose="020B0502020202020204" pitchFamily="34" charset="0"/>
              </a:rPr>
              <a:t>NOMBRE DEL PROYECTO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E98E647-E4C9-4B4B-888B-2F662C468983}"/>
              </a:ext>
            </a:extLst>
          </p:cNvPr>
          <p:cNvSpPr txBox="1"/>
          <p:nvPr/>
        </p:nvSpPr>
        <p:spPr>
          <a:xfrm>
            <a:off x="552992" y="3543420"/>
            <a:ext cx="785444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419" sz="2000">
                <a:latin typeface="Century Gothic" panose="020B0502020202020204" pitchFamily="34" charset="0"/>
              </a:rPr>
              <a:t>[NOMBRE]</a:t>
            </a:r>
          </a:p>
          <a:p>
            <a:endParaRPr lang="en-US" sz="2000" dirty="0">
              <a:latin typeface="Century Gothic" panose="020B0502020202020204" pitchFamily="34" charset="0"/>
            </a:endParaRPr>
          </a:p>
          <a:p>
            <a:pPr rtl="0"/>
            <a:r>
              <a:rPr lang="es-419" sz="2000">
                <a:latin typeface="Century Gothic" panose="020B0502020202020204" pitchFamily="34" charset="0"/>
              </a:rPr>
              <a:t>[FECHA]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75C502E9-323D-6147-AE85-54814FCF265C}"/>
              </a:ext>
            </a:extLst>
          </p:cNvPr>
          <p:cNvCxnSpPr>
            <a:cxnSpLocks/>
          </p:cNvCxnSpPr>
          <p:nvPr/>
        </p:nvCxnSpPr>
        <p:spPr>
          <a:xfrm>
            <a:off x="552992" y="2766174"/>
            <a:ext cx="1107097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4" name="Group 13">
            <a:extLst>
              <a:ext uri="{FF2B5EF4-FFF2-40B4-BE49-F238E27FC236}">
                <a16:creationId xmlns:a16="http://schemas.microsoft.com/office/drawing/2014/main" id="{273E4A99-8E98-9C49-BEA2-1DA828E7F9B3}"/>
              </a:ext>
            </a:extLst>
          </p:cNvPr>
          <p:cNvGrpSpPr/>
          <p:nvPr/>
        </p:nvGrpSpPr>
        <p:grpSpPr>
          <a:xfrm>
            <a:off x="8691080" y="2913827"/>
            <a:ext cx="2932884" cy="2890404"/>
            <a:chOff x="415636" y="923060"/>
            <a:chExt cx="2932884" cy="2890404"/>
          </a:xfrm>
        </p:grpSpPr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BFDED863-2973-1644-9532-648285F6B0E9}"/>
                </a:ext>
              </a:extLst>
            </p:cNvPr>
            <p:cNvSpPr/>
            <p:nvPr/>
          </p:nvSpPr>
          <p:spPr>
            <a:xfrm>
              <a:off x="415636" y="923060"/>
              <a:ext cx="2932884" cy="2890404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5-Point Star 15">
              <a:extLst>
                <a:ext uri="{FF2B5EF4-FFF2-40B4-BE49-F238E27FC236}">
                  <a16:creationId xmlns:a16="http://schemas.microsoft.com/office/drawing/2014/main" id="{8A17C04B-3B6F-B640-8C13-8A28DEB19342}"/>
                </a:ext>
              </a:extLst>
            </p:cNvPr>
            <p:cNvSpPr/>
            <p:nvPr/>
          </p:nvSpPr>
          <p:spPr>
            <a:xfrm>
              <a:off x="666342" y="1048616"/>
              <a:ext cx="2431473" cy="2431473"/>
            </a:xfrm>
            <a:prstGeom prst="star5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9EA10552-11D4-8049-A191-37D70CB0C373}"/>
                </a:ext>
              </a:extLst>
            </p:cNvPr>
            <p:cNvSpPr txBox="1"/>
            <p:nvPr/>
          </p:nvSpPr>
          <p:spPr>
            <a:xfrm>
              <a:off x="433578" y="1644986"/>
              <a:ext cx="2897000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0"/>
              <a:r>
                <a:rPr lang="es-419" sz="4000" b="1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SU</a:t>
              </a:r>
            </a:p>
            <a:p>
              <a:pPr algn="ctr" rtl="0"/>
              <a:r>
                <a:rPr lang="es-419" sz="4000" b="1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LOGOTIPO</a:t>
              </a:r>
            </a:p>
          </p:txBody>
        </p:sp>
      </p:grpSp>
      <p:sp>
        <p:nvSpPr>
          <p:cNvPr id="12" name="TextBox 11">
            <a:extLst>
              <a:ext uri="{FF2B5EF4-FFF2-40B4-BE49-F238E27FC236}">
                <a16:creationId xmlns:a16="http://schemas.microsoft.com/office/drawing/2014/main" id="{6D75985B-2D6E-BB43-98FB-F676FE3A93C7}"/>
              </a:ext>
            </a:extLst>
          </p:cNvPr>
          <p:cNvSpPr txBox="1"/>
          <p:nvPr/>
        </p:nvSpPr>
        <p:spPr>
          <a:xfrm>
            <a:off x="568036" y="5157900"/>
            <a:ext cx="367288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419" sz="1400" dirty="0">
                <a:latin typeface="Century Gothic" panose="020B0502020202020204" pitchFamily="34" charset="0"/>
              </a:rPr>
              <a:t>Información de control del documento </a:t>
            </a:r>
            <a:r>
              <a:rPr lang="es-419" sz="1100" i="1" dirty="0">
                <a:latin typeface="Century Gothic" panose="020B0502020202020204" pitchFamily="34" charset="0"/>
              </a:rPr>
              <a:t>si corresponde</a:t>
            </a:r>
          </a:p>
        </p:txBody>
      </p:sp>
    </p:spTree>
    <p:extLst>
      <p:ext uri="{BB962C8B-B14F-4D97-AF65-F5344CB8AC3E}">
        <p14:creationId xmlns:p14="http://schemas.microsoft.com/office/powerpoint/2010/main" val="17501501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A5D71349-7354-DF46-B9FF-2F34B6182C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9471866"/>
              </p:ext>
            </p:extLst>
          </p:nvPr>
        </p:nvGraphicFramePr>
        <p:xfrm>
          <a:off x="1030014" y="872360"/>
          <a:ext cx="10247586" cy="4490948"/>
        </p:xfrm>
        <a:graphic>
          <a:graphicData uri="http://schemas.openxmlformats.org/drawingml/2006/table">
            <a:tbl>
              <a:tblPr>
                <a:effectLst>
                  <a:outerShdw blurRad="127000" dist="88900" dir="8100000" algn="tr" rotWithShape="0">
                    <a:prstClr val="black">
                      <a:alpha val="40000"/>
                    </a:prstClr>
                  </a:outerShdw>
                  <a:reflection blurRad="6350" stA="50000" endA="300" endPos="55000" dir="5400000" sy="-100000" algn="bl" rotWithShape="0"/>
                </a:effectLst>
              </a:tblPr>
              <a:tblGrid>
                <a:gridCol w="10247586">
                  <a:extLst>
                    <a:ext uri="{9D8B030D-6E8A-4147-A177-3AD203B41FA5}">
                      <a16:colId xmlns:a16="http://schemas.microsoft.com/office/drawing/2014/main" val="4155828514"/>
                    </a:ext>
                  </a:extLst>
                </a:gridCol>
              </a:tblGrid>
              <a:tr h="4490948">
                <a:tc>
                  <a:txBody>
                    <a:bodyPr/>
                    <a:lstStyle/>
                    <a:p>
                      <a:pPr marL="285750" indent="-285750" rtl="0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s-419" sz="1600">
                          <a:latin typeface="Century Gothic" panose="020B0502020202020204" pitchFamily="34" charset="0"/>
                        </a:rPr>
                        <a:t>Describa los beneficios del proyecto. Incluya beneficios específicos, como un aumento de los ingresos, ahorro de tiempo o recursos, o beneficios intangibles, y cómo se medirán las mejoras. 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4072260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es-419" b="1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BENEFICIOS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2ECC1BC-B692-BA43-8912-9C978560C9B6}"/>
              </a:ext>
            </a:extLst>
          </p:cNvPr>
          <p:cNvSpPr txBox="1"/>
          <p:nvPr/>
        </p:nvSpPr>
        <p:spPr>
          <a:xfrm>
            <a:off x="300743" y="11669"/>
            <a:ext cx="76371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419" sz="400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BENEFICIOS</a:t>
            </a:r>
          </a:p>
        </p:txBody>
      </p:sp>
    </p:spTree>
    <p:extLst>
      <p:ext uri="{BB962C8B-B14F-4D97-AF65-F5344CB8AC3E}">
        <p14:creationId xmlns:p14="http://schemas.microsoft.com/office/powerpoint/2010/main" val="27258993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933C0B09-0CEB-0544-A557-29CC350C9B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9322558"/>
              </p:ext>
            </p:extLst>
          </p:nvPr>
        </p:nvGraphicFramePr>
        <p:xfrm>
          <a:off x="1030014" y="872360"/>
          <a:ext cx="10247586" cy="4490948"/>
        </p:xfrm>
        <a:graphic>
          <a:graphicData uri="http://schemas.openxmlformats.org/drawingml/2006/table">
            <a:tbl>
              <a:tblPr>
                <a:effectLst>
                  <a:outerShdw blurRad="127000" dist="88900" dir="8100000" algn="tr" rotWithShape="0">
                    <a:prstClr val="black">
                      <a:alpha val="40000"/>
                    </a:prstClr>
                  </a:outerShdw>
                  <a:reflection blurRad="6350" stA="50000" endA="300" endPos="55000" dir="5400000" sy="-100000" algn="bl" rotWithShape="0"/>
                </a:effectLst>
              </a:tblPr>
              <a:tblGrid>
                <a:gridCol w="10247586">
                  <a:extLst>
                    <a:ext uri="{9D8B030D-6E8A-4147-A177-3AD203B41FA5}">
                      <a16:colId xmlns:a16="http://schemas.microsoft.com/office/drawing/2014/main" val="4155828514"/>
                    </a:ext>
                  </a:extLst>
                </a:gridCol>
              </a:tblGrid>
              <a:tr h="4490948">
                <a:tc>
                  <a:txBody>
                    <a:bodyPr/>
                    <a:lstStyle/>
                    <a:p>
                      <a:pPr marL="285750" indent="-285750" rtl="0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s-419" sz="1600">
                          <a:latin typeface="Century Gothic" panose="020B0502020202020204" pitchFamily="34" charset="0"/>
                        </a:rPr>
                        <a:t>Describa los beneficios del proyecto. Incluya beneficios específicos, como un aumento de los ingresos, ahorro de tiempo o recursos, o beneficios intangibles, y cómo se medirán las mejoras. 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4072260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341180" y="6477000"/>
            <a:ext cx="97238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es-419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PRESENTACIÓN DEL CASO DE NEGOCIOS | COMENTARIOS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2860D12-6A71-8F44-A957-3AA8E8D3B48D}"/>
              </a:ext>
            </a:extLst>
          </p:cNvPr>
          <p:cNvSpPr txBox="1"/>
          <p:nvPr/>
        </p:nvSpPr>
        <p:spPr>
          <a:xfrm>
            <a:off x="300743" y="11669"/>
            <a:ext cx="76056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419" sz="400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COMENTARIOS</a:t>
            </a:r>
          </a:p>
        </p:txBody>
      </p:sp>
    </p:spTree>
    <p:extLst>
      <p:ext uri="{BB962C8B-B14F-4D97-AF65-F5344CB8AC3E}">
        <p14:creationId xmlns:p14="http://schemas.microsoft.com/office/powerpoint/2010/main" val="10367233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6466325"/>
              </p:ext>
            </p:extLst>
          </p:nvPr>
        </p:nvGraphicFramePr>
        <p:xfrm>
          <a:off x="787790" y="1050352"/>
          <a:ext cx="10227213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6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DESCARGO DE RESPONSABILIDAD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Todos los artículos, las plantillas o la información que proporcione Smartsheet en el sitio web son solo de referencia. Mientras nos esforzamos por mantener la información actualizada y correcta, no hacemos declaraciones ni garantías de ningún tipo, explícitas o implícitas, sobre la integridad, precisión, confiabilidad, idoneidad o disponibilidad con respecto al sitio web o la información, los artículos, las plantillas o los gráficos relacionados que figuran en el sitio web. Por lo tanto, cualquier confianza que usted deposite en dicha información es estrictamente bajo su propio riesgo.</a:t>
                      </a: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FCBC44ED-2B4D-EB4F-B4F3-DA0B26C883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2855253"/>
              </p:ext>
            </p:extLst>
          </p:nvPr>
        </p:nvGraphicFramePr>
        <p:xfrm>
          <a:off x="725214" y="228600"/>
          <a:ext cx="10941269" cy="5543550"/>
        </p:xfrm>
        <a:graphic>
          <a:graphicData uri="http://schemas.openxmlformats.org/drawingml/2006/table">
            <a:tbl>
              <a:tblPr>
                <a:effectLst>
                  <a:reflection blurRad="6350" stA="52000" endA="300" endPos="35000" dir="5400000" sy="-100000" algn="bl" rotWithShape="0"/>
                </a:effectLst>
                <a:tableStyleId>{5C22544A-7EE6-4342-B048-85BDC9FD1C3A}</a:tableStyleId>
              </a:tblPr>
              <a:tblGrid>
                <a:gridCol w="1464579">
                  <a:extLst>
                    <a:ext uri="{9D8B030D-6E8A-4147-A177-3AD203B41FA5}">
                      <a16:colId xmlns:a16="http://schemas.microsoft.com/office/drawing/2014/main" val="2448353432"/>
                    </a:ext>
                  </a:extLst>
                </a:gridCol>
                <a:gridCol w="9476690">
                  <a:extLst>
                    <a:ext uri="{9D8B030D-6E8A-4147-A177-3AD203B41FA5}">
                      <a16:colId xmlns:a16="http://schemas.microsoft.com/office/drawing/2014/main" val="185754983"/>
                    </a:ext>
                  </a:extLst>
                </a:gridCol>
              </a:tblGrid>
              <a:tr h="5543550">
                <a:tc>
                  <a:txBody>
                    <a:bodyPr/>
                    <a:lstStyle/>
                    <a:p>
                      <a:pPr algn="l" rtl="0" fontAlgn="b"/>
                      <a:r>
                        <a:rPr lang="es-419" sz="1400" b="1" u="none" strike="noStrike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ÍNDICE</a:t>
                      </a:r>
                    </a:p>
                    <a:p>
                      <a:pPr algn="l" rtl="0" fontAlgn="b"/>
                      <a:r>
                        <a:rPr lang="es-419" sz="1400" b="1" i="0" u="none" strike="noStrike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algn="l" rtl="0" fontAlgn="b"/>
                      <a:r>
                        <a:rPr lang="es-419" sz="1400" b="1" i="0" u="none" strike="noStrike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indent="-354330" algn="l" font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>
                          <a:schemeClr val="tx2">
                            <a:lumMod val="60000"/>
                            <a:lumOff val="40000"/>
                          </a:schemeClr>
                        </a:buClr>
                        <a:buFont typeface="Arial Unicode MS" panose="020B0604020202020204" pitchFamily="34" charset="-128"/>
                        <a:buChar char="✙"/>
                      </a:pPr>
                      <a:endParaRPr lang="en-US" sz="17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3657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4071318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8579" y="6477000"/>
            <a:ext cx="114764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es-419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PRESENTACIÓN DEL CASO DE NEGOCIOS | ÍNDICE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F866523-4C8E-7643-889D-E7B32BD5DA74}"/>
              </a:ext>
            </a:extLst>
          </p:cNvPr>
          <p:cNvSpPr txBox="1"/>
          <p:nvPr/>
        </p:nvSpPr>
        <p:spPr>
          <a:xfrm>
            <a:off x="2426231" y="539391"/>
            <a:ext cx="8363952" cy="49197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rtl="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s-419" sz="2000">
                <a:latin typeface="Century Gothic" panose="020B0502020202020204" pitchFamily="34" charset="0"/>
              </a:rPr>
              <a:t>Resumen ejecutivo</a:t>
            </a:r>
          </a:p>
          <a:p>
            <a:pPr marL="342900" indent="-342900" rtl="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s-419" sz="2000">
                <a:latin typeface="Century Gothic" panose="020B0502020202020204" pitchFamily="34" charset="0"/>
              </a:rPr>
              <a:t>Descripción del proyecto</a:t>
            </a:r>
          </a:p>
          <a:p>
            <a:pPr marL="342900" indent="-342900" rtl="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s-419" sz="2000">
                <a:latin typeface="Century Gothic" panose="020B0502020202020204" pitchFamily="34" charset="0"/>
              </a:rPr>
              <a:t>Solución</a:t>
            </a:r>
          </a:p>
          <a:p>
            <a:pPr marL="342900" indent="-342900" rtl="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s-419" sz="2000">
                <a:latin typeface="Century Gothic" panose="020B0502020202020204" pitchFamily="34" charset="0"/>
              </a:rPr>
              <a:t>Suposiciones y dependencias</a:t>
            </a:r>
          </a:p>
          <a:p>
            <a:pPr marL="342900" indent="-342900" rtl="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s-419" sz="2000">
                <a:latin typeface="Century Gothic" panose="020B0502020202020204" pitchFamily="34" charset="0"/>
              </a:rPr>
              <a:t>Opciones</a:t>
            </a:r>
          </a:p>
          <a:p>
            <a:pPr marL="342900" indent="-342900" rtl="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s-419" sz="2000">
                <a:latin typeface="Century Gothic" panose="020B0502020202020204" pitchFamily="34" charset="0"/>
              </a:rPr>
              <a:t>Finanzas</a:t>
            </a:r>
          </a:p>
          <a:p>
            <a:pPr marL="342900" indent="-342900" rtl="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s-419" sz="2000">
                <a:latin typeface="Century Gothic" panose="020B0502020202020204" pitchFamily="34" charset="0"/>
              </a:rPr>
              <a:t>Solución recomendada</a:t>
            </a:r>
          </a:p>
          <a:p>
            <a:pPr marL="342900" indent="-342900" rtl="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s-419" sz="2000">
                <a:latin typeface="Century Gothic" panose="020B0502020202020204" pitchFamily="34" charset="0"/>
              </a:rPr>
              <a:t>Beneficios</a:t>
            </a:r>
          </a:p>
        </p:txBody>
      </p:sp>
    </p:spTree>
    <p:extLst>
      <p:ext uri="{BB962C8B-B14F-4D97-AF65-F5344CB8AC3E}">
        <p14:creationId xmlns:p14="http://schemas.microsoft.com/office/powerpoint/2010/main" val="15995959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A5D71349-7354-DF46-B9FF-2F34B6182C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4097123"/>
              </p:ext>
            </p:extLst>
          </p:nvPr>
        </p:nvGraphicFramePr>
        <p:xfrm>
          <a:off x="987972" y="872360"/>
          <a:ext cx="10289628" cy="4490948"/>
        </p:xfrm>
        <a:graphic>
          <a:graphicData uri="http://schemas.openxmlformats.org/drawingml/2006/table">
            <a:tbl>
              <a:tblPr>
                <a:effectLst>
                  <a:outerShdw blurRad="127000" dist="88900" dir="8100000" algn="tr" rotWithShape="0">
                    <a:prstClr val="black">
                      <a:alpha val="40000"/>
                    </a:prstClr>
                  </a:outerShdw>
                  <a:reflection blurRad="6350" stA="50000" endA="300" endPos="55000" dir="5400000" sy="-100000" algn="bl" rotWithShape="0"/>
                </a:effectLst>
              </a:tblPr>
              <a:tblGrid>
                <a:gridCol w="10289628">
                  <a:extLst>
                    <a:ext uri="{9D8B030D-6E8A-4147-A177-3AD203B41FA5}">
                      <a16:colId xmlns:a16="http://schemas.microsoft.com/office/drawing/2014/main" val="4155828514"/>
                    </a:ext>
                  </a:extLst>
                </a:gridCol>
              </a:tblGrid>
              <a:tr h="4490948">
                <a:tc>
                  <a:txBody>
                    <a:bodyPr/>
                    <a:lstStyle/>
                    <a:p>
                      <a:pPr rtl="0">
                        <a:lnSpc>
                          <a:spcPct val="150000"/>
                        </a:lnSpc>
                      </a:pPr>
                      <a:r>
                        <a:rPr lang="es-419" sz="1600">
                          <a:latin typeface="Century Gothic" panose="020B0502020202020204" pitchFamily="34" charset="0"/>
                        </a:rPr>
                        <a:t>Problema, costo, solución, beneficio</a:t>
                      </a:r>
                      <a:r>
                        <a:rPr lang="es-419" sz="16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4072260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es-419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RESUMEN EJECUTIVO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1B94520-8BDD-864B-9296-2BC959049B11}"/>
              </a:ext>
            </a:extLst>
          </p:cNvPr>
          <p:cNvSpPr txBox="1"/>
          <p:nvPr/>
        </p:nvSpPr>
        <p:spPr>
          <a:xfrm>
            <a:off x="300743" y="11669"/>
            <a:ext cx="660620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419" sz="400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RESUMEN EJECUTIVO</a:t>
            </a:r>
          </a:p>
        </p:txBody>
      </p:sp>
    </p:spTree>
    <p:extLst>
      <p:ext uri="{BB962C8B-B14F-4D97-AF65-F5344CB8AC3E}">
        <p14:creationId xmlns:p14="http://schemas.microsoft.com/office/powerpoint/2010/main" val="15216966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A5D71349-7354-DF46-B9FF-2F34B6182C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3153524"/>
              </p:ext>
            </p:extLst>
          </p:nvPr>
        </p:nvGraphicFramePr>
        <p:xfrm>
          <a:off x="662152" y="401444"/>
          <a:ext cx="10909738" cy="5452818"/>
        </p:xfrm>
        <a:graphic>
          <a:graphicData uri="http://schemas.openxmlformats.org/drawingml/2006/table">
            <a:tbl>
              <a:tblPr>
                <a:effectLst>
                  <a:outerShdw blurRad="127000" dist="88900" dir="8100000" algn="tr" rotWithShape="0">
                    <a:prstClr val="black">
                      <a:alpha val="40000"/>
                    </a:prstClr>
                  </a:outerShdw>
                  <a:reflection blurRad="6350" stA="50000" endA="300" endPos="55000" dir="5400000" sy="-100000" algn="bl" rotWithShape="0"/>
                </a:effectLst>
              </a:tblPr>
              <a:tblGrid>
                <a:gridCol w="1288645">
                  <a:extLst>
                    <a:ext uri="{9D8B030D-6E8A-4147-A177-3AD203B41FA5}">
                      <a16:colId xmlns:a16="http://schemas.microsoft.com/office/drawing/2014/main" val="4136967170"/>
                    </a:ext>
                  </a:extLst>
                </a:gridCol>
                <a:gridCol w="9621093">
                  <a:extLst>
                    <a:ext uri="{9D8B030D-6E8A-4147-A177-3AD203B41FA5}">
                      <a16:colId xmlns:a16="http://schemas.microsoft.com/office/drawing/2014/main" val="4155828514"/>
                    </a:ext>
                  </a:extLst>
                </a:gridCol>
              </a:tblGrid>
              <a:tr h="2726408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OBJETIVO EMPRESARIAL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Objetivo empresarial: en una o dos oraciones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4072260"/>
                  </a:ext>
                </a:extLst>
              </a:tr>
              <a:tr h="2726410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PROBLEMA/</a:t>
                      </a:r>
                      <a:br>
                        <a:rPr lang="es-419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s-419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OPORTUNIDAD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Descripción del problema o la oportunidad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5362401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es-419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DESCRIPCIÓN DEL PROYECTO</a:t>
            </a:r>
          </a:p>
        </p:txBody>
      </p:sp>
    </p:spTree>
    <p:extLst>
      <p:ext uri="{BB962C8B-B14F-4D97-AF65-F5344CB8AC3E}">
        <p14:creationId xmlns:p14="http://schemas.microsoft.com/office/powerpoint/2010/main" val="813588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A5D71349-7354-DF46-B9FF-2F34B6182C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753232"/>
              </p:ext>
            </p:extLst>
          </p:nvPr>
        </p:nvGraphicFramePr>
        <p:xfrm>
          <a:off x="1030014" y="872360"/>
          <a:ext cx="10247586" cy="4490948"/>
        </p:xfrm>
        <a:graphic>
          <a:graphicData uri="http://schemas.openxmlformats.org/drawingml/2006/table">
            <a:tbl>
              <a:tblPr>
                <a:effectLst>
                  <a:outerShdw blurRad="127000" dist="88900" dir="8100000" algn="tr" rotWithShape="0">
                    <a:prstClr val="black">
                      <a:alpha val="40000"/>
                    </a:prstClr>
                  </a:outerShdw>
                  <a:reflection blurRad="6350" stA="50000" endA="300" endPos="55000" dir="5400000" sy="-100000" algn="bl" rotWithShape="0"/>
                </a:effectLst>
              </a:tblPr>
              <a:tblGrid>
                <a:gridCol w="10247586">
                  <a:extLst>
                    <a:ext uri="{9D8B030D-6E8A-4147-A177-3AD203B41FA5}">
                      <a16:colId xmlns:a16="http://schemas.microsoft.com/office/drawing/2014/main" val="4155828514"/>
                    </a:ext>
                  </a:extLst>
                </a:gridCol>
              </a:tblGrid>
              <a:tr h="4490948">
                <a:tc>
                  <a:txBody>
                    <a:bodyPr/>
                    <a:lstStyle/>
                    <a:p>
                      <a:pPr marL="285750" indent="-285750" rtl="0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s-419" sz="1600">
                          <a:latin typeface="Century Gothic" panose="020B0502020202020204" pitchFamily="34" charset="0"/>
                        </a:rPr>
                        <a:t>Aspectos clave de la solución</a:t>
                      </a:r>
                    </a:p>
                    <a:p>
                      <a:pPr marL="285750" indent="-285750" rtl="0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s-419" sz="1600">
                          <a:latin typeface="Century Gothic" panose="020B0502020202020204" pitchFamily="34" charset="0"/>
                        </a:rPr>
                        <a:t>¿Cómo contribuye la solución a los problemas o las oportunidades empresariales?</a:t>
                      </a:r>
                    </a:p>
                    <a:p>
                      <a:pPr marL="285750" indent="-285750" rtl="0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s-419" sz="1600">
                          <a:latin typeface="Century Gothic" panose="020B0502020202020204" pitchFamily="34" charset="0"/>
                        </a:rPr>
                        <a:t>Describa la importancia estratégica del proyecto. 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4072260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es-419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SOLUCIÓN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574A450-A861-9D46-A053-11649DAD3658}"/>
              </a:ext>
            </a:extLst>
          </p:cNvPr>
          <p:cNvSpPr txBox="1"/>
          <p:nvPr/>
        </p:nvSpPr>
        <p:spPr>
          <a:xfrm>
            <a:off x="300743" y="11669"/>
            <a:ext cx="660620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419" sz="400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SOLUCIÓN</a:t>
            </a:r>
          </a:p>
        </p:txBody>
      </p:sp>
    </p:spTree>
    <p:extLst>
      <p:ext uri="{BB962C8B-B14F-4D97-AF65-F5344CB8AC3E}">
        <p14:creationId xmlns:p14="http://schemas.microsoft.com/office/powerpoint/2010/main" val="4393071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A5D71349-7354-DF46-B9FF-2F34B6182C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9169013"/>
              </p:ext>
            </p:extLst>
          </p:nvPr>
        </p:nvGraphicFramePr>
        <p:xfrm>
          <a:off x="662152" y="401444"/>
          <a:ext cx="10909738" cy="5452818"/>
        </p:xfrm>
        <a:graphic>
          <a:graphicData uri="http://schemas.openxmlformats.org/drawingml/2006/table">
            <a:tbl>
              <a:tblPr>
                <a:effectLst>
                  <a:outerShdw blurRad="127000" dist="88900" dir="8100000" algn="tr" rotWithShape="0">
                    <a:prstClr val="black">
                      <a:alpha val="40000"/>
                    </a:prstClr>
                  </a:outerShdw>
                  <a:reflection blurRad="6350" stA="50000" endA="300" endPos="55000" dir="5400000" sy="-100000" algn="bl" rotWithShape="0"/>
                </a:effectLst>
              </a:tblPr>
              <a:tblGrid>
                <a:gridCol w="1288645">
                  <a:extLst>
                    <a:ext uri="{9D8B030D-6E8A-4147-A177-3AD203B41FA5}">
                      <a16:colId xmlns:a16="http://schemas.microsoft.com/office/drawing/2014/main" val="4136967170"/>
                    </a:ext>
                  </a:extLst>
                </a:gridCol>
                <a:gridCol w="9621093">
                  <a:extLst>
                    <a:ext uri="{9D8B030D-6E8A-4147-A177-3AD203B41FA5}">
                      <a16:colId xmlns:a16="http://schemas.microsoft.com/office/drawing/2014/main" val="4155828514"/>
                    </a:ext>
                  </a:extLst>
                </a:gridCol>
              </a:tblGrid>
              <a:tr h="2726408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SUPOSICIONES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Describa las suposiciones en las que se basa el proyecto.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4072260"/>
                  </a:ext>
                </a:extLst>
              </a:tr>
              <a:tr h="2726410"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DEPENDENCIAS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Detalle las dependencias. 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5362401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es-419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SUPOSICIONES Y DEPENDENCIAS</a:t>
            </a:r>
          </a:p>
        </p:txBody>
      </p:sp>
    </p:spTree>
    <p:extLst>
      <p:ext uri="{BB962C8B-B14F-4D97-AF65-F5344CB8AC3E}">
        <p14:creationId xmlns:p14="http://schemas.microsoft.com/office/powerpoint/2010/main" val="28827446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A5D71349-7354-DF46-B9FF-2F34B6182C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2432923"/>
              </p:ext>
            </p:extLst>
          </p:nvPr>
        </p:nvGraphicFramePr>
        <p:xfrm>
          <a:off x="457200" y="401443"/>
          <a:ext cx="11285035" cy="5410779"/>
        </p:xfrm>
        <a:graphic>
          <a:graphicData uri="http://schemas.openxmlformats.org/drawingml/2006/table">
            <a:tbl>
              <a:tblPr>
                <a:effectLst>
                  <a:outerShdw blurRad="127000" dist="88900" dir="8100000" algn="tr" rotWithShape="0">
                    <a:prstClr val="black">
                      <a:alpha val="40000"/>
                    </a:prstClr>
                  </a:outerShdw>
                  <a:reflection blurRad="6350" stA="50000" endA="300" endPos="55000" dir="5400000" sy="-100000" algn="bl" rotWithShape="0"/>
                </a:effectLst>
              </a:tblPr>
              <a:tblGrid>
                <a:gridCol w="3410607">
                  <a:extLst>
                    <a:ext uri="{9D8B030D-6E8A-4147-A177-3AD203B41FA5}">
                      <a16:colId xmlns:a16="http://schemas.microsoft.com/office/drawing/2014/main" val="4136967170"/>
                    </a:ext>
                  </a:extLst>
                </a:gridCol>
                <a:gridCol w="3937214">
                  <a:extLst>
                    <a:ext uri="{9D8B030D-6E8A-4147-A177-3AD203B41FA5}">
                      <a16:colId xmlns:a16="http://schemas.microsoft.com/office/drawing/2014/main" val="4155828514"/>
                    </a:ext>
                  </a:extLst>
                </a:gridCol>
                <a:gridCol w="3937214">
                  <a:extLst>
                    <a:ext uri="{9D8B030D-6E8A-4147-A177-3AD203B41FA5}">
                      <a16:colId xmlns:a16="http://schemas.microsoft.com/office/drawing/2014/main" val="3816280040"/>
                    </a:ext>
                  </a:extLst>
                </a:gridCol>
              </a:tblGrid>
              <a:tr h="413113">
                <a:tc>
                  <a:txBody>
                    <a:bodyPr/>
                    <a:lstStyle/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200" b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SOLUCIÓN ALTERNATIVA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VENTAJAS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419" sz="12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DESVENTAJAS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4072260"/>
                  </a:ext>
                </a:extLst>
              </a:tr>
              <a:tr h="166588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4206045"/>
                  </a:ext>
                </a:extLst>
              </a:tr>
              <a:tr h="166588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5362401"/>
                  </a:ext>
                </a:extLst>
              </a:tr>
              <a:tr h="166588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8940471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es-419" b="1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OPCIONES</a:t>
            </a:r>
          </a:p>
        </p:txBody>
      </p:sp>
    </p:spTree>
    <p:extLst>
      <p:ext uri="{BB962C8B-B14F-4D97-AF65-F5344CB8AC3E}">
        <p14:creationId xmlns:p14="http://schemas.microsoft.com/office/powerpoint/2010/main" val="26232826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A5D71349-7354-DF46-B9FF-2F34B6182C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174746"/>
              </p:ext>
            </p:extLst>
          </p:nvPr>
        </p:nvGraphicFramePr>
        <p:xfrm>
          <a:off x="1030014" y="872360"/>
          <a:ext cx="10247586" cy="4490948"/>
        </p:xfrm>
        <a:graphic>
          <a:graphicData uri="http://schemas.openxmlformats.org/drawingml/2006/table">
            <a:tbl>
              <a:tblPr>
                <a:effectLst>
                  <a:outerShdw blurRad="127000" dist="88900" dir="8100000" algn="tr" rotWithShape="0">
                    <a:prstClr val="black">
                      <a:alpha val="40000"/>
                    </a:prstClr>
                  </a:outerShdw>
                  <a:reflection blurRad="6350" stA="50000" endA="300" endPos="55000" dir="5400000" sy="-100000" algn="bl" rotWithShape="0"/>
                </a:effectLst>
              </a:tblPr>
              <a:tblGrid>
                <a:gridCol w="10247586">
                  <a:extLst>
                    <a:ext uri="{9D8B030D-6E8A-4147-A177-3AD203B41FA5}">
                      <a16:colId xmlns:a16="http://schemas.microsoft.com/office/drawing/2014/main" val="4155828514"/>
                    </a:ext>
                  </a:extLst>
                </a:gridCol>
              </a:tblGrid>
              <a:tr h="4490948">
                <a:tc>
                  <a:txBody>
                    <a:bodyPr/>
                    <a:lstStyle/>
                    <a:p>
                      <a:pPr marL="285750" indent="-285750" rtl="0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s-419" sz="1600">
                          <a:latin typeface="Century Gothic" panose="020B0502020202020204" pitchFamily="34" charset="0"/>
                        </a:rPr>
                        <a:t>Detalle los costos de desarrollo y corrientes. 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4072260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es-419" b="1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FINANZAS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3867FB2-2478-0541-B90B-F9D40114C038}"/>
              </a:ext>
            </a:extLst>
          </p:cNvPr>
          <p:cNvSpPr txBox="1"/>
          <p:nvPr/>
        </p:nvSpPr>
        <p:spPr>
          <a:xfrm>
            <a:off x="300743" y="11669"/>
            <a:ext cx="660620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419" sz="400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FINANZAS</a:t>
            </a:r>
          </a:p>
        </p:txBody>
      </p:sp>
    </p:spTree>
    <p:extLst>
      <p:ext uri="{BB962C8B-B14F-4D97-AF65-F5344CB8AC3E}">
        <p14:creationId xmlns:p14="http://schemas.microsoft.com/office/powerpoint/2010/main" val="26377044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A5D71349-7354-DF46-B9FF-2F34B6182C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0840880"/>
              </p:ext>
            </p:extLst>
          </p:nvPr>
        </p:nvGraphicFramePr>
        <p:xfrm>
          <a:off x="1030014" y="872360"/>
          <a:ext cx="10247586" cy="4490948"/>
        </p:xfrm>
        <a:graphic>
          <a:graphicData uri="http://schemas.openxmlformats.org/drawingml/2006/table">
            <a:tbl>
              <a:tblPr>
                <a:effectLst>
                  <a:outerShdw blurRad="127000" dist="88900" dir="8100000" algn="tr" rotWithShape="0">
                    <a:prstClr val="black">
                      <a:alpha val="40000"/>
                    </a:prstClr>
                  </a:outerShdw>
                  <a:reflection blurRad="6350" stA="50000" endA="300" endPos="55000" dir="5400000" sy="-100000" algn="bl" rotWithShape="0"/>
                </a:effectLst>
              </a:tblPr>
              <a:tblGrid>
                <a:gridCol w="10247586">
                  <a:extLst>
                    <a:ext uri="{9D8B030D-6E8A-4147-A177-3AD203B41FA5}">
                      <a16:colId xmlns:a16="http://schemas.microsoft.com/office/drawing/2014/main" val="4155828514"/>
                    </a:ext>
                  </a:extLst>
                </a:gridCol>
              </a:tblGrid>
              <a:tr h="4490948">
                <a:tc>
                  <a:txBody>
                    <a:bodyPr/>
                    <a:lstStyle/>
                    <a:p>
                      <a:pPr marL="285750" indent="-285750" rtl="0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s-419" sz="1600">
                          <a:latin typeface="Century Gothic" panose="020B0502020202020204" pitchFamily="34" charset="0"/>
                        </a:rPr>
                        <a:t>Resuma por qué se recomienda este enfoque.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4072260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es-419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SOLUCIÓN RECOMENDADA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929B265-ABC7-F44B-ADE1-33EC47EC359B}"/>
              </a:ext>
            </a:extLst>
          </p:cNvPr>
          <p:cNvSpPr txBox="1"/>
          <p:nvPr/>
        </p:nvSpPr>
        <p:spPr>
          <a:xfrm>
            <a:off x="300743" y="11669"/>
            <a:ext cx="98128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419" sz="400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SOLUCIÓN RECOMENDADA</a:t>
            </a:r>
          </a:p>
        </p:txBody>
      </p:sp>
    </p:spTree>
    <p:extLst>
      <p:ext uri="{BB962C8B-B14F-4D97-AF65-F5344CB8AC3E}">
        <p14:creationId xmlns:p14="http://schemas.microsoft.com/office/powerpoint/2010/main" val="361973381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Business-Case-Presentation-Template_PowerPoint" id="{14A672F3-13F3-4646-8CEB-861C4AEEFBAA}" vid="{15C66F91-779A-D64C-B659-92E26754053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IC-Business-Case-Presentation-Template_PowerPoint</Template>
  <TotalTime>4</TotalTime>
  <Words>351</Words>
  <Application>Microsoft Office PowerPoint</Application>
  <PresentationFormat>Widescreen</PresentationFormat>
  <Paragraphs>69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 Unicode MS</vt:lpstr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Alexandra Ragazhinskaya</dc:creator>
  <cp:lastModifiedBy>Li Li</cp:lastModifiedBy>
  <cp:revision>4</cp:revision>
  <dcterms:created xsi:type="dcterms:W3CDTF">2020-10-12T20:42:30Z</dcterms:created>
  <dcterms:modified xsi:type="dcterms:W3CDTF">2024-03-17T16:56:09Z</dcterms:modified>
</cp:coreProperties>
</file>