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5" r:id="rId2"/>
    <p:sldId id="320" r:id="rId3"/>
    <p:sldId id="347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7F2"/>
    <a:srgbClr val="B5E274"/>
    <a:srgbClr val="79D015"/>
    <a:srgbClr val="009B47"/>
    <a:srgbClr val="F0A622"/>
    <a:srgbClr val="FF7C80"/>
    <a:srgbClr val="99EDF2"/>
    <a:srgbClr val="76D97A"/>
    <a:srgbClr val="00BD32"/>
    <a:srgbClr val="CE1D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11" autoAdjust="0"/>
    <p:restoredTop sz="86447"/>
  </p:normalViewPr>
  <p:slideViewPr>
    <p:cSldViewPr snapToGrid="0" snapToObjects="1">
      <p:cViewPr varScale="1">
        <p:scale>
          <a:sx n="126" d="100"/>
          <a:sy n="126" d="100"/>
        </p:scale>
        <p:origin x="90" y="196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49276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s.smartsheet.com/try-it?trp=1091802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880808" y="2596291"/>
            <a:ext cx="7422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3600" dirty="0">
                <a:latin typeface="Century Gothic" panose="020B0502020202020204" pitchFamily="34" charset="0"/>
              </a:rPr>
              <a:t>Notas para usar esta plantilla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880808" y="3526114"/>
            <a:ext cx="7122194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600"/>
              </a:spcAft>
            </a:pPr>
            <a:r>
              <a:rPr lang="es-419" sz="1600" dirty="0">
                <a:latin typeface="Century Gothic" panose="020B0502020202020204" pitchFamily="34" charset="0"/>
              </a:rPr>
              <a:t>Ingrese los objetivos y las metas en el área del diagrama. 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pPr rtl="0">
              <a:spcAft>
                <a:spcPts val="600"/>
              </a:spcAft>
            </a:pPr>
            <a:r>
              <a:rPr lang="es-419" sz="1600" dirty="0">
                <a:latin typeface="Century Gothic" panose="020B0502020202020204" pitchFamily="34" charset="0"/>
              </a:rPr>
              <a:t>Ajuste las barras de cada tarea para representar la duración. Agregue las fechas de los hitos e información adicional dentro de cada barra o en el área del diagrama. Resuma los resultados en la fila inferior.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228951" y="307317"/>
            <a:ext cx="2561423" cy="507585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09776" y="353237"/>
            <a:ext cx="7309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DIAGRAMA DE GANTT TRIMESTRAL</a:t>
            </a:r>
          </a:p>
        </p:txBody>
      </p:sp>
    </p:spTree>
    <p:extLst>
      <p:ext uri="{BB962C8B-B14F-4D97-AF65-F5344CB8AC3E}">
        <p14:creationId xmlns:p14="http://schemas.microsoft.com/office/powerpoint/2010/main" val="2426914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3268980" y="6477000"/>
            <a:ext cx="8538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PLANTILLA DE DIAGRAMA DE GANTT TRIMESTRAL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917108"/>
              </p:ext>
            </p:extLst>
          </p:nvPr>
        </p:nvGraphicFramePr>
        <p:xfrm>
          <a:off x="327120" y="524509"/>
          <a:ext cx="11480500" cy="5738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7132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1453603295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3405603126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4188645958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370284219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2570255189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4253557748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732807866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1262655051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2519593283"/>
                    </a:ext>
                  </a:extLst>
                </a:gridCol>
              </a:tblGrid>
              <a:tr h="228783"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T1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183525"/>
                  </a:ext>
                </a:extLst>
              </a:tr>
              <a:tr h="228783">
                <a:tc>
                  <a:txBody>
                    <a:bodyPr/>
                    <a:lstStyle/>
                    <a:p>
                      <a:pPr rtl="0"/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OBJETICOS + METAS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ABR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OCT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611726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Objetivo 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Objetivo 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Objetivo 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Objetivo 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Objetivo 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Meta 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Meta 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Meta 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Meta 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Meta 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260576"/>
                  </a:ext>
                </a:extLst>
              </a:tr>
              <a:tr h="750839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4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RESULTADOS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946280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4254638" y="1057949"/>
            <a:ext cx="976123" cy="274320"/>
          </a:xfrm>
          <a:prstGeom prst="rect">
            <a:avLst/>
          </a:prstGeom>
          <a:gradFill>
            <a:gsLst>
              <a:gs pos="0">
                <a:srgbClr val="B5E274"/>
              </a:gs>
              <a:gs pos="100000">
                <a:srgbClr val="79D015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7907723" y="3788954"/>
            <a:ext cx="1371600" cy="274320"/>
          </a:xfrm>
          <a:prstGeom prst="rect">
            <a:avLst/>
          </a:prstGeom>
          <a:gradFill>
            <a:gsLst>
              <a:gs pos="0">
                <a:srgbClr val="99EDF2"/>
              </a:gs>
              <a:gs pos="100000">
                <a:srgbClr val="00E7F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6666175" y="3336274"/>
            <a:ext cx="1005840" cy="27432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rgbClr val="F0A62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4993813" y="1525554"/>
            <a:ext cx="464156" cy="274320"/>
          </a:xfrm>
          <a:prstGeom prst="rect">
            <a:avLst/>
          </a:prstGeom>
          <a:gradFill>
            <a:gsLst>
              <a:gs pos="0">
                <a:srgbClr val="B5E274"/>
              </a:gs>
              <a:gs pos="100000">
                <a:srgbClr val="79D015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5225891" y="1978234"/>
            <a:ext cx="2606040" cy="27432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rgbClr val="F0A62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7808767" y="2430914"/>
            <a:ext cx="383296" cy="27432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rgbClr val="F0A62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8203842" y="2883594"/>
            <a:ext cx="999152" cy="274320"/>
          </a:xfrm>
          <a:prstGeom prst="rect">
            <a:avLst/>
          </a:prstGeom>
          <a:gradFill>
            <a:gsLst>
              <a:gs pos="0">
                <a:srgbClr val="99EDF2"/>
              </a:gs>
              <a:gs pos="100000">
                <a:srgbClr val="00E7F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CF4442-3A25-A143-A9BF-AFB5201BA991}"/>
              </a:ext>
            </a:extLst>
          </p:cNvPr>
          <p:cNvSpPr/>
          <p:nvPr/>
        </p:nvSpPr>
        <p:spPr>
          <a:xfrm>
            <a:off x="10177369" y="5146994"/>
            <a:ext cx="1471234" cy="274320"/>
          </a:xfrm>
          <a:prstGeom prst="rect">
            <a:avLst/>
          </a:prstGeom>
          <a:gradFill>
            <a:gsLst>
              <a:gs pos="0">
                <a:srgbClr val="76D97A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ABC308D-07B1-FD4A-BEED-28B4F3507B29}"/>
              </a:ext>
            </a:extLst>
          </p:cNvPr>
          <p:cNvSpPr/>
          <p:nvPr/>
        </p:nvSpPr>
        <p:spPr>
          <a:xfrm>
            <a:off x="9938416" y="4694314"/>
            <a:ext cx="738602" cy="274320"/>
          </a:xfrm>
          <a:prstGeom prst="rect">
            <a:avLst/>
          </a:prstGeom>
          <a:gradFill>
            <a:gsLst>
              <a:gs pos="0">
                <a:srgbClr val="76D97A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F9573E7-159D-F04B-BF34-8037D2D7121E}"/>
              </a:ext>
            </a:extLst>
          </p:cNvPr>
          <p:cNvSpPr/>
          <p:nvPr/>
        </p:nvSpPr>
        <p:spPr>
          <a:xfrm>
            <a:off x="9202994" y="4241634"/>
            <a:ext cx="960120" cy="274320"/>
          </a:xfrm>
          <a:prstGeom prst="rect">
            <a:avLst/>
          </a:prstGeom>
          <a:gradFill>
            <a:gsLst>
              <a:gs pos="0">
                <a:srgbClr val="99EDF2"/>
              </a:gs>
              <a:gs pos="100000">
                <a:srgbClr val="00E7F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C233087-9C03-E749-85C2-9DD493520632}"/>
              </a:ext>
            </a:extLst>
          </p:cNvPr>
          <p:cNvSpPr/>
          <p:nvPr/>
        </p:nvSpPr>
        <p:spPr>
          <a:xfrm>
            <a:off x="4334886" y="5610787"/>
            <a:ext cx="1645920" cy="548640"/>
          </a:xfrm>
          <a:prstGeom prst="rect">
            <a:avLst/>
          </a:prstGeom>
          <a:gradFill>
            <a:gsLst>
              <a:gs pos="0">
                <a:srgbClr val="B5E274"/>
              </a:gs>
              <a:gs pos="100000">
                <a:srgbClr val="79D015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 rtl="0"/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DATOS DE LOS RESULTADOS</a:t>
            </a:r>
          </a:p>
          <a:p>
            <a:pPr algn="ctr" rtl="0"/>
            <a:r>
              <a:rPr lang="es-419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1 987 654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29094471-1594-8C49-B4D2-AF9531024D7B}"/>
              </a:ext>
            </a:extLst>
          </p:cNvPr>
          <p:cNvSpPr/>
          <p:nvPr/>
        </p:nvSpPr>
        <p:spPr>
          <a:xfrm>
            <a:off x="6232489" y="5610787"/>
            <a:ext cx="1645920" cy="54864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rgbClr val="F0A62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 rtl="0"/>
            <a:r>
              <a:rPr lang="es-419" sz="900">
                <a:solidFill>
                  <a:schemeClr val="tx1"/>
                </a:solidFill>
                <a:latin typeface="Century Gothic" panose="020B0502020202020204" pitchFamily="34" charset="0"/>
              </a:rPr>
              <a:t>DATOS DE LOS RESULTADOS</a:t>
            </a:r>
          </a:p>
          <a:p>
            <a:pPr algn="ctr" rtl="0"/>
            <a:r>
              <a:rPr lang="es-419" sz="1400">
                <a:solidFill>
                  <a:schemeClr val="tx1"/>
                </a:solidFill>
                <a:latin typeface="Century Gothic" panose="020B0502020202020204" pitchFamily="34" charset="0"/>
              </a:rPr>
              <a:t>1 234 567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C46E0256-EB80-F345-B064-2E2C110A589E}"/>
              </a:ext>
            </a:extLst>
          </p:cNvPr>
          <p:cNvSpPr/>
          <p:nvPr/>
        </p:nvSpPr>
        <p:spPr>
          <a:xfrm>
            <a:off x="8130092" y="5610787"/>
            <a:ext cx="1645920" cy="548640"/>
          </a:xfrm>
          <a:prstGeom prst="rect">
            <a:avLst/>
          </a:prstGeom>
          <a:gradFill>
            <a:gsLst>
              <a:gs pos="0">
                <a:srgbClr val="99EDF2"/>
              </a:gs>
              <a:gs pos="100000">
                <a:srgbClr val="00E7F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 rtl="0"/>
            <a:r>
              <a:rPr lang="es-419" sz="900">
                <a:solidFill>
                  <a:schemeClr val="tx1"/>
                </a:solidFill>
                <a:latin typeface="Century Gothic" panose="020B0502020202020204" pitchFamily="34" charset="0"/>
              </a:rPr>
              <a:t>DATOS DE LOS RESULTADOS</a:t>
            </a:r>
          </a:p>
          <a:p>
            <a:pPr algn="ctr" rtl="0"/>
            <a:r>
              <a:rPr lang="es-419" sz="1400">
                <a:solidFill>
                  <a:schemeClr val="tx1"/>
                </a:solidFill>
                <a:latin typeface="Century Gothic" panose="020B0502020202020204" pitchFamily="34" charset="0"/>
              </a:rPr>
              <a:t>2 345 678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FA0127B-3659-C04D-A9D1-F007F22C17E7}"/>
              </a:ext>
            </a:extLst>
          </p:cNvPr>
          <p:cNvSpPr/>
          <p:nvPr/>
        </p:nvSpPr>
        <p:spPr>
          <a:xfrm>
            <a:off x="10027695" y="5610787"/>
            <a:ext cx="1645920" cy="548640"/>
          </a:xfrm>
          <a:prstGeom prst="rect">
            <a:avLst/>
          </a:prstGeom>
          <a:gradFill>
            <a:gsLst>
              <a:gs pos="0">
                <a:srgbClr val="76D97A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 rtl="0"/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DATOS DE LOS RESULTADOS</a:t>
            </a:r>
          </a:p>
          <a:p>
            <a:pPr algn="ctr" rtl="0"/>
            <a:r>
              <a:rPr lang="es-419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3 456 789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C9679F3-7AC1-C541-90BC-87B72DC2634E}"/>
              </a:ext>
            </a:extLst>
          </p:cNvPr>
          <p:cNvCxnSpPr>
            <a:cxnSpLocks/>
          </p:cNvCxnSpPr>
          <p:nvPr/>
        </p:nvCxnSpPr>
        <p:spPr>
          <a:xfrm>
            <a:off x="4334886" y="4063274"/>
            <a:ext cx="2637592" cy="1054788"/>
          </a:xfrm>
          <a:prstGeom prst="line">
            <a:avLst/>
          </a:prstGeom>
          <a:ln w="19050" cap="rnd">
            <a:gradFill>
              <a:gsLst>
                <a:gs pos="0">
                  <a:srgbClr val="00B0F0"/>
                </a:gs>
                <a:gs pos="100000">
                  <a:srgbClr val="00B050"/>
                </a:gs>
              </a:gsLst>
              <a:lin ang="5400000" scaled="1"/>
            </a:gradFill>
            <a:prstDash val="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579CB72-598B-2442-9BD4-12271805666B}"/>
              </a:ext>
            </a:extLst>
          </p:cNvPr>
          <p:cNvCxnSpPr>
            <a:cxnSpLocks/>
          </p:cNvCxnSpPr>
          <p:nvPr/>
        </p:nvCxnSpPr>
        <p:spPr>
          <a:xfrm flipV="1">
            <a:off x="6972480" y="3473434"/>
            <a:ext cx="2771260" cy="1655205"/>
          </a:xfrm>
          <a:prstGeom prst="line">
            <a:avLst/>
          </a:prstGeom>
          <a:ln w="19050" cap="rnd">
            <a:gradFill>
              <a:gsLst>
                <a:gs pos="0">
                  <a:srgbClr val="92D050"/>
                </a:gs>
                <a:gs pos="100000">
                  <a:srgbClr val="FFC000"/>
                </a:gs>
              </a:gsLst>
              <a:lin ang="5400000" scaled="1"/>
            </a:gradFill>
            <a:prstDash val="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BE7D31FA-A4E0-CD49-86FC-5377C3BFAC0F}"/>
              </a:ext>
            </a:extLst>
          </p:cNvPr>
          <p:cNvCxnSpPr>
            <a:cxnSpLocks/>
          </p:cNvCxnSpPr>
          <p:nvPr/>
        </p:nvCxnSpPr>
        <p:spPr>
          <a:xfrm flipV="1">
            <a:off x="9736825" y="1053010"/>
            <a:ext cx="1877694" cy="2425986"/>
          </a:xfrm>
          <a:prstGeom prst="line">
            <a:avLst/>
          </a:prstGeom>
          <a:ln w="19050" cap="rnd">
            <a:gradFill>
              <a:gsLst>
                <a:gs pos="0">
                  <a:srgbClr val="FFC000"/>
                </a:gs>
                <a:gs pos="100000">
                  <a:srgbClr val="FF0000"/>
                </a:gs>
              </a:gsLst>
              <a:lin ang="5400000" scaled="1"/>
            </a:gra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3505200" y="6477000"/>
            <a:ext cx="8302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PLANTILLA DE DIAGRAMA DE GANTT TRIMESTRAL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402647"/>
              </p:ext>
            </p:extLst>
          </p:nvPr>
        </p:nvGraphicFramePr>
        <p:xfrm>
          <a:off x="327120" y="524509"/>
          <a:ext cx="11480500" cy="5738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7132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1453603295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3405603126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4188645958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370284219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2570255189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4253557748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732807866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1262655051"/>
                    </a:ext>
                  </a:extLst>
                </a:gridCol>
                <a:gridCol w="633614">
                  <a:extLst>
                    <a:ext uri="{9D8B030D-6E8A-4147-A177-3AD203B41FA5}">
                      <a16:colId xmlns:a16="http://schemas.microsoft.com/office/drawing/2014/main" val="2519593283"/>
                    </a:ext>
                  </a:extLst>
                </a:gridCol>
              </a:tblGrid>
              <a:tr h="228783"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T1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183525"/>
                  </a:ext>
                </a:extLst>
              </a:tr>
              <a:tr h="228783">
                <a:tc>
                  <a:txBody>
                    <a:bodyPr/>
                    <a:lstStyle/>
                    <a:p>
                      <a:pPr rtl="0"/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OBJETICOS + METAS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ABR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OCT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611726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1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Objetivo 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1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Objetivo 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1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Objetivo 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1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Objetivo 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1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Objetivo 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1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Meta 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1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Meta 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1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Meta 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1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Meta 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453010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1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Meta 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260576"/>
                  </a:ext>
                </a:extLst>
              </a:tr>
              <a:tr h="750839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4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RESULTADOS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946280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4254638" y="1057949"/>
            <a:ext cx="1828800" cy="274320"/>
          </a:xfrm>
          <a:prstGeom prst="rect">
            <a:avLst/>
          </a:prstGeom>
          <a:gradFill>
            <a:gsLst>
              <a:gs pos="0">
                <a:srgbClr val="FF7C80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4254638" y="3788954"/>
            <a:ext cx="1828800" cy="274320"/>
          </a:xfrm>
          <a:prstGeom prst="rect">
            <a:avLst/>
          </a:prstGeom>
          <a:gradFill>
            <a:gsLst>
              <a:gs pos="0">
                <a:srgbClr val="99EDF2"/>
              </a:gs>
              <a:gs pos="100000">
                <a:srgbClr val="00E7F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4254638" y="3336274"/>
            <a:ext cx="1828800" cy="274320"/>
          </a:xfrm>
          <a:prstGeom prst="rect">
            <a:avLst/>
          </a:prstGeom>
          <a:gradFill>
            <a:gsLst>
              <a:gs pos="0">
                <a:srgbClr val="B5E274"/>
              </a:gs>
              <a:gs pos="100000">
                <a:srgbClr val="79D015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4254638" y="1525554"/>
            <a:ext cx="1828800" cy="27432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rgbClr val="F0A62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4254638" y="1978234"/>
            <a:ext cx="1828800" cy="274320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chemeClr val="accent4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4254638" y="2430914"/>
            <a:ext cx="1828800" cy="274320"/>
          </a:xfrm>
          <a:prstGeom prst="rect">
            <a:avLst/>
          </a:prstGeom>
          <a:gradFill>
            <a:gsLst>
              <a:gs pos="0">
                <a:srgbClr val="00B050"/>
              </a:gs>
              <a:gs pos="100000">
                <a:srgbClr val="009B4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4254638" y="2883594"/>
            <a:ext cx="1828800" cy="274320"/>
          </a:xfrm>
          <a:prstGeom prst="rect">
            <a:avLst/>
          </a:prstGeom>
          <a:gradFill>
            <a:gsLst>
              <a:gs pos="0">
                <a:srgbClr val="92D050"/>
              </a:gs>
              <a:gs pos="100000">
                <a:srgbClr val="00B05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CF4442-3A25-A143-A9BF-AFB5201BA991}"/>
              </a:ext>
            </a:extLst>
          </p:cNvPr>
          <p:cNvSpPr/>
          <p:nvPr/>
        </p:nvSpPr>
        <p:spPr>
          <a:xfrm>
            <a:off x="4254638" y="5146994"/>
            <a:ext cx="1828800" cy="274320"/>
          </a:xfrm>
          <a:prstGeom prst="rect">
            <a:avLst/>
          </a:prstGeom>
          <a:gradFill>
            <a:gsLst>
              <a:gs pos="0">
                <a:srgbClr val="00B0F0"/>
              </a:gs>
              <a:gs pos="100000">
                <a:srgbClr val="7030A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ABC308D-07B1-FD4A-BEED-28B4F3507B29}"/>
              </a:ext>
            </a:extLst>
          </p:cNvPr>
          <p:cNvSpPr/>
          <p:nvPr/>
        </p:nvSpPr>
        <p:spPr>
          <a:xfrm>
            <a:off x="4254638" y="4694314"/>
            <a:ext cx="1828800" cy="274320"/>
          </a:xfrm>
          <a:prstGeom prst="rect">
            <a:avLst/>
          </a:prstGeom>
          <a:gradFill>
            <a:gsLst>
              <a:gs pos="0">
                <a:srgbClr val="00B0F0"/>
              </a:gs>
              <a:gs pos="100000">
                <a:srgbClr val="0070C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F9573E7-159D-F04B-BF34-8037D2D7121E}"/>
              </a:ext>
            </a:extLst>
          </p:cNvPr>
          <p:cNvSpPr/>
          <p:nvPr/>
        </p:nvSpPr>
        <p:spPr>
          <a:xfrm>
            <a:off x="4254638" y="4241634"/>
            <a:ext cx="1828800" cy="274320"/>
          </a:xfrm>
          <a:prstGeom prst="rect">
            <a:avLst/>
          </a:prstGeom>
          <a:gradFill>
            <a:gsLst>
              <a:gs pos="0">
                <a:srgbClr val="00E7F2"/>
              </a:gs>
              <a:gs pos="100000">
                <a:srgbClr val="00B0F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C233087-9C03-E749-85C2-9DD493520632}"/>
              </a:ext>
            </a:extLst>
          </p:cNvPr>
          <p:cNvSpPr/>
          <p:nvPr/>
        </p:nvSpPr>
        <p:spPr>
          <a:xfrm>
            <a:off x="4334886" y="5610787"/>
            <a:ext cx="1645920" cy="548640"/>
          </a:xfrm>
          <a:prstGeom prst="rect">
            <a:avLst/>
          </a:prstGeom>
          <a:gradFill>
            <a:gsLst>
              <a:gs pos="0">
                <a:srgbClr val="B5E274"/>
              </a:gs>
              <a:gs pos="100000">
                <a:srgbClr val="79D015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 rtl="0"/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DATOS DE LOS RESULTADOS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29094471-1594-8C49-B4D2-AF9531024D7B}"/>
              </a:ext>
            </a:extLst>
          </p:cNvPr>
          <p:cNvSpPr/>
          <p:nvPr/>
        </p:nvSpPr>
        <p:spPr>
          <a:xfrm>
            <a:off x="6232489" y="5610787"/>
            <a:ext cx="1645920" cy="54864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rgbClr val="F0A62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 rtl="0"/>
            <a:r>
              <a:rPr lang="es-419" sz="900">
                <a:solidFill>
                  <a:schemeClr val="tx1"/>
                </a:solidFill>
                <a:latin typeface="Century Gothic" panose="020B0502020202020204" pitchFamily="34" charset="0"/>
              </a:rPr>
              <a:t>DATOS DE LOS RESULTADOS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C46E0256-EB80-F345-B064-2E2C110A589E}"/>
              </a:ext>
            </a:extLst>
          </p:cNvPr>
          <p:cNvSpPr/>
          <p:nvPr/>
        </p:nvSpPr>
        <p:spPr>
          <a:xfrm>
            <a:off x="8130092" y="5610787"/>
            <a:ext cx="1645920" cy="548640"/>
          </a:xfrm>
          <a:prstGeom prst="rect">
            <a:avLst/>
          </a:prstGeom>
          <a:gradFill>
            <a:gsLst>
              <a:gs pos="0">
                <a:srgbClr val="99EDF2"/>
              </a:gs>
              <a:gs pos="100000">
                <a:srgbClr val="00E7F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 rtl="0"/>
            <a:r>
              <a:rPr lang="es-419" sz="900">
                <a:solidFill>
                  <a:schemeClr val="tx1"/>
                </a:solidFill>
                <a:latin typeface="Century Gothic" panose="020B0502020202020204" pitchFamily="34" charset="0"/>
              </a:rPr>
              <a:t>DATOS DE LOS RESULTADOS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FA0127B-3659-C04D-A9D1-F007F22C17E7}"/>
              </a:ext>
            </a:extLst>
          </p:cNvPr>
          <p:cNvSpPr/>
          <p:nvPr/>
        </p:nvSpPr>
        <p:spPr>
          <a:xfrm>
            <a:off x="10027695" y="5610787"/>
            <a:ext cx="1645920" cy="548640"/>
          </a:xfrm>
          <a:prstGeom prst="rect">
            <a:avLst/>
          </a:prstGeom>
          <a:gradFill>
            <a:gsLst>
              <a:gs pos="0">
                <a:srgbClr val="76D97A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 rtl="0"/>
            <a:r>
              <a:rPr lang="es-419" sz="900">
                <a:solidFill>
                  <a:schemeClr val="tx1"/>
                </a:solidFill>
                <a:latin typeface="Century Gothic" panose="020B0502020202020204" pitchFamily="34" charset="0"/>
              </a:rPr>
              <a:t>DATOS DE LOS RESULTADOS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C9679F3-7AC1-C541-90BC-87B72DC2634E}"/>
              </a:ext>
            </a:extLst>
          </p:cNvPr>
          <p:cNvCxnSpPr>
            <a:cxnSpLocks/>
          </p:cNvCxnSpPr>
          <p:nvPr/>
        </p:nvCxnSpPr>
        <p:spPr>
          <a:xfrm>
            <a:off x="4334886" y="6366054"/>
            <a:ext cx="2637592" cy="0"/>
          </a:xfrm>
          <a:prstGeom prst="line">
            <a:avLst/>
          </a:prstGeom>
          <a:ln w="19050" cap="rnd">
            <a:gradFill>
              <a:gsLst>
                <a:gs pos="0">
                  <a:srgbClr val="00B0F0"/>
                </a:gs>
                <a:gs pos="100000">
                  <a:srgbClr val="00B050"/>
                </a:gs>
              </a:gsLst>
              <a:lin ang="5400000" scaled="1"/>
            </a:gradFill>
            <a:prstDash val="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579CB72-598B-2442-9BD4-12271805666B}"/>
              </a:ext>
            </a:extLst>
          </p:cNvPr>
          <p:cNvCxnSpPr>
            <a:cxnSpLocks/>
          </p:cNvCxnSpPr>
          <p:nvPr/>
        </p:nvCxnSpPr>
        <p:spPr>
          <a:xfrm flipV="1">
            <a:off x="6972480" y="6366054"/>
            <a:ext cx="2771260" cy="0"/>
          </a:xfrm>
          <a:prstGeom prst="line">
            <a:avLst/>
          </a:prstGeom>
          <a:ln w="19050" cap="rnd">
            <a:gradFill>
              <a:gsLst>
                <a:gs pos="0">
                  <a:srgbClr val="92D050"/>
                </a:gs>
                <a:gs pos="100000">
                  <a:srgbClr val="FFC000"/>
                </a:gs>
              </a:gsLst>
              <a:lin ang="5400000" scaled="1"/>
            </a:gradFill>
            <a:prstDash val="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BE7D31FA-A4E0-CD49-86FC-5377C3BFAC0F}"/>
              </a:ext>
            </a:extLst>
          </p:cNvPr>
          <p:cNvCxnSpPr>
            <a:cxnSpLocks/>
          </p:cNvCxnSpPr>
          <p:nvPr/>
        </p:nvCxnSpPr>
        <p:spPr>
          <a:xfrm flipV="1">
            <a:off x="9736825" y="6366054"/>
            <a:ext cx="1877694" cy="0"/>
          </a:xfrm>
          <a:prstGeom prst="line">
            <a:avLst/>
          </a:prstGeom>
          <a:ln w="19050" cap="rnd">
            <a:gradFill>
              <a:gsLst>
                <a:gs pos="0">
                  <a:srgbClr val="FFC000"/>
                </a:gs>
                <a:gs pos="100000">
                  <a:srgbClr val="FF0000"/>
                </a:gs>
              </a:gsLst>
              <a:lin ang="5400000" scaled="1"/>
            </a:gra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Diamond 50">
            <a:extLst>
              <a:ext uri="{FF2B5EF4-FFF2-40B4-BE49-F238E27FC236}">
                <a16:creationId xmlns:a16="http://schemas.microsoft.com/office/drawing/2014/main" id="{E169C92A-33CE-AE4F-A5F1-A1694BBF7B05}"/>
              </a:ext>
            </a:extLst>
          </p:cNvPr>
          <p:cNvSpPr>
            <a:spLocks noChangeAspect="1"/>
          </p:cNvSpPr>
          <p:nvPr/>
        </p:nvSpPr>
        <p:spPr>
          <a:xfrm>
            <a:off x="7000192" y="2007598"/>
            <a:ext cx="201168" cy="201168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52" name="Diamond 51">
            <a:extLst>
              <a:ext uri="{FF2B5EF4-FFF2-40B4-BE49-F238E27FC236}">
                <a16:creationId xmlns:a16="http://schemas.microsoft.com/office/drawing/2014/main" id="{CA7EDC50-F88E-6740-8487-3DF04FE005CB}"/>
              </a:ext>
            </a:extLst>
          </p:cNvPr>
          <p:cNvSpPr>
            <a:spLocks noChangeAspect="1"/>
          </p:cNvSpPr>
          <p:nvPr/>
        </p:nvSpPr>
        <p:spPr>
          <a:xfrm>
            <a:off x="7000192" y="3813879"/>
            <a:ext cx="201168" cy="201168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53" name="Diamond 52">
            <a:extLst>
              <a:ext uri="{FF2B5EF4-FFF2-40B4-BE49-F238E27FC236}">
                <a16:creationId xmlns:a16="http://schemas.microsoft.com/office/drawing/2014/main" id="{54A38F71-D388-3949-9994-A45419C6F761}"/>
              </a:ext>
            </a:extLst>
          </p:cNvPr>
          <p:cNvSpPr>
            <a:spLocks noChangeAspect="1"/>
          </p:cNvSpPr>
          <p:nvPr/>
        </p:nvSpPr>
        <p:spPr>
          <a:xfrm>
            <a:off x="7000192" y="4742213"/>
            <a:ext cx="201168" cy="201168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C5748260-84B4-C34C-8B0D-A53B1266675A}"/>
              </a:ext>
            </a:extLst>
          </p:cNvPr>
          <p:cNvSpPr/>
          <p:nvPr/>
        </p:nvSpPr>
        <p:spPr>
          <a:xfrm>
            <a:off x="6127787" y="2390178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100">
                <a:solidFill>
                  <a:schemeClr val="tx1"/>
                </a:solidFill>
                <a:latin typeface="Century Gothic" panose="020B0502020202020204" pitchFamily="34" charset="0"/>
              </a:rPr>
              <a:t>Notas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1180AA8-EEBE-7347-9A43-2031788276D0}"/>
              </a:ext>
            </a:extLst>
          </p:cNvPr>
          <p:cNvSpPr/>
          <p:nvPr/>
        </p:nvSpPr>
        <p:spPr>
          <a:xfrm>
            <a:off x="6127787" y="2842605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100">
                <a:solidFill>
                  <a:schemeClr val="tx1"/>
                </a:solidFill>
                <a:latin typeface="Century Gothic" panose="020B0502020202020204" pitchFamily="34" charset="0"/>
              </a:rPr>
              <a:t>Notas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B7B4CB11-1B5E-464C-95DB-C4690FA55904}"/>
              </a:ext>
            </a:extLst>
          </p:cNvPr>
          <p:cNvSpPr/>
          <p:nvPr/>
        </p:nvSpPr>
        <p:spPr>
          <a:xfrm>
            <a:off x="6127787" y="1032897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100">
                <a:solidFill>
                  <a:schemeClr val="tx1"/>
                </a:solidFill>
                <a:latin typeface="Century Gothic" panose="020B0502020202020204" pitchFamily="34" charset="0"/>
              </a:rPr>
              <a:t>Notas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9211352-5DB1-6C46-94F8-D55CD483F565}"/>
              </a:ext>
            </a:extLst>
          </p:cNvPr>
          <p:cNvSpPr/>
          <p:nvPr/>
        </p:nvSpPr>
        <p:spPr>
          <a:xfrm>
            <a:off x="6127787" y="1485324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100">
                <a:solidFill>
                  <a:schemeClr val="tx1"/>
                </a:solidFill>
                <a:latin typeface="Century Gothic" panose="020B0502020202020204" pitchFamily="34" charset="0"/>
              </a:rPr>
              <a:t>Notas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A3E3C820-F16C-4C48-B85D-201B58B23995}"/>
              </a:ext>
            </a:extLst>
          </p:cNvPr>
          <p:cNvSpPr/>
          <p:nvPr/>
        </p:nvSpPr>
        <p:spPr>
          <a:xfrm>
            <a:off x="6127787" y="1937751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100">
                <a:solidFill>
                  <a:schemeClr val="tx1"/>
                </a:solidFill>
                <a:latin typeface="Century Gothic" panose="020B0502020202020204" pitchFamily="34" charset="0"/>
              </a:rPr>
              <a:t>Notas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1393CBB6-B934-7E48-B815-E9AE73D9F1FD}"/>
              </a:ext>
            </a:extLst>
          </p:cNvPr>
          <p:cNvSpPr/>
          <p:nvPr/>
        </p:nvSpPr>
        <p:spPr>
          <a:xfrm>
            <a:off x="6127787" y="4652313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100">
                <a:solidFill>
                  <a:schemeClr val="tx1"/>
                </a:solidFill>
                <a:latin typeface="Century Gothic" panose="020B0502020202020204" pitchFamily="34" charset="0"/>
              </a:rPr>
              <a:t>Notas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D639DE8E-A2BE-2A48-9927-20CC1DCC200F}"/>
              </a:ext>
            </a:extLst>
          </p:cNvPr>
          <p:cNvSpPr/>
          <p:nvPr/>
        </p:nvSpPr>
        <p:spPr>
          <a:xfrm>
            <a:off x="6127787" y="5104740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100">
                <a:solidFill>
                  <a:schemeClr val="tx1"/>
                </a:solidFill>
                <a:latin typeface="Century Gothic" panose="020B0502020202020204" pitchFamily="34" charset="0"/>
              </a:rPr>
              <a:t>Notas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304CA7F-AD05-C040-9AB3-5ECF91CB8C88}"/>
              </a:ext>
            </a:extLst>
          </p:cNvPr>
          <p:cNvSpPr/>
          <p:nvPr/>
        </p:nvSpPr>
        <p:spPr>
          <a:xfrm>
            <a:off x="6127787" y="3295032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100">
                <a:solidFill>
                  <a:schemeClr val="tx1"/>
                </a:solidFill>
                <a:latin typeface="Century Gothic" panose="020B0502020202020204" pitchFamily="34" charset="0"/>
              </a:rPr>
              <a:t>Notas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653F9964-BB55-4744-BD5B-F15BF475EEFE}"/>
              </a:ext>
            </a:extLst>
          </p:cNvPr>
          <p:cNvSpPr/>
          <p:nvPr/>
        </p:nvSpPr>
        <p:spPr>
          <a:xfrm>
            <a:off x="6127787" y="3747459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100">
                <a:solidFill>
                  <a:schemeClr val="tx1"/>
                </a:solidFill>
                <a:latin typeface="Century Gothic" panose="020B0502020202020204" pitchFamily="34" charset="0"/>
              </a:rPr>
              <a:t>Notas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CA42112-AD9B-8343-A68E-9028E6E29245}"/>
              </a:ext>
            </a:extLst>
          </p:cNvPr>
          <p:cNvSpPr/>
          <p:nvPr/>
        </p:nvSpPr>
        <p:spPr>
          <a:xfrm>
            <a:off x="6127787" y="4199886"/>
            <a:ext cx="64008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100">
                <a:solidFill>
                  <a:schemeClr val="tx1"/>
                </a:solidFill>
                <a:latin typeface="Century Gothic" panose="020B0502020202020204" pitchFamily="34" charset="0"/>
              </a:rPr>
              <a:t>Notas</a:t>
            </a:r>
          </a:p>
        </p:txBody>
      </p:sp>
    </p:spTree>
    <p:extLst>
      <p:ext uri="{BB962C8B-B14F-4D97-AF65-F5344CB8AC3E}">
        <p14:creationId xmlns:p14="http://schemas.microsoft.com/office/powerpoint/2010/main" val="2964708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Mientras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10D70A5A-0FB0-4321-BF79-EFD4E3D20D01}" vid="{0446B1F9-6CBA-4260-8151-9F21380E64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IC-Quarterly-Gantt-Chart-Template_PowerPoint - SR edits</Template>
  <TotalTime>2</TotalTime>
  <Words>315</Words>
  <Application>Microsoft Office PowerPoint</Application>
  <PresentationFormat>Widescreen</PresentationFormat>
  <Paragraphs>91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Li Li</cp:lastModifiedBy>
  <cp:revision>3</cp:revision>
  <cp:lastPrinted>2020-08-31T22:23:58Z</cp:lastPrinted>
  <dcterms:created xsi:type="dcterms:W3CDTF">2020-10-13T17:46:00Z</dcterms:created>
  <dcterms:modified xsi:type="dcterms:W3CDTF">2024-03-17T17:27:13Z</dcterms:modified>
</cp:coreProperties>
</file>