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345" r:id="rId2"/>
    <p:sldId id="320" r:id="rId3"/>
    <p:sldId id="347" r:id="rId4"/>
    <p:sldId id="29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C2F0"/>
    <a:srgbClr val="00E7F2"/>
    <a:srgbClr val="EAEEF3"/>
    <a:srgbClr val="E3EAF6"/>
    <a:srgbClr val="F0A622"/>
    <a:srgbClr val="00BD32"/>
    <a:srgbClr val="5B7191"/>
    <a:srgbClr val="CE1D02"/>
    <a:srgbClr val="CDD5DD"/>
    <a:srgbClr val="7485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25" autoAdjust="0"/>
    <p:restoredTop sz="86447"/>
  </p:normalViewPr>
  <p:slideViewPr>
    <p:cSldViewPr snapToGrid="0" snapToObjects="1">
      <p:cViewPr varScale="1">
        <p:scale>
          <a:sx n="110" d="100"/>
          <a:sy n="110" d="100"/>
        </p:scale>
        <p:origin x="78" y="1458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3/20/2024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8666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745917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3/20/2024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3/20/2024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es.smartsheet.com/try-it?trp=1091802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5F649A-21D3-4946-B06E-8A79DDA0D00E}"/>
              </a:ext>
            </a:extLst>
          </p:cNvPr>
          <p:cNvSpPr txBox="1"/>
          <p:nvPr/>
        </p:nvSpPr>
        <p:spPr>
          <a:xfrm>
            <a:off x="880808" y="2596291"/>
            <a:ext cx="7386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3600">
                <a:latin typeface="Century Gothic" panose="020B0502020202020204" pitchFamily="34" charset="0"/>
              </a:rPr>
              <a:t>Notas para usar esta plantilla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229698-1152-43F9-BE56-3EBDC68FD012}"/>
              </a:ext>
            </a:extLst>
          </p:cNvPr>
          <p:cNvSpPr txBox="1"/>
          <p:nvPr/>
        </p:nvSpPr>
        <p:spPr>
          <a:xfrm>
            <a:off x="880809" y="3526114"/>
            <a:ext cx="6598354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Aft>
                <a:spcPts val="600"/>
              </a:spcAft>
            </a:pPr>
            <a:r>
              <a:rPr lang="es-419" sz="1600" dirty="0">
                <a:latin typeface="Century Gothic" panose="020B0502020202020204" pitchFamily="34" charset="0"/>
              </a:rPr>
              <a:t>Ingrese las tareas, las fechas de inicio y finalización, y los propietarios de las tareas en el área del diagrama. </a:t>
            </a:r>
          </a:p>
          <a:p>
            <a:endParaRPr lang="en-US" sz="1600" dirty="0">
              <a:latin typeface="Century Gothic" panose="020B0502020202020204" pitchFamily="34" charset="0"/>
            </a:endParaRPr>
          </a:p>
          <a:p>
            <a:pPr rtl="0">
              <a:spcAft>
                <a:spcPts val="600"/>
              </a:spcAft>
            </a:pPr>
            <a:r>
              <a:rPr lang="es-419" sz="1600" dirty="0">
                <a:latin typeface="Century Gothic" panose="020B0502020202020204" pitchFamily="34" charset="0"/>
              </a:rPr>
              <a:t>Ajuste las barras de cada tarea para representar la duración a lo largo del proyecto.  Agregue el porcentaje completado de las tareas e información adicional dentro de cada barra o en el área del diagrama. 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7F7C8EC-ED2B-B949-A541-63F70BC666B6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E6E602D8-F760-DF41-A042-4E9312ECA237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C1830B-F673-5C4D-A41E-73B264FFA0FA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riangle 39">
              <a:extLst>
                <a:ext uri="{FF2B5EF4-FFF2-40B4-BE49-F238E27FC236}">
                  <a16:creationId xmlns:a16="http://schemas.microsoft.com/office/drawing/2014/main" id="{0138B3C3-DCBC-554F-80E8-C536867E9D83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riangle 40">
              <a:extLst>
                <a:ext uri="{FF2B5EF4-FFF2-40B4-BE49-F238E27FC236}">
                  <a16:creationId xmlns:a16="http://schemas.microsoft.com/office/drawing/2014/main" id="{00E7AB9E-C70E-4643-9CF4-14B9DBB9726A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F8B7F251-44DE-3441-A174-00EE573C8640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F5839A51-5A39-3D46-9345-7F6E11F7AE3E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58136418-34E8-B247-836A-152A294654E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34FE18B5-F9A5-3D40-ACC0-6B6A68C72E49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B7B3D5D1-3822-0B4D-B163-AF44A4C9EBCB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3622D9C8-9B35-504C-9930-EADF0A6FE121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8FB73460-F7B7-0F4D-AC00-FB39E422030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C90C3849-141E-604A-A3F6-D1733FF0541F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9B2137C1-B295-CC4C-AB71-24F69B0115C3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riangle 50">
              <a:extLst>
                <a:ext uri="{FF2B5EF4-FFF2-40B4-BE49-F238E27FC236}">
                  <a16:creationId xmlns:a16="http://schemas.microsoft.com/office/drawing/2014/main" id="{698A1386-A455-0D43-8AAF-0789E778B2C8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Triangle 51">
              <a:extLst>
                <a:ext uri="{FF2B5EF4-FFF2-40B4-BE49-F238E27FC236}">
                  <a16:creationId xmlns:a16="http://schemas.microsoft.com/office/drawing/2014/main" id="{9BDA921D-9CA8-E04E-806F-450E1B28A97E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riangle 52">
              <a:extLst>
                <a:ext uri="{FF2B5EF4-FFF2-40B4-BE49-F238E27FC236}">
                  <a16:creationId xmlns:a16="http://schemas.microsoft.com/office/drawing/2014/main" id="{BE1646B1-714E-5648-A575-09088BA055EB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riangle 53">
              <a:extLst>
                <a:ext uri="{FF2B5EF4-FFF2-40B4-BE49-F238E27FC236}">
                  <a16:creationId xmlns:a16="http://schemas.microsoft.com/office/drawing/2014/main" id="{62149B97-4C44-BC45-9D6F-D1D5FABC3F43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riangle 54">
              <a:extLst>
                <a:ext uri="{FF2B5EF4-FFF2-40B4-BE49-F238E27FC236}">
                  <a16:creationId xmlns:a16="http://schemas.microsoft.com/office/drawing/2014/main" id="{64ECBC73-824F-FD49-998C-F04D37EA2CD8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Triangle 55">
              <a:extLst>
                <a:ext uri="{FF2B5EF4-FFF2-40B4-BE49-F238E27FC236}">
                  <a16:creationId xmlns:a16="http://schemas.microsoft.com/office/drawing/2014/main" id="{93C78C48-A7AD-6E44-8747-216D734987CC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Triangle 56">
              <a:extLst>
                <a:ext uri="{FF2B5EF4-FFF2-40B4-BE49-F238E27FC236}">
                  <a16:creationId xmlns:a16="http://schemas.microsoft.com/office/drawing/2014/main" id="{85366D21-3641-0645-A356-7381BF76DA84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A0370E60-D0DA-F441-B82D-26EDF95ABBF8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0DE66A53-CAAF-BA4C-B531-CF2495CAE8A4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id="{2F5DDB50-3310-0C4B-A1D5-A7FB45F55483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D4B8C50A-66D8-1743-8738-2A9BF2BE5F66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riangle 61">
              <a:extLst>
                <a:ext uri="{FF2B5EF4-FFF2-40B4-BE49-F238E27FC236}">
                  <a16:creationId xmlns:a16="http://schemas.microsoft.com/office/drawing/2014/main" id="{4F9B99A0-C911-0145-966C-8FF0E418F36E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0697A30B-2586-DC4D-B8DF-1A0A400A1926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24366BEE-7D91-D647-A36B-434A86F3763B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287050" y="337026"/>
            <a:ext cx="2561423" cy="507585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409777" y="353237"/>
            <a:ext cx="65635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PLANTILLA DE LÍNEA DE TIEMPO DE DESARROLLO DE SOFTWARE</a:t>
            </a:r>
          </a:p>
        </p:txBody>
      </p:sp>
    </p:spTree>
    <p:extLst>
      <p:ext uri="{BB962C8B-B14F-4D97-AF65-F5344CB8AC3E}">
        <p14:creationId xmlns:p14="http://schemas.microsoft.com/office/powerpoint/2010/main" val="2426914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675118" y="6477000"/>
            <a:ext cx="10954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dirty="0">
                <a:solidFill>
                  <a:schemeClr val="bg1"/>
                </a:solidFill>
                <a:latin typeface="Century Gothic" panose="020B0502020202020204" pitchFamily="34" charset="0"/>
              </a:rPr>
              <a:t>PLANTILLA DE LÍNEA DE TIEMPO DE DESARROLLO DE SOFTWARE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4345489"/>
              </p:ext>
            </p:extLst>
          </p:nvPr>
        </p:nvGraphicFramePr>
        <p:xfrm>
          <a:off x="327121" y="516122"/>
          <a:ext cx="11573778" cy="5837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156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504202">
                  <a:extLst>
                    <a:ext uri="{9D8B030D-6E8A-4147-A177-3AD203B41FA5}">
                      <a16:colId xmlns:a16="http://schemas.microsoft.com/office/drawing/2014/main" val="4079889448"/>
                    </a:ext>
                  </a:extLst>
                </a:gridCol>
                <a:gridCol w="931491">
                  <a:extLst>
                    <a:ext uri="{9D8B030D-6E8A-4147-A177-3AD203B41FA5}">
                      <a16:colId xmlns:a16="http://schemas.microsoft.com/office/drawing/2014/main" val="1024581539"/>
                    </a:ext>
                  </a:extLst>
                </a:gridCol>
                <a:gridCol w="864764">
                  <a:extLst>
                    <a:ext uri="{9D8B030D-6E8A-4147-A177-3AD203B41FA5}">
                      <a16:colId xmlns:a16="http://schemas.microsoft.com/office/drawing/2014/main" val="1817390762"/>
                    </a:ext>
                  </a:extLst>
                </a:gridCol>
                <a:gridCol w="5383291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1832874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</a:tblGrid>
              <a:tr h="228515">
                <a:tc>
                  <a:txBody>
                    <a:bodyPr/>
                    <a:lstStyle/>
                    <a:p>
                      <a:pPr rtl="0"/>
                      <a:r>
                        <a:rPr lang="es-419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PROYECTOS + TAREAS</a:t>
                      </a: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419" sz="9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INICIO</a:t>
                      </a: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419" sz="9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FINALIZACIÓN</a:t>
                      </a: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s-419" sz="9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PROPIETARIO</a:t>
                      </a: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SEPTIEMBRE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OCTUBRE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611726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PREPARACIÓN</a:t>
                      </a: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Definir la reunión de lanzamiento</a:t>
                      </a: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2/9</a:t>
                      </a: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2/9</a:t>
                      </a: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Acordar los objetivos</a:t>
                      </a: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3/9</a:t>
                      </a: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7/9</a:t>
                      </a: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INICIACIÓN</a:t>
                      </a: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Requisitos detallados</a:t>
                      </a: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7/9</a:t>
                      </a: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9/9</a:t>
                      </a: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Requisitos de hardware</a:t>
                      </a: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9/9</a:t>
                      </a: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11/9</a:t>
                      </a: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Plan de recursos definitivo</a:t>
                      </a: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11/9</a:t>
                      </a: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15/9</a:t>
                      </a: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Dotación de personal</a:t>
                      </a: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15/9</a:t>
                      </a: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17/9</a:t>
                      </a: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DESARROLLO</a:t>
                      </a: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Requisitos técnicos</a:t>
                      </a: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17/9</a:t>
                      </a: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21/9</a:t>
                      </a: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260576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Desarrollo de la base de datos</a:t>
                      </a: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21/9</a:t>
                      </a: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23/9</a:t>
                      </a: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946280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Desarrollo de la API</a:t>
                      </a: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23/9</a:t>
                      </a: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25/9</a:t>
                      </a: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369785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Cliente de interfaz de usuario</a:t>
                      </a: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25/9</a:t>
                      </a: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29/9</a:t>
                      </a: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984988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Pruebas</a:t>
                      </a: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29/9</a:t>
                      </a: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2/10</a:t>
                      </a: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128129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Desarrollo completo</a:t>
                      </a: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2/10</a:t>
                      </a: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5/10</a:t>
                      </a: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39753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OPERACIONES</a:t>
                      </a: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735880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Configuración del hardware</a:t>
                      </a: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5/10</a:t>
                      </a: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7/10</a:t>
                      </a: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850733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Pruebas del sistema</a:t>
                      </a: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7/10</a:t>
                      </a: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9/10</a:t>
                      </a: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3912285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LANZAMIENTO</a:t>
                      </a: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9/10</a:t>
                      </a: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9/10</a:t>
                      </a: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2154133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DADEC37-AD62-194B-8324-91DAEC6F3A34}"/>
              </a:ext>
            </a:extLst>
          </p:cNvPr>
          <p:cNvSpPr/>
          <p:nvPr/>
        </p:nvSpPr>
        <p:spPr>
          <a:xfrm>
            <a:off x="4800046" y="1144896"/>
            <a:ext cx="182880" cy="18288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120421-B160-AC44-999E-CFB0721F467F}"/>
              </a:ext>
            </a:extLst>
          </p:cNvPr>
          <p:cNvSpPr/>
          <p:nvPr/>
        </p:nvSpPr>
        <p:spPr>
          <a:xfrm>
            <a:off x="7170624" y="2935560"/>
            <a:ext cx="548640" cy="18288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20%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A04FFA-D9F8-5249-A153-D5EAF58B72FE}"/>
              </a:ext>
            </a:extLst>
          </p:cNvPr>
          <p:cNvSpPr/>
          <p:nvPr/>
        </p:nvSpPr>
        <p:spPr>
          <a:xfrm>
            <a:off x="6415594" y="2645825"/>
            <a:ext cx="927694" cy="182880"/>
          </a:xfrm>
          <a:prstGeom prst="rect">
            <a:avLst/>
          </a:prstGeom>
          <a:solidFill>
            <a:srgbClr val="51C2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900">
                <a:solidFill>
                  <a:schemeClr val="tx1"/>
                </a:solidFill>
                <a:latin typeface="Century Gothic" panose="020B0502020202020204" pitchFamily="34" charset="0"/>
              </a:rPr>
              <a:t>70%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FE24B6B-A6AC-0A4E-A8D3-E4E3AAED67B1}"/>
              </a:ext>
            </a:extLst>
          </p:cNvPr>
          <p:cNvSpPr/>
          <p:nvPr/>
        </p:nvSpPr>
        <p:spPr>
          <a:xfrm>
            <a:off x="4986839" y="1478172"/>
            <a:ext cx="914400" cy="18288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900">
                <a:solidFill>
                  <a:schemeClr val="tx1"/>
                </a:solidFill>
                <a:latin typeface="Century Gothic" panose="020B0502020202020204" pitchFamily="34" charset="0"/>
              </a:rPr>
              <a:t>100%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DF46762-DE84-6D48-99D5-CB3DE0793AB2}"/>
              </a:ext>
            </a:extLst>
          </p:cNvPr>
          <p:cNvSpPr/>
          <p:nvPr/>
        </p:nvSpPr>
        <p:spPr>
          <a:xfrm>
            <a:off x="8614855" y="4094500"/>
            <a:ext cx="548640" cy="18288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327E30-6FC2-774C-84E7-84122B7DDF00}"/>
              </a:ext>
            </a:extLst>
          </p:cNvPr>
          <p:cNvSpPr/>
          <p:nvPr/>
        </p:nvSpPr>
        <p:spPr>
          <a:xfrm>
            <a:off x="5699984" y="2066355"/>
            <a:ext cx="548640" cy="1828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900">
                <a:solidFill>
                  <a:schemeClr val="tx1"/>
                </a:solidFill>
                <a:latin typeface="Century Gothic" panose="020B0502020202020204" pitchFamily="34" charset="0"/>
              </a:rPr>
              <a:t>100%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6B6796C-A823-9B45-9C7B-E649DE201818}"/>
              </a:ext>
            </a:extLst>
          </p:cNvPr>
          <p:cNvSpPr/>
          <p:nvPr/>
        </p:nvSpPr>
        <p:spPr>
          <a:xfrm>
            <a:off x="6089344" y="2347381"/>
            <a:ext cx="548640" cy="182880"/>
          </a:xfrm>
          <a:prstGeom prst="rect">
            <a:avLst/>
          </a:prstGeom>
          <a:solidFill>
            <a:srgbClr val="51C2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900">
                <a:solidFill>
                  <a:schemeClr val="tx1"/>
                </a:solidFill>
                <a:latin typeface="Century Gothic" panose="020B0502020202020204" pitchFamily="34" charset="0"/>
              </a:rPr>
              <a:t>70%</a:t>
            </a:r>
          </a:p>
        </p:txBody>
      </p:sp>
      <p:sp>
        <p:nvSpPr>
          <p:cNvPr id="47" name="Diamond 46">
            <a:extLst>
              <a:ext uri="{FF2B5EF4-FFF2-40B4-BE49-F238E27FC236}">
                <a16:creationId xmlns:a16="http://schemas.microsoft.com/office/drawing/2014/main" id="{099497A0-BE95-9946-9188-270533876201}"/>
              </a:ext>
            </a:extLst>
          </p:cNvPr>
          <p:cNvSpPr>
            <a:spLocks/>
          </p:cNvSpPr>
          <p:nvPr/>
        </p:nvSpPr>
        <p:spPr>
          <a:xfrm>
            <a:off x="4822906" y="1158868"/>
            <a:ext cx="137160" cy="13716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3CF4442-3A25-A143-A9BF-AFB5201BA991}"/>
              </a:ext>
            </a:extLst>
          </p:cNvPr>
          <p:cNvSpPr/>
          <p:nvPr/>
        </p:nvSpPr>
        <p:spPr>
          <a:xfrm>
            <a:off x="8254866" y="3796056"/>
            <a:ext cx="548640" cy="18288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ABC308D-07B1-FD4A-BEED-28B4F3507B29}"/>
              </a:ext>
            </a:extLst>
          </p:cNvPr>
          <p:cNvSpPr/>
          <p:nvPr/>
        </p:nvSpPr>
        <p:spPr>
          <a:xfrm>
            <a:off x="7527851" y="3506321"/>
            <a:ext cx="914400" cy="18288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5AE4F840-545A-1847-8EAE-616A7CE709A2}"/>
              </a:ext>
            </a:extLst>
          </p:cNvPr>
          <p:cNvSpPr/>
          <p:nvPr/>
        </p:nvSpPr>
        <p:spPr>
          <a:xfrm>
            <a:off x="11138970" y="5824204"/>
            <a:ext cx="548640" cy="18288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270384EF-B199-1743-A80E-61F40AE73E6E}"/>
              </a:ext>
            </a:extLst>
          </p:cNvPr>
          <p:cNvSpPr/>
          <p:nvPr/>
        </p:nvSpPr>
        <p:spPr>
          <a:xfrm>
            <a:off x="8974368" y="4384232"/>
            <a:ext cx="914400" cy="18288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70F4C726-C9AB-294E-90BA-AE1E96B6A59D}"/>
              </a:ext>
            </a:extLst>
          </p:cNvPr>
          <p:cNvSpPr/>
          <p:nvPr/>
        </p:nvSpPr>
        <p:spPr>
          <a:xfrm>
            <a:off x="10775572" y="5534462"/>
            <a:ext cx="548640" cy="18288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6ED94480-4265-264B-AFF1-491F84833FFB}"/>
              </a:ext>
            </a:extLst>
          </p:cNvPr>
          <p:cNvSpPr/>
          <p:nvPr/>
        </p:nvSpPr>
        <p:spPr>
          <a:xfrm>
            <a:off x="10242845" y="4954993"/>
            <a:ext cx="731520" cy="1828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D00E212A-2CF7-8F47-B38A-AD77E6B84AA2}"/>
              </a:ext>
            </a:extLst>
          </p:cNvPr>
          <p:cNvSpPr/>
          <p:nvPr/>
        </p:nvSpPr>
        <p:spPr>
          <a:xfrm>
            <a:off x="9695046" y="4665260"/>
            <a:ext cx="731520" cy="18288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428332C4-6B7F-3B45-BC4F-CAAE0FD3C676}"/>
              </a:ext>
            </a:extLst>
          </p:cNvPr>
          <p:cNvSpPr/>
          <p:nvPr/>
        </p:nvSpPr>
        <p:spPr>
          <a:xfrm>
            <a:off x="11504730" y="6126139"/>
            <a:ext cx="182880" cy="1828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8" name="Diamond 57">
            <a:extLst>
              <a:ext uri="{FF2B5EF4-FFF2-40B4-BE49-F238E27FC236}">
                <a16:creationId xmlns:a16="http://schemas.microsoft.com/office/drawing/2014/main" id="{46D0B767-26D2-374C-877A-24511D8F270A}"/>
              </a:ext>
            </a:extLst>
          </p:cNvPr>
          <p:cNvSpPr>
            <a:spLocks/>
          </p:cNvSpPr>
          <p:nvPr/>
        </p:nvSpPr>
        <p:spPr>
          <a:xfrm>
            <a:off x="8259371" y="4081512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589B3DFC-87BA-274E-81FE-D792C4A681F8}"/>
              </a:ext>
            </a:extLst>
          </p:cNvPr>
          <p:cNvCxnSpPr/>
          <p:nvPr/>
        </p:nvCxnSpPr>
        <p:spPr>
          <a:xfrm>
            <a:off x="4805787" y="885626"/>
            <a:ext cx="1098851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41DAEAD9-00F7-2147-91DF-DA0A5F091E7D}"/>
              </a:ext>
            </a:extLst>
          </p:cNvPr>
          <p:cNvCxnSpPr/>
          <p:nvPr/>
        </p:nvCxnSpPr>
        <p:spPr>
          <a:xfrm>
            <a:off x="5699197" y="1874781"/>
            <a:ext cx="201168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2A57F997-52E4-544B-8717-0778C70FF4C3}"/>
              </a:ext>
            </a:extLst>
          </p:cNvPr>
          <p:cNvCxnSpPr/>
          <p:nvPr/>
        </p:nvCxnSpPr>
        <p:spPr>
          <a:xfrm>
            <a:off x="7524371" y="3316187"/>
            <a:ext cx="342900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3D3B2717-BD2B-054D-B530-94B36320607F}"/>
              </a:ext>
            </a:extLst>
          </p:cNvPr>
          <p:cNvCxnSpPr/>
          <p:nvPr/>
        </p:nvCxnSpPr>
        <p:spPr>
          <a:xfrm>
            <a:off x="10774386" y="5345206"/>
            <a:ext cx="91440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Group 59">
            <a:extLst>
              <a:ext uri="{FF2B5EF4-FFF2-40B4-BE49-F238E27FC236}">
                <a16:creationId xmlns:a16="http://schemas.microsoft.com/office/drawing/2014/main" id="{830E72BF-A773-8C4C-8663-F1DA6677DB04}"/>
              </a:ext>
            </a:extLst>
          </p:cNvPr>
          <p:cNvGrpSpPr/>
          <p:nvPr/>
        </p:nvGrpSpPr>
        <p:grpSpPr>
          <a:xfrm>
            <a:off x="6545296" y="166684"/>
            <a:ext cx="548640" cy="6126480"/>
            <a:chOff x="5331873" y="127356"/>
            <a:chExt cx="548640" cy="6126480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8BBA4A75-A3AC-9B4F-9F97-B701E3ED88FB}"/>
                </a:ext>
              </a:extLst>
            </p:cNvPr>
            <p:cNvSpPr/>
            <p:nvPr/>
          </p:nvSpPr>
          <p:spPr>
            <a:xfrm>
              <a:off x="5331873" y="133873"/>
              <a:ext cx="548640" cy="22860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83000">
                  <a:srgbClr val="FFC000"/>
                </a:gs>
                <a:gs pos="100000">
                  <a:srgbClr val="F0A622"/>
                </a:gs>
              </a:gsLst>
              <a:lin ang="0" scaled="0"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rtl="0"/>
              <a:r>
                <a:rPr lang="es-419" sz="800">
                  <a:solidFill>
                    <a:schemeClr val="tx1"/>
                  </a:solidFill>
                  <a:latin typeface="Century Gothic" panose="020B0502020202020204" pitchFamily="34" charset="0"/>
                </a:rPr>
                <a:t>HOY</a:t>
              </a:r>
            </a:p>
          </p:txBody>
        </p: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ACCB5F64-028A-B847-A219-B62BF2CE4C34}"/>
                </a:ext>
              </a:extLst>
            </p:cNvPr>
            <p:cNvCxnSpPr/>
            <p:nvPr/>
          </p:nvCxnSpPr>
          <p:spPr>
            <a:xfrm>
              <a:off x="5331873" y="127356"/>
              <a:ext cx="0" cy="6126480"/>
            </a:xfrm>
            <a:prstGeom prst="line">
              <a:avLst/>
            </a:prstGeom>
            <a:ln w="28575">
              <a:solidFill>
                <a:schemeClr val="bg1"/>
              </a:solidFill>
              <a:prstDash val="sysDot"/>
            </a:ln>
            <a:effectLst>
              <a:outerShdw blurRad="38100" dist="12700" dir="8100000" algn="tr" rotWithShape="0">
                <a:schemeClr val="bg1">
                  <a:lumMod val="50000"/>
                  <a:alpha val="50000"/>
                </a:scheme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Rectangle 75">
            <a:extLst>
              <a:ext uri="{FF2B5EF4-FFF2-40B4-BE49-F238E27FC236}">
                <a16:creationId xmlns:a16="http://schemas.microsoft.com/office/drawing/2014/main" id="{127B7BAA-4638-534D-81E4-DAEA32B7847C}"/>
              </a:ext>
            </a:extLst>
          </p:cNvPr>
          <p:cNvSpPr/>
          <p:nvPr/>
        </p:nvSpPr>
        <p:spPr>
          <a:xfrm>
            <a:off x="5529131" y="4052060"/>
            <a:ext cx="2750063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es-419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INFORME DE ESTADO DEL PROYECTO 20/9 </a:t>
            </a:r>
          </a:p>
        </p:txBody>
      </p:sp>
    </p:spTree>
    <p:extLst>
      <p:ext uri="{BB962C8B-B14F-4D97-AF65-F5344CB8AC3E}">
        <p14:creationId xmlns:p14="http://schemas.microsoft.com/office/powerpoint/2010/main" val="1036723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1298961" y="6477000"/>
            <a:ext cx="10331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dirty="0">
                <a:solidFill>
                  <a:schemeClr val="bg1"/>
                </a:solidFill>
                <a:latin typeface="Century Gothic" panose="020B0502020202020204" pitchFamily="34" charset="0"/>
              </a:rPr>
              <a:t>PLANTILLA DE LÍNEA DE TIEMPO DE DESARROLLO DE SOFTWARE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5496811"/>
              </p:ext>
            </p:extLst>
          </p:nvPr>
        </p:nvGraphicFramePr>
        <p:xfrm>
          <a:off x="327121" y="516122"/>
          <a:ext cx="11573780" cy="5837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156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504202">
                  <a:extLst>
                    <a:ext uri="{9D8B030D-6E8A-4147-A177-3AD203B41FA5}">
                      <a16:colId xmlns:a16="http://schemas.microsoft.com/office/drawing/2014/main" val="4079889448"/>
                    </a:ext>
                  </a:extLst>
                </a:gridCol>
                <a:gridCol w="931491">
                  <a:extLst>
                    <a:ext uri="{9D8B030D-6E8A-4147-A177-3AD203B41FA5}">
                      <a16:colId xmlns:a16="http://schemas.microsoft.com/office/drawing/2014/main" val="1024581539"/>
                    </a:ext>
                  </a:extLst>
                </a:gridCol>
                <a:gridCol w="864764">
                  <a:extLst>
                    <a:ext uri="{9D8B030D-6E8A-4147-A177-3AD203B41FA5}">
                      <a16:colId xmlns:a16="http://schemas.microsoft.com/office/drawing/2014/main" val="1817390762"/>
                    </a:ext>
                  </a:extLst>
                </a:gridCol>
                <a:gridCol w="2405389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2405389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2405389">
                  <a:extLst>
                    <a:ext uri="{9D8B030D-6E8A-4147-A177-3AD203B41FA5}">
                      <a16:colId xmlns:a16="http://schemas.microsoft.com/office/drawing/2014/main" val="335129915"/>
                    </a:ext>
                  </a:extLst>
                </a:gridCol>
              </a:tblGrid>
              <a:tr h="228515">
                <a:tc>
                  <a:txBody>
                    <a:bodyPr/>
                    <a:lstStyle/>
                    <a:p>
                      <a:pPr rtl="0"/>
                      <a:r>
                        <a:rPr lang="es-419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PROYECTOS + TAREAS</a:t>
                      </a: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419" sz="9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INICIO</a:t>
                      </a: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419" sz="9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FINALIZACIÓN</a:t>
                      </a: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s-419" sz="9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PROPIETARIO</a:t>
                      </a: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 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 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 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611726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PREPARACIÓN</a:t>
                      </a: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Definir la reunión de lanzamiento</a:t>
                      </a: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Acordar los objetivos</a:t>
                      </a: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INICIACIÓN</a:t>
                      </a: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Requisitos detallados</a:t>
                      </a: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Requisitos de hardware</a:t>
                      </a: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Plan de recursos definitivo</a:t>
                      </a: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Dotación de personal</a:t>
                      </a: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DESARROLLO</a:t>
                      </a: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Requisitos técnicos</a:t>
                      </a: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260576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Desarrollo de la base de datos</a:t>
                      </a: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946280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Desarrollo de la API</a:t>
                      </a: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369785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Cliente de interfaz de usuario</a:t>
                      </a: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984988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Pruebas</a:t>
                      </a: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128129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Desarrollo completo</a:t>
                      </a: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39753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OPERACIONES</a:t>
                      </a: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735880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Configuración del hardware</a:t>
                      </a: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850733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Pruebas del sistema</a:t>
                      </a: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3912285"/>
                  </a:ext>
                </a:extLst>
              </a:tr>
              <a:tr h="289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LANZAMIENTO</a:t>
                      </a: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2000" marR="54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2154133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DADEC37-AD62-194B-8324-91DAEC6F3A34}"/>
              </a:ext>
            </a:extLst>
          </p:cNvPr>
          <p:cNvSpPr/>
          <p:nvPr/>
        </p:nvSpPr>
        <p:spPr>
          <a:xfrm>
            <a:off x="4800046" y="1144896"/>
            <a:ext cx="1371600" cy="18288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120421-B160-AC44-999E-CFB0721F467F}"/>
              </a:ext>
            </a:extLst>
          </p:cNvPr>
          <p:cNvSpPr/>
          <p:nvPr/>
        </p:nvSpPr>
        <p:spPr>
          <a:xfrm>
            <a:off x="4800046" y="2935560"/>
            <a:ext cx="1371600" cy="18288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A04FFA-D9F8-5249-A153-D5EAF58B72FE}"/>
              </a:ext>
            </a:extLst>
          </p:cNvPr>
          <p:cNvSpPr/>
          <p:nvPr/>
        </p:nvSpPr>
        <p:spPr>
          <a:xfrm>
            <a:off x="4800046" y="2637116"/>
            <a:ext cx="1371600" cy="182880"/>
          </a:xfrm>
          <a:prstGeom prst="rect">
            <a:avLst/>
          </a:prstGeom>
          <a:solidFill>
            <a:srgbClr val="51C2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FE24B6B-A6AC-0A4E-A8D3-E4E3AAED67B1}"/>
              </a:ext>
            </a:extLst>
          </p:cNvPr>
          <p:cNvSpPr/>
          <p:nvPr/>
        </p:nvSpPr>
        <p:spPr>
          <a:xfrm>
            <a:off x="4800046" y="1486885"/>
            <a:ext cx="1371600" cy="18288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DF46762-DE84-6D48-99D5-CB3DE0793AB2}"/>
              </a:ext>
            </a:extLst>
          </p:cNvPr>
          <p:cNvSpPr/>
          <p:nvPr/>
        </p:nvSpPr>
        <p:spPr>
          <a:xfrm>
            <a:off x="4800046" y="4085791"/>
            <a:ext cx="1371600" cy="18288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327E30-6FC2-774C-84E7-84122B7DDF00}"/>
              </a:ext>
            </a:extLst>
          </p:cNvPr>
          <p:cNvSpPr/>
          <p:nvPr/>
        </p:nvSpPr>
        <p:spPr>
          <a:xfrm>
            <a:off x="4800046" y="2066355"/>
            <a:ext cx="1371600" cy="1828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6B6796C-A823-9B45-9C7B-E649DE201818}"/>
              </a:ext>
            </a:extLst>
          </p:cNvPr>
          <p:cNvSpPr/>
          <p:nvPr/>
        </p:nvSpPr>
        <p:spPr>
          <a:xfrm>
            <a:off x="4800046" y="2347381"/>
            <a:ext cx="1371600" cy="182880"/>
          </a:xfrm>
          <a:prstGeom prst="rect">
            <a:avLst/>
          </a:prstGeom>
          <a:solidFill>
            <a:srgbClr val="51C2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3CF4442-3A25-A143-A9BF-AFB5201BA991}"/>
              </a:ext>
            </a:extLst>
          </p:cNvPr>
          <p:cNvSpPr/>
          <p:nvPr/>
        </p:nvSpPr>
        <p:spPr>
          <a:xfrm>
            <a:off x="4800046" y="3796056"/>
            <a:ext cx="1371600" cy="18288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ABC308D-07B1-FD4A-BEED-28B4F3507B29}"/>
              </a:ext>
            </a:extLst>
          </p:cNvPr>
          <p:cNvSpPr/>
          <p:nvPr/>
        </p:nvSpPr>
        <p:spPr>
          <a:xfrm>
            <a:off x="4800046" y="3506321"/>
            <a:ext cx="1371600" cy="18288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5AE4F840-545A-1847-8EAE-616A7CE709A2}"/>
              </a:ext>
            </a:extLst>
          </p:cNvPr>
          <p:cNvSpPr/>
          <p:nvPr/>
        </p:nvSpPr>
        <p:spPr>
          <a:xfrm>
            <a:off x="4800046" y="5824208"/>
            <a:ext cx="1371600" cy="18288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270384EF-B199-1743-A80E-61F40AE73E6E}"/>
              </a:ext>
            </a:extLst>
          </p:cNvPr>
          <p:cNvSpPr/>
          <p:nvPr/>
        </p:nvSpPr>
        <p:spPr>
          <a:xfrm>
            <a:off x="4800046" y="4375526"/>
            <a:ext cx="1371600" cy="18288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70F4C726-C9AB-294E-90BA-AE1E96B6A59D}"/>
              </a:ext>
            </a:extLst>
          </p:cNvPr>
          <p:cNvSpPr/>
          <p:nvPr/>
        </p:nvSpPr>
        <p:spPr>
          <a:xfrm>
            <a:off x="4800046" y="5534466"/>
            <a:ext cx="1371600" cy="18288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6ED94480-4265-264B-AFF1-491F84833FFB}"/>
              </a:ext>
            </a:extLst>
          </p:cNvPr>
          <p:cNvSpPr/>
          <p:nvPr/>
        </p:nvSpPr>
        <p:spPr>
          <a:xfrm>
            <a:off x="4800046" y="4963705"/>
            <a:ext cx="1371600" cy="1828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D00E212A-2CF7-8F47-B38A-AD77E6B84AA2}"/>
              </a:ext>
            </a:extLst>
          </p:cNvPr>
          <p:cNvSpPr/>
          <p:nvPr/>
        </p:nvSpPr>
        <p:spPr>
          <a:xfrm>
            <a:off x="4800046" y="4665261"/>
            <a:ext cx="1371600" cy="18288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428332C4-6B7F-3B45-BC4F-CAAE0FD3C676}"/>
              </a:ext>
            </a:extLst>
          </p:cNvPr>
          <p:cNvSpPr/>
          <p:nvPr/>
        </p:nvSpPr>
        <p:spPr>
          <a:xfrm>
            <a:off x="4800046" y="6126145"/>
            <a:ext cx="1371600" cy="1828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8" name="Diamond 57">
            <a:extLst>
              <a:ext uri="{FF2B5EF4-FFF2-40B4-BE49-F238E27FC236}">
                <a16:creationId xmlns:a16="http://schemas.microsoft.com/office/drawing/2014/main" id="{46D0B767-26D2-374C-877A-24511D8F270A}"/>
              </a:ext>
            </a:extLst>
          </p:cNvPr>
          <p:cNvSpPr>
            <a:spLocks/>
          </p:cNvSpPr>
          <p:nvPr/>
        </p:nvSpPr>
        <p:spPr>
          <a:xfrm>
            <a:off x="8259371" y="4098930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589B3DFC-87BA-274E-81FE-D792C4A681F8}"/>
              </a:ext>
            </a:extLst>
          </p:cNvPr>
          <p:cNvCxnSpPr>
            <a:cxnSpLocks/>
          </p:cNvCxnSpPr>
          <p:nvPr/>
        </p:nvCxnSpPr>
        <p:spPr>
          <a:xfrm>
            <a:off x="4800045" y="885626"/>
            <a:ext cx="137160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41DAEAD9-00F7-2147-91DF-DA0A5F091E7D}"/>
              </a:ext>
            </a:extLst>
          </p:cNvPr>
          <p:cNvCxnSpPr>
            <a:cxnSpLocks/>
          </p:cNvCxnSpPr>
          <p:nvPr/>
        </p:nvCxnSpPr>
        <p:spPr>
          <a:xfrm>
            <a:off x="4800046" y="1874781"/>
            <a:ext cx="137160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2A57F997-52E4-544B-8717-0778C70FF4C3}"/>
              </a:ext>
            </a:extLst>
          </p:cNvPr>
          <p:cNvCxnSpPr>
            <a:cxnSpLocks/>
          </p:cNvCxnSpPr>
          <p:nvPr/>
        </p:nvCxnSpPr>
        <p:spPr>
          <a:xfrm>
            <a:off x="4800046" y="3307478"/>
            <a:ext cx="137160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3D3B2717-BD2B-054D-B530-94B36320607F}"/>
              </a:ext>
            </a:extLst>
          </p:cNvPr>
          <p:cNvCxnSpPr>
            <a:cxnSpLocks/>
          </p:cNvCxnSpPr>
          <p:nvPr/>
        </p:nvCxnSpPr>
        <p:spPr>
          <a:xfrm>
            <a:off x="4800046" y="5353918"/>
            <a:ext cx="137160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Group 59">
            <a:extLst>
              <a:ext uri="{FF2B5EF4-FFF2-40B4-BE49-F238E27FC236}">
                <a16:creationId xmlns:a16="http://schemas.microsoft.com/office/drawing/2014/main" id="{830E72BF-A773-8C4C-8663-F1DA6677DB04}"/>
              </a:ext>
            </a:extLst>
          </p:cNvPr>
          <p:cNvGrpSpPr/>
          <p:nvPr/>
        </p:nvGrpSpPr>
        <p:grpSpPr>
          <a:xfrm>
            <a:off x="9907311" y="166684"/>
            <a:ext cx="548640" cy="6126480"/>
            <a:chOff x="5331873" y="127356"/>
            <a:chExt cx="548640" cy="6126480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8BBA4A75-A3AC-9B4F-9F97-B701E3ED88FB}"/>
                </a:ext>
              </a:extLst>
            </p:cNvPr>
            <p:cNvSpPr/>
            <p:nvPr/>
          </p:nvSpPr>
          <p:spPr>
            <a:xfrm>
              <a:off x="5331873" y="133873"/>
              <a:ext cx="548640" cy="22860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83000">
                  <a:srgbClr val="FFC000"/>
                </a:gs>
                <a:gs pos="100000">
                  <a:srgbClr val="F0A622"/>
                </a:gs>
              </a:gsLst>
              <a:lin ang="0" scaled="0"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rtl="0"/>
              <a:r>
                <a:rPr lang="es-419" sz="800">
                  <a:solidFill>
                    <a:schemeClr val="tx1"/>
                  </a:solidFill>
                  <a:latin typeface="Century Gothic" panose="020B0502020202020204" pitchFamily="34" charset="0"/>
                </a:rPr>
                <a:t>HOY</a:t>
              </a:r>
            </a:p>
          </p:txBody>
        </p: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ACCB5F64-028A-B847-A219-B62BF2CE4C34}"/>
                </a:ext>
              </a:extLst>
            </p:cNvPr>
            <p:cNvCxnSpPr/>
            <p:nvPr/>
          </p:nvCxnSpPr>
          <p:spPr>
            <a:xfrm>
              <a:off x="5331873" y="127356"/>
              <a:ext cx="0" cy="6126480"/>
            </a:xfrm>
            <a:prstGeom prst="line">
              <a:avLst/>
            </a:prstGeom>
            <a:ln w="28575">
              <a:solidFill>
                <a:schemeClr val="bg1"/>
              </a:solidFill>
              <a:prstDash val="sysDot"/>
            </a:ln>
            <a:effectLst>
              <a:outerShdw blurRad="38100" dist="12700" dir="8100000" algn="tr" rotWithShape="0">
                <a:schemeClr val="bg1">
                  <a:lumMod val="50000"/>
                  <a:alpha val="50000"/>
                </a:scheme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Rectangle 75">
            <a:extLst>
              <a:ext uri="{FF2B5EF4-FFF2-40B4-BE49-F238E27FC236}">
                <a16:creationId xmlns:a16="http://schemas.microsoft.com/office/drawing/2014/main" id="{127B7BAA-4638-534D-81E4-DAEA32B7847C}"/>
              </a:ext>
            </a:extLst>
          </p:cNvPr>
          <p:cNvSpPr/>
          <p:nvPr/>
        </p:nvSpPr>
        <p:spPr>
          <a:xfrm>
            <a:off x="6276682" y="4052060"/>
            <a:ext cx="201168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es-419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NOTAS DE LA TAREA/HITO 00/00</a:t>
            </a:r>
          </a:p>
        </p:txBody>
      </p:sp>
      <p:sp>
        <p:nvSpPr>
          <p:cNvPr id="63" name="Diamond 62">
            <a:extLst>
              <a:ext uri="{FF2B5EF4-FFF2-40B4-BE49-F238E27FC236}">
                <a16:creationId xmlns:a16="http://schemas.microsoft.com/office/drawing/2014/main" id="{5A0CF200-CE34-7644-80A8-9E07FD12A596}"/>
              </a:ext>
            </a:extLst>
          </p:cNvPr>
          <p:cNvSpPr>
            <a:spLocks/>
          </p:cNvSpPr>
          <p:nvPr/>
        </p:nvSpPr>
        <p:spPr>
          <a:xfrm>
            <a:off x="8258178" y="4963770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BD5E7CD4-C0CC-054E-9F6B-9F49ABBF44B6}"/>
              </a:ext>
            </a:extLst>
          </p:cNvPr>
          <p:cNvSpPr/>
          <p:nvPr/>
        </p:nvSpPr>
        <p:spPr>
          <a:xfrm>
            <a:off x="6275489" y="4916900"/>
            <a:ext cx="201168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es-419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NOTAS DE LA TAREA/HITO 00/00</a:t>
            </a:r>
          </a:p>
        </p:txBody>
      </p:sp>
      <p:sp>
        <p:nvSpPr>
          <p:cNvPr id="65" name="Diamond 64">
            <a:extLst>
              <a:ext uri="{FF2B5EF4-FFF2-40B4-BE49-F238E27FC236}">
                <a16:creationId xmlns:a16="http://schemas.microsoft.com/office/drawing/2014/main" id="{07FE6D60-CDB8-A648-A05F-AF4C135F5046}"/>
              </a:ext>
            </a:extLst>
          </p:cNvPr>
          <p:cNvSpPr>
            <a:spLocks/>
          </p:cNvSpPr>
          <p:nvPr/>
        </p:nvSpPr>
        <p:spPr>
          <a:xfrm>
            <a:off x="8305539" y="1159183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E19A5ED0-FBFB-404C-BC06-F20F1917649E}"/>
              </a:ext>
            </a:extLst>
          </p:cNvPr>
          <p:cNvSpPr/>
          <p:nvPr/>
        </p:nvSpPr>
        <p:spPr>
          <a:xfrm>
            <a:off x="6322850" y="1112313"/>
            <a:ext cx="201168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es-419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NOTAS DE LA TAREA/HITO 00/00</a:t>
            </a:r>
          </a:p>
        </p:txBody>
      </p:sp>
      <p:sp>
        <p:nvSpPr>
          <p:cNvPr id="68" name="Diamond 67">
            <a:extLst>
              <a:ext uri="{FF2B5EF4-FFF2-40B4-BE49-F238E27FC236}">
                <a16:creationId xmlns:a16="http://schemas.microsoft.com/office/drawing/2014/main" id="{45CB28AE-2021-F747-A724-2CA066B40D4C}"/>
              </a:ext>
            </a:extLst>
          </p:cNvPr>
          <p:cNvSpPr>
            <a:spLocks/>
          </p:cNvSpPr>
          <p:nvPr/>
        </p:nvSpPr>
        <p:spPr>
          <a:xfrm>
            <a:off x="8304346" y="2076277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D7506F7D-F273-774E-B3D7-9C97944C487A}"/>
              </a:ext>
            </a:extLst>
          </p:cNvPr>
          <p:cNvSpPr/>
          <p:nvPr/>
        </p:nvSpPr>
        <p:spPr>
          <a:xfrm>
            <a:off x="6321657" y="2029407"/>
            <a:ext cx="201168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es-419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NOTAS DE LA TAREA/HITO 00/00</a:t>
            </a:r>
          </a:p>
        </p:txBody>
      </p:sp>
    </p:spTree>
    <p:extLst>
      <p:ext uri="{BB962C8B-B14F-4D97-AF65-F5344CB8AC3E}">
        <p14:creationId xmlns:p14="http://schemas.microsoft.com/office/powerpoint/2010/main" val="3862242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DESCARGO DE RESPONSABILIDAD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Todos los artículos, las plantillas o la información que proporcione Smartsheet en el sitio web son solo de referencia. Mientras nos esforzamos por mantener la información actualizada y correcta, no hacemos declaraciones ni garantías de ningún tipo, explícitas o implícitas, sobre la integridad, precisión, confiabilidad, idoneidad o disponibilidad con respecto al sitio web o la información, los artículos, las plantillas o los gráficos relacionados que figuran en el sitio web. Por lo tanto, cualquier confianza que usted deposite en dicha información es estrictamente bajo su propio riesgo.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DA8DFDD5-2A6F-4BFE-A6BA-717C795E194E}" vid="{AEA3C6E8-C54C-46AA-B1AD-CB013988135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IC-Software-Development-Timeline-Template_PowerPoint - SR edits</Template>
  <TotalTime>12</TotalTime>
  <Words>397</Words>
  <Application>Microsoft Office PowerPoint</Application>
  <PresentationFormat>Widescreen</PresentationFormat>
  <Paragraphs>106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Li Li</cp:lastModifiedBy>
  <cp:revision>3</cp:revision>
  <cp:lastPrinted>2020-08-31T22:23:58Z</cp:lastPrinted>
  <dcterms:created xsi:type="dcterms:W3CDTF">2020-10-13T17:43:59Z</dcterms:created>
  <dcterms:modified xsi:type="dcterms:W3CDTF">2024-03-20T13:35:37Z</dcterms:modified>
</cp:coreProperties>
</file>