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18" r:id="rId2"/>
    <p:sldId id="317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0DC"/>
    <a:srgbClr val="6BD6F0"/>
    <a:srgbClr val="BEEF60"/>
    <a:srgbClr val="00BD32"/>
    <a:srgbClr val="AAF6F2"/>
    <a:srgbClr val="B1DDE6"/>
    <a:srgbClr val="D9B9D9"/>
    <a:srgbClr val="F79173"/>
    <a:srgbClr val="C8DC85"/>
    <a:srgbClr val="A5D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68" autoAdjust="0"/>
    <p:restoredTop sz="86447"/>
  </p:normalViewPr>
  <p:slideViewPr>
    <p:cSldViewPr snapToGrid="0" snapToObjects="1">
      <p:cViewPr varScale="1">
        <p:scale>
          <a:sx n="110" d="100"/>
          <a:sy n="110" d="100"/>
        </p:scale>
        <p:origin x="972" y="10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240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2322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799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6" y="123518"/>
            <a:ext cx="8149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0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EJEMPLO DE DIAGRAMA DE HITOS DE GESTIÓN DE PROYECTOS</a:t>
            </a: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6A1F813E-D81C-919E-C72C-984FCEF19FB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802812" y="178871"/>
            <a:ext cx="2178989" cy="431800"/>
          </a:xfrm>
          <a:prstGeom prst="rect">
            <a:avLst/>
          </a:prstGeom>
        </p:spPr>
      </p:pic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 sz="160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419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PREPARACIÓN </a:t>
            </a:r>
            <a:br>
              <a:rPr lang="es-419" sz="12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DEL PROYECTO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3013475" y="933387"/>
            <a:ext cx="1932962" cy="1883885"/>
            <a:chOff x="2485615" y="1006539"/>
            <a:chExt cx="1932962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573039" cy="1144028"/>
              <a:chOff x="1661859" y="677492"/>
              <a:chExt cx="1573039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573038" cy="737628"/>
                <a:chOff x="1661860" y="677492"/>
                <a:chExt cx="1573038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573038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dirty="0">
                      <a:latin typeface="Century Gothic" panose="020B0502020202020204" pitchFamily="34" charset="0"/>
                    </a:rPr>
                    <a:t>Aprobación de las partes interesadas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08151" cy="406400"/>
                <a:chOff x="1661859" y="1469410"/>
                <a:chExt cx="1408151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08151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545269" y="933387"/>
            <a:ext cx="1829486" cy="1883885"/>
            <a:chOff x="2485615" y="1006539"/>
            <a:chExt cx="1829486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469563" cy="1144028"/>
              <a:chOff x="1661859" y="677492"/>
              <a:chExt cx="1469563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2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dirty="0">
                      <a:latin typeface="Century Gothic" panose="020B0502020202020204" pitchFamily="34" charset="0"/>
                    </a:rPr>
                    <a:t>Aprobación del plan financiero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69563" cy="406400"/>
                <a:chOff x="1661859" y="1469410"/>
                <a:chExt cx="1469563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69563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699490" y="2888465"/>
            <a:ext cx="2701338" cy="1883885"/>
            <a:chOff x="2485615" y="1006539"/>
            <a:chExt cx="2701338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2341415" cy="1144028"/>
              <a:chOff x="1661859" y="677492"/>
              <a:chExt cx="2341415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59" y="677492"/>
                <a:ext cx="2341415" cy="737628"/>
                <a:chOff x="1661859" y="677492"/>
                <a:chExt cx="2341415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3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59" y="895310"/>
                  <a:ext cx="2341415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dirty="0">
                      <a:latin typeface="Century Gothic" panose="020B0502020202020204" pitchFamily="34" charset="0"/>
                    </a:rPr>
                    <a:t>Compartir/presentar el proyecto a los miembros del equipo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90369" cy="406400"/>
                <a:chOff x="1661859" y="1469410"/>
                <a:chExt cx="1490369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490368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4946436" y="2888465"/>
            <a:ext cx="1850292" cy="1883885"/>
            <a:chOff x="2485615" y="1006539"/>
            <a:chExt cx="1850292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490369" cy="1144028"/>
              <a:chOff x="1661859" y="677492"/>
              <a:chExt cx="1490369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4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Asignar tareas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90369" cy="406400"/>
                <a:chOff x="1661859" y="1469410"/>
                <a:chExt cx="1490369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490368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8193382" y="2888465"/>
            <a:ext cx="1820568" cy="1883885"/>
            <a:chOff x="2485615" y="1006539"/>
            <a:chExt cx="1820568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460645" cy="1144028"/>
              <a:chOff x="1661859" y="677492"/>
              <a:chExt cx="1460645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5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Pruebas beta 1.0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60645" cy="406400"/>
                <a:chOff x="1661859" y="1469410"/>
                <a:chExt cx="1460645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460644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3470675" y="4772350"/>
            <a:ext cx="2151456" cy="1883885"/>
            <a:chOff x="2485615" y="1006539"/>
            <a:chExt cx="2151456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791533" cy="1144028"/>
              <a:chOff x="1661859" y="677492"/>
              <a:chExt cx="1791533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6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Pruebas beta 2.0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791533" cy="406400"/>
                <a:chOff x="1661859" y="1469410"/>
                <a:chExt cx="1791533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791532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941682" y="4772350"/>
            <a:ext cx="1902486" cy="1883885"/>
            <a:chOff x="2485615" y="1006539"/>
            <a:chExt cx="1902486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542563" cy="1144028"/>
              <a:chOff x="1661859" y="677492"/>
              <a:chExt cx="1542563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7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Lanzamiento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42563" cy="406400"/>
                <a:chOff x="1661859" y="1469410"/>
                <a:chExt cx="1542563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542563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75F0DC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419" sz="1200">
                <a:solidFill>
                  <a:schemeClr val="tx1"/>
                </a:solidFill>
                <a:latin typeface="Century Gothic" panose="020B0502020202020204" pitchFamily="34" charset="0"/>
              </a:rPr>
              <a:t>PROYECTO COMPLETO</a:t>
            </a:r>
          </a:p>
        </p:txBody>
      </p:sp>
    </p:spTree>
    <p:extLst>
      <p:ext uri="{BB962C8B-B14F-4D97-AF65-F5344CB8AC3E}">
        <p14:creationId xmlns:p14="http://schemas.microsoft.com/office/powerpoint/2010/main" val="3101393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6" y="123518"/>
            <a:ext cx="8149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0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PLANTILLA DE DIAGRAMA DE HITOS DE GESTIÓN DE PROYECTOS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 sz="160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419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PREPARACIÓN </a:t>
            </a:r>
            <a:br>
              <a:rPr lang="es-419" sz="12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s-419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DEL PROYECTO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2485615" y="933387"/>
            <a:ext cx="1898998" cy="1883885"/>
            <a:chOff x="2485615" y="1006539"/>
            <a:chExt cx="1898998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539075" cy="1144028"/>
              <a:chOff x="1661859" y="677492"/>
              <a:chExt cx="1539075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39075" cy="406400"/>
                <a:chOff x="1661859" y="1469410"/>
                <a:chExt cx="1539075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539074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2258BAD2-F773-A2C2-EE32-1835717783E4}"/>
              </a:ext>
            </a:extLst>
          </p:cNvPr>
          <p:cNvGrpSpPr/>
          <p:nvPr/>
        </p:nvGrpSpPr>
        <p:grpSpPr>
          <a:xfrm>
            <a:off x="4603620" y="933387"/>
            <a:ext cx="1959942" cy="1883885"/>
            <a:chOff x="2485615" y="1006539"/>
            <a:chExt cx="1959942" cy="1883885"/>
          </a:xfrm>
        </p:grpSpPr>
        <p:sp>
          <p:nvSpPr>
            <p:cNvPr id="78" name="Rounded Rectangle 77">
              <a:extLst>
                <a:ext uri="{FF2B5EF4-FFF2-40B4-BE49-F238E27FC236}">
                  <a16:creationId xmlns:a16="http://schemas.microsoft.com/office/drawing/2014/main" id="{E30FFFBF-CA08-9CE5-72DD-18565A75F46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22EF26B6-3442-1BB4-6041-7B99DEAA8DE1}"/>
                </a:ext>
              </a:extLst>
            </p:cNvPr>
            <p:cNvGrpSpPr/>
            <p:nvPr/>
          </p:nvGrpSpPr>
          <p:grpSpPr>
            <a:xfrm>
              <a:off x="2845538" y="1588376"/>
              <a:ext cx="1600019" cy="1144028"/>
              <a:chOff x="1661859" y="677492"/>
              <a:chExt cx="1600019" cy="1144028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B87C09C9-068A-B68F-3AD1-5A8D1B207760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86" name="TextBox 58">
                  <a:extLst>
                    <a:ext uri="{FF2B5EF4-FFF2-40B4-BE49-F238E27FC236}">
                      <a16:creationId xmlns:a16="http://schemas.microsoft.com/office/drawing/2014/main" id="{6427316A-8578-0E1F-DE04-EF9ACC331275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2</a:t>
                  </a:r>
                </a:p>
              </p:txBody>
            </p:sp>
            <p:sp>
              <p:nvSpPr>
                <p:cNvPr id="87" name="TextBox 60">
                  <a:extLst>
                    <a:ext uri="{FF2B5EF4-FFF2-40B4-BE49-F238E27FC236}">
                      <a16:creationId xmlns:a16="http://schemas.microsoft.com/office/drawing/2014/main" id="{89AA113C-CEAD-79A1-0143-D05B4EC9117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7F1C5AD7-4B94-B4DD-C6AF-72F26C5BC6C4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600019" cy="406400"/>
                <a:chOff x="1661859" y="1469410"/>
                <a:chExt cx="1600019" cy="406400"/>
              </a:xfrm>
            </p:grpSpPr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2A1C78DC-3512-B9EA-5687-4067C58B709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600018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7C13599E-56CB-4CFD-6073-3E1C3532CA84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1F1A81B7-43A1-1B00-AC40-45126CF0A0CD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721625" y="933387"/>
            <a:ext cx="1959941" cy="1883885"/>
            <a:chOff x="2485615" y="1006539"/>
            <a:chExt cx="1959941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600018" cy="1144028"/>
              <a:chOff x="1661859" y="677492"/>
              <a:chExt cx="1600018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3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600018" cy="406400"/>
                <a:chOff x="1661859" y="1469410"/>
                <a:chExt cx="1600018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600018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36B9EA0-826C-33E9-3950-4ABB7D5A20AD}"/>
              </a:ext>
            </a:extLst>
          </p:cNvPr>
          <p:cNvGrpSpPr/>
          <p:nvPr/>
        </p:nvGrpSpPr>
        <p:grpSpPr>
          <a:xfrm>
            <a:off x="8839629" y="933387"/>
            <a:ext cx="1814084" cy="1883885"/>
            <a:chOff x="2485615" y="1006539"/>
            <a:chExt cx="1814084" cy="1883885"/>
          </a:xfrm>
        </p:grpSpPr>
        <p:sp>
          <p:nvSpPr>
            <p:cNvPr id="106" name="Rounded Rectangle 105">
              <a:extLst>
                <a:ext uri="{FF2B5EF4-FFF2-40B4-BE49-F238E27FC236}">
                  <a16:creationId xmlns:a16="http://schemas.microsoft.com/office/drawing/2014/main" id="{3CDC235E-2480-930E-4355-2B11C833741F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DB120CCF-D4F0-0201-B2AA-BC70DCF65EA1}"/>
                </a:ext>
              </a:extLst>
            </p:cNvPr>
            <p:cNvGrpSpPr/>
            <p:nvPr/>
          </p:nvGrpSpPr>
          <p:grpSpPr>
            <a:xfrm>
              <a:off x="2845538" y="1588376"/>
              <a:ext cx="1454161" cy="1144028"/>
              <a:chOff x="1661859" y="677492"/>
              <a:chExt cx="1454161" cy="1144028"/>
            </a:xfrm>
          </p:grpSpPr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83FBA52A-0B32-47E9-A681-71F4A28860A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13" name="TextBox 58">
                  <a:extLst>
                    <a:ext uri="{FF2B5EF4-FFF2-40B4-BE49-F238E27FC236}">
                      <a16:creationId xmlns:a16="http://schemas.microsoft.com/office/drawing/2014/main" id="{0E89BE2E-F1E2-1174-D0AB-B2896BC66AF1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4</a:t>
                  </a:r>
                </a:p>
              </p:txBody>
            </p:sp>
            <p:sp>
              <p:nvSpPr>
                <p:cNvPr id="114" name="TextBox 60">
                  <a:extLst>
                    <a:ext uri="{FF2B5EF4-FFF2-40B4-BE49-F238E27FC236}">
                      <a16:creationId xmlns:a16="http://schemas.microsoft.com/office/drawing/2014/main" id="{778C49BE-EC28-A12B-3679-E3B0DB25DF7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4E9C5990-2497-D949-9932-275A68B45C40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54161" cy="406400"/>
                <a:chOff x="1661859" y="1469410"/>
                <a:chExt cx="1454161" cy="406400"/>
              </a:xfrm>
            </p:grpSpPr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7474A230-32F9-C221-D13F-A919B48AABA3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45416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3C17AAE4-43EA-7FE9-BCC5-DD534E7F5B2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BCB1D2D7-B8A9-2AEE-21F6-C31C13834189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333385" y="2888465"/>
            <a:ext cx="2041640" cy="1883885"/>
            <a:chOff x="2485615" y="1006539"/>
            <a:chExt cx="2041640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1681717" cy="1144028"/>
              <a:chOff x="1661859" y="677492"/>
              <a:chExt cx="1681717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5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681717" cy="406400"/>
                <a:chOff x="1661859" y="1469410"/>
                <a:chExt cx="1681717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681716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DA76AD82-FC31-76C1-470F-BAF1E9E14F09}"/>
              </a:ext>
            </a:extLst>
          </p:cNvPr>
          <p:cNvGrpSpPr/>
          <p:nvPr/>
        </p:nvGrpSpPr>
        <p:grpSpPr>
          <a:xfrm>
            <a:off x="3451390" y="2888465"/>
            <a:ext cx="2006434" cy="1883885"/>
            <a:chOff x="2485615" y="1006539"/>
            <a:chExt cx="2006434" cy="1883885"/>
          </a:xfrm>
        </p:grpSpPr>
        <p:sp>
          <p:nvSpPr>
            <p:cNvPr id="167" name="Rounded Rectangle 166">
              <a:extLst>
                <a:ext uri="{FF2B5EF4-FFF2-40B4-BE49-F238E27FC236}">
                  <a16:creationId xmlns:a16="http://schemas.microsoft.com/office/drawing/2014/main" id="{A3CDF859-BE7F-D056-3E6F-D6D907A3899E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1B247EF9-DE7C-E0B1-7586-E6213E61B05C}"/>
                </a:ext>
              </a:extLst>
            </p:cNvPr>
            <p:cNvGrpSpPr/>
            <p:nvPr/>
          </p:nvGrpSpPr>
          <p:grpSpPr>
            <a:xfrm>
              <a:off x="2845538" y="1588376"/>
              <a:ext cx="1646511" cy="1144028"/>
              <a:chOff x="1661859" y="677492"/>
              <a:chExt cx="1646511" cy="1144028"/>
            </a:xfrm>
          </p:grpSpPr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C802DF3A-1AFF-C01B-2385-580EFF2CE887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74" name="TextBox 58">
                  <a:extLst>
                    <a:ext uri="{FF2B5EF4-FFF2-40B4-BE49-F238E27FC236}">
                      <a16:creationId xmlns:a16="http://schemas.microsoft.com/office/drawing/2014/main" id="{B0CA90FD-3848-F8BC-6BC4-2E47569A7A4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6</a:t>
                  </a:r>
                </a:p>
              </p:txBody>
            </p:sp>
            <p:sp>
              <p:nvSpPr>
                <p:cNvPr id="175" name="TextBox 60">
                  <a:extLst>
                    <a:ext uri="{FF2B5EF4-FFF2-40B4-BE49-F238E27FC236}">
                      <a16:creationId xmlns:a16="http://schemas.microsoft.com/office/drawing/2014/main" id="{46180F3A-BAE4-8C4D-DD76-7DDB7A1A25D1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733224E6-400F-E198-7A24-9B013DDB3FF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646511" cy="406400"/>
                <a:chOff x="1661859" y="1469410"/>
                <a:chExt cx="1646511" cy="406400"/>
              </a:xfrm>
            </p:grpSpPr>
            <p:sp>
              <p:nvSpPr>
                <p:cNvPr id="172" name="Rectangle 171">
                  <a:extLst>
                    <a:ext uri="{FF2B5EF4-FFF2-40B4-BE49-F238E27FC236}">
                      <a16:creationId xmlns:a16="http://schemas.microsoft.com/office/drawing/2014/main" id="{891C8A4B-472C-6E45-EF49-F7F77EC8C1BD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646511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DBE17DFD-B836-CDE0-D153-223E3D776FF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5654BC4A-79FD-EC52-4CBF-ACA4B218B0AA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5569395" y="2888465"/>
            <a:ext cx="2276126" cy="1883885"/>
            <a:chOff x="2485615" y="1006539"/>
            <a:chExt cx="2276126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916203" cy="1144028"/>
              <a:chOff x="1661859" y="677492"/>
              <a:chExt cx="1916203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7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916203" cy="406400"/>
                <a:chOff x="1661859" y="1469410"/>
                <a:chExt cx="1916203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916203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7687399" y="2888465"/>
            <a:ext cx="2151926" cy="1883885"/>
            <a:chOff x="2485615" y="1006539"/>
            <a:chExt cx="2151926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792003" cy="1144028"/>
              <a:chOff x="1661859" y="677492"/>
              <a:chExt cx="1792003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8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792003" cy="406400"/>
                <a:chOff x="1661859" y="1469410"/>
                <a:chExt cx="1792003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792002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2424829" y="4772350"/>
            <a:ext cx="1717894" cy="1883885"/>
            <a:chOff x="2485615" y="1006539"/>
            <a:chExt cx="1717894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357971" cy="1144028"/>
              <a:chOff x="1661859" y="677492"/>
              <a:chExt cx="1357971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9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57971" cy="406400"/>
                <a:chOff x="1661859" y="1469410"/>
                <a:chExt cx="1357971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357970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9</a:t>
              </a:r>
            </a:p>
          </p:txBody>
        </p: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F0956F20-2B3C-8EC4-E718-26F1D8539407}"/>
              </a:ext>
            </a:extLst>
          </p:cNvPr>
          <p:cNvGrpSpPr/>
          <p:nvPr/>
        </p:nvGrpSpPr>
        <p:grpSpPr>
          <a:xfrm>
            <a:off x="4542834" y="4772350"/>
            <a:ext cx="1898998" cy="1883885"/>
            <a:chOff x="2485615" y="1006539"/>
            <a:chExt cx="1898998" cy="1883885"/>
          </a:xfrm>
        </p:grpSpPr>
        <p:sp>
          <p:nvSpPr>
            <p:cNvPr id="217" name="Rounded Rectangle 216">
              <a:extLst>
                <a:ext uri="{FF2B5EF4-FFF2-40B4-BE49-F238E27FC236}">
                  <a16:creationId xmlns:a16="http://schemas.microsoft.com/office/drawing/2014/main" id="{38A1D067-F0C6-9239-15F5-85764AB8B921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1492014D-3429-1769-18E9-528230266002}"/>
                </a:ext>
              </a:extLst>
            </p:cNvPr>
            <p:cNvGrpSpPr/>
            <p:nvPr/>
          </p:nvGrpSpPr>
          <p:grpSpPr>
            <a:xfrm>
              <a:off x="2845538" y="1588376"/>
              <a:ext cx="1539075" cy="1144028"/>
              <a:chOff x="1661859" y="677492"/>
              <a:chExt cx="1539075" cy="1144028"/>
            </a:xfrm>
          </p:grpSpPr>
          <p:grpSp>
            <p:nvGrpSpPr>
              <p:cNvPr id="220" name="Group 219">
                <a:extLst>
                  <a:ext uri="{FF2B5EF4-FFF2-40B4-BE49-F238E27FC236}">
                    <a16:creationId xmlns:a16="http://schemas.microsoft.com/office/drawing/2014/main" id="{D3784615-1493-C131-7CD7-71F3792E1262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24" name="TextBox 58">
                  <a:extLst>
                    <a:ext uri="{FF2B5EF4-FFF2-40B4-BE49-F238E27FC236}">
                      <a16:creationId xmlns:a16="http://schemas.microsoft.com/office/drawing/2014/main" id="{08132ADE-6CF5-ECE4-2448-D321D9FD2E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10</a:t>
                  </a:r>
                </a:p>
              </p:txBody>
            </p:sp>
            <p:sp>
              <p:nvSpPr>
                <p:cNvPr id="225" name="TextBox 60">
                  <a:extLst>
                    <a:ext uri="{FF2B5EF4-FFF2-40B4-BE49-F238E27FC236}">
                      <a16:creationId xmlns:a16="http://schemas.microsoft.com/office/drawing/2014/main" id="{1AE78B78-0940-482C-6DF9-B0FB8D8163E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221" name="Group 220">
                <a:extLst>
                  <a:ext uri="{FF2B5EF4-FFF2-40B4-BE49-F238E27FC236}">
                    <a16:creationId xmlns:a16="http://schemas.microsoft.com/office/drawing/2014/main" id="{86A13077-FCB7-CCAA-AA02-5288698938AA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39075" cy="406400"/>
                <a:chOff x="1661859" y="1469410"/>
                <a:chExt cx="1539075" cy="406400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59CA391E-9F5D-9069-FD36-74AA279A1FE1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539074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00FC03F3-E1BD-0981-1881-7357464B902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50A51A2E-C9CE-8B78-BF50-6571B3B661A4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660838" y="4772350"/>
            <a:ext cx="2118002" cy="1883885"/>
            <a:chOff x="2485615" y="1006539"/>
            <a:chExt cx="2118002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758079" cy="1144028"/>
              <a:chOff x="1661859" y="677492"/>
              <a:chExt cx="1758079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 sz="10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HITO</a:t>
                  </a:r>
                  <a:r>
                    <a:rPr lang="es-419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 </a:t>
                  </a:r>
                  <a:r>
                    <a:rPr lang="es-419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11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es-419">
                      <a:latin typeface="Century Gothic" panose="020B0502020202020204" pitchFamily="34" charset="0"/>
                    </a:rPr>
                    <a:t>Descripción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758079" cy="406400"/>
                <a:chOff x="1661859" y="1469410"/>
                <a:chExt cx="1758079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758079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es-419" sz="9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FECHA DE VENCIMIENTO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es-419" sz="105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es-419" sz="1400">
                  <a:solidFill>
                    <a:schemeClr val="tx1"/>
                  </a:solidFill>
                  <a:latin typeface="Century Gothic" panose="020B0502020202020204" pitchFamily="34" charset="0"/>
                </a:rPr>
                <a:t>11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00BD32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es-419" sz="1200">
                <a:solidFill>
                  <a:schemeClr val="tx1"/>
                </a:solidFill>
                <a:latin typeface="Century Gothic" panose="020B0502020202020204" pitchFamily="34" charset="0"/>
              </a:rPr>
              <a:t>PROYECTO COMPLETO</a:t>
            </a:r>
          </a:p>
        </p:txBody>
      </p:sp>
    </p:spTree>
    <p:extLst>
      <p:ext uri="{BB962C8B-B14F-4D97-AF65-F5344CB8AC3E}">
        <p14:creationId xmlns:p14="http://schemas.microsoft.com/office/powerpoint/2010/main" val="2590556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-Stage-Timeline-with-Milestones-Template_PowerPoint" id="{A1C2DFC8-054B-794B-B482-D7C962D24EC2}" vid="{8AA75F94-C8E8-0843-9C7B-93447E5B3F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2962</TotalTime>
  <Words>303</Words>
  <Application>Microsoft Office PowerPoint</Application>
  <PresentationFormat>Widescreen</PresentationFormat>
  <Paragraphs>102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Office</cp:lastModifiedBy>
  <cp:revision>14</cp:revision>
  <dcterms:created xsi:type="dcterms:W3CDTF">2023-08-14T02:32:27Z</dcterms:created>
  <dcterms:modified xsi:type="dcterms:W3CDTF">2024-05-21T06:20:45Z</dcterms:modified>
</cp:coreProperties>
</file>