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embeddedFontLst>
    <p:embeddedFont>
      <p:font typeface="Century Gothic" panose="020B0502020202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i0PSf+DTYiG0ki3HS0mgDCdwD8Y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ttany Guimond" initials=""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AFA38E-0B6D-4897-B49B-B09D38636E5F}">
  <a:tblStyle styleId="{58AFA38E-0B6D-4897-B49B-B09D38636E5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38" autoAdjust="0"/>
    <p:restoredTop sz="96274" autoAdjust="0"/>
  </p:normalViewPr>
  <p:slideViewPr>
    <p:cSldViewPr snapToGrid="0">
      <p:cViewPr varScale="1">
        <p:scale>
          <a:sx n="110" d="100"/>
          <a:sy n="110" d="100"/>
        </p:scale>
        <p:origin x="10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0" name="Google Shape;43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7" name="Google Shape;47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8" name="Google Shape;47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7" name="Google Shape;56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8" name="Google Shape;56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8" name="Google Shape;3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1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987425"/>
            <a:ext cx="6172200" cy="4873625"/>
          </a:xfrm>
          <a:prstGeom prst="rect">
            <a:avLst/>
          </a:prstGeom>
          <a:noFill/>
          <a:ln>
            <a:noFill/>
          </a:ln>
        </p:spPr>
      </p:sp>
      <p:sp>
        <p:nvSpPr>
          <p:cNvPr id="68" name="Google Shape;6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es.smartsheet.com/try-it?trp=27992"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0E3DF"/>
        </a:solidFill>
        <a:effectLst/>
      </p:bgPr>
    </p:bg>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a:stretch/>
        </p:blipFill>
        <p:spPr>
          <a:xfrm>
            <a:off x="-17808" y="0"/>
            <a:ext cx="12209807" cy="6895099"/>
          </a:xfrm>
          <a:prstGeom prst="rect">
            <a:avLst/>
          </a:prstGeom>
          <a:noFill/>
          <a:ln>
            <a:noFill/>
          </a:ln>
        </p:spPr>
      </p:pic>
      <p:cxnSp>
        <p:nvCxnSpPr>
          <p:cNvPr id="90" name="Google Shape;90;p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91" name="Google Shape;91;p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92" name="Google Shape;92;p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93" name="Google Shape;93;p1"/>
          <p:cNvSpPr txBox="1"/>
          <p:nvPr/>
        </p:nvSpPr>
        <p:spPr>
          <a:xfrm>
            <a:off x="249647" y="157864"/>
            <a:ext cx="7843330"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3200" b="1" i="0" u="none" strike="noStrike" cap="none" dirty="0">
                <a:solidFill>
                  <a:schemeClr val="lt1"/>
                </a:solidFill>
                <a:latin typeface="Century Gothic"/>
                <a:ea typeface="Century Gothic"/>
                <a:cs typeface="Century Gothic"/>
                <a:sym typeface="Century Gothic"/>
              </a:rPr>
              <a:t>PLANTILLA DE PRESENTACIÓN DE PRUEBA DE CONCEPTO</a:t>
            </a:r>
          </a:p>
        </p:txBody>
      </p:sp>
      <p:pic>
        <p:nvPicPr>
          <p:cNvPr id="94" name="Google Shape;94;p1">
            <a:hlinkClick r:id="rId4"/>
          </p:cNvPr>
          <p:cNvPicPr preferRelativeResize="0"/>
          <p:nvPr/>
        </p:nvPicPr>
        <p:blipFill>
          <a:blip r:embed="rId5"/>
          <a:srcRect/>
          <a:stretch/>
        </p:blipFill>
        <p:spPr>
          <a:xfrm>
            <a:off x="9122126" y="140515"/>
            <a:ext cx="2815756" cy="557985"/>
          </a:xfrm>
          <a:prstGeom prst="rect">
            <a:avLst/>
          </a:prstGeom>
          <a:noFill/>
          <a:ln>
            <a:noFill/>
          </a:ln>
        </p:spPr>
      </p:pic>
      <p:sp>
        <p:nvSpPr>
          <p:cNvPr id="114" name="Google Shape;114;p1"/>
          <p:cNvSpPr txBox="1"/>
          <p:nvPr/>
        </p:nvSpPr>
        <p:spPr>
          <a:xfrm>
            <a:off x="434387" y="1476919"/>
            <a:ext cx="5000498" cy="253268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a:solidFill>
                  <a:schemeClr val="dk1"/>
                </a:solidFill>
                <a:latin typeface="Century Gothic"/>
                <a:ea typeface="Century Gothic"/>
                <a:cs typeface="Century Gothic"/>
                <a:sym typeface="Century Gothic"/>
              </a:rPr>
              <a:t>Una prueba de concepto (POC) es un proceso por el cual se verifica si una idea de negocios es viable. Mediante investigación y pruebas, una POC demuestra que un producto, una función, un servicio u otra solución puede convertirse en realidad y brinda garantías para continuar con el desarrollo.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91"/>
        <p:cNvGrpSpPr/>
        <p:nvPr/>
      </p:nvGrpSpPr>
      <p:grpSpPr>
        <a:xfrm>
          <a:off x="0" y="0"/>
          <a:ext cx="0" cy="0"/>
          <a:chOff x="0" y="0"/>
          <a:chExt cx="0" cy="0"/>
        </a:xfrm>
      </p:grpSpPr>
      <p:pic>
        <p:nvPicPr>
          <p:cNvPr id="392" name="Google Shape;392;p10"/>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93" name="Google Shape;393;p10"/>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94" name="Google Shape;394;p10"/>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95" name="Google Shape;395;p10"/>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96" name="Google Shape;396;p10"/>
          <p:cNvSpPr/>
          <p:nvPr/>
        </p:nvSpPr>
        <p:spPr>
          <a:xfrm>
            <a:off x="-1" y="1"/>
            <a:ext cx="5424443"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16" name="Google Shape;416;p10"/>
          <p:cNvSpPr txBox="1"/>
          <p:nvPr/>
        </p:nvSpPr>
        <p:spPr>
          <a:xfrm>
            <a:off x="334197" y="1088575"/>
            <a:ext cx="5931136"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dirty="0">
                <a:solidFill>
                  <a:schemeClr val="dk1"/>
                </a:solidFill>
                <a:latin typeface="Century Gothic"/>
                <a:ea typeface="Century Gothic"/>
                <a:cs typeface="Century Gothic"/>
                <a:sym typeface="Century Gothic"/>
              </a:rPr>
              <a:t>Calcule la duración en función del alcance de la POC, las fechas de progreso importantes y los requisitos para la finalización del proyecto.</a:t>
            </a:r>
          </a:p>
        </p:txBody>
      </p:sp>
      <p:sp>
        <p:nvSpPr>
          <p:cNvPr id="417" name="Google Shape;417;p10"/>
          <p:cNvSpPr txBox="1"/>
          <p:nvPr/>
        </p:nvSpPr>
        <p:spPr>
          <a:xfrm>
            <a:off x="182553" y="51074"/>
            <a:ext cx="5241889"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a:solidFill>
                  <a:schemeClr val="lt1"/>
                </a:solidFill>
                <a:latin typeface="Century Gothic"/>
                <a:ea typeface="Century Gothic"/>
                <a:cs typeface="Century Gothic"/>
                <a:sym typeface="Century Gothic"/>
              </a:rPr>
              <a:t>Línea de tiempo</a:t>
            </a:r>
          </a:p>
        </p:txBody>
      </p:sp>
      <p:sp>
        <p:nvSpPr>
          <p:cNvPr id="418" name="Google Shape;418;p10"/>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Etapa uno</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Etapa dos</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Etapa tres</a:t>
            </a:r>
          </a:p>
        </p:txBody>
      </p:sp>
      <p:sp>
        <p:nvSpPr>
          <p:cNvPr id="419" name="Google Shape;419;p10"/>
          <p:cNvSpPr/>
          <p:nvPr/>
        </p:nvSpPr>
        <p:spPr>
          <a:xfrm>
            <a:off x="-1" y="2"/>
            <a:ext cx="5424443"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0" name="Google Shape;420;p10"/>
          <p:cNvGrpSpPr/>
          <p:nvPr/>
        </p:nvGrpSpPr>
        <p:grpSpPr>
          <a:xfrm>
            <a:off x="9977746" y="419562"/>
            <a:ext cx="1715287" cy="1715287"/>
            <a:chOff x="4030972" y="4315010"/>
            <a:chExt cx="1662450" cy="1662450"/>
          </a:xfrm>
        </p:grpSpPr>
        <p:sp>
          <p:nvSpPr>
            <p:cNvPr id="421" name="Google Shape;421;p10"/>
            <p:cNvSpPr/>
            <p:nvPr/>
          </p:nvSpPr>
          <p:spPr>
            <a:xfrm>
              <a:off x="4258899" y="5020365"/>
              <a:ext cx="1238940" cy="247483"/>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2" name="Google Shape;422;p10"/>
            <p:cNvGrpSpPr/>
            <p:nvPr/>
          </p:nvGrpSpPr>
          <p:grpSpPr>
            <a:xfrm>
              <a:off x="4030972" y="4315010"/>
              <a:ext cx="1662450" cy="1662450"/>
              <a:chOff x="6141466" y="3474466"/>
              <a:chExt cx="2441524" cy="2441524"/>
            </a:xfrm>
          </p:grpSpPr>
          <p:grpSp>
            <p:nvGrpSpPr>
              <p:cNvPr id="423" name="Google Shape;423;p10" descr="Monthly calendar outline"/>
              <p:cNvGrpSpPr/>
              <p:nvPr/>
            </p:nvGrpSpPr>
            <p:grpSpPr>
              <a:xfrm>
                <a:off x="6141466" y="3474466"/>
                <a:ext cx="2441524" cy="2441524"/>
                <a:chOff x="6141466" y="3474466"/>
                <a:chExt cx="2441524" cy="2441524"/>
              </a:xfrm>
            </p:grpSpPr>
            <p:sp>
              <p:nvSpPr>
                <p:cNvPr id="424" name="Google Shape;424;p10"/>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5" name="Google Shape;425;p10"/>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26" name="Google Shape;426;p10"/>
              <p:cNvSpPr/>
              <p:nvPr/>
            </p:nvSpPr>
            <p:spPr>
              <a:xfrm>
                <a:off x="6203106" y="3483356"/>
                <a:ext cx="2379884"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7" name="Google Shape;427;p10"/>
              <p:cNvSpPr/>
              <p:nvPr/>
            </p:nvSpPr>
            <p:spPr>
              <a:xfrm>
                <a:off x="6476206" y="4873832"/>
                <a:ext cx="693077"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31"/>
        <p:cNvGrpSpPr/>
        <p:nvPr/>
      </p:nvGrpSpPr>
      <p:grpSpPr>
        <a:xfrm>
          <a:off x="0" y="0"/>
          <a:ext cx="0" cy="0"/>
          <a:chOff x="0" y="0"/>
          <a:chExt cx="0" cy="0"/>
        </a:xfrm>
      </p:grpSpPr>
      <p:pic>
        <p:nvPicPr>
          <p:cNvPr id="432" name="Google Shape;432;p11"/>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33" name="Google Shape;433;p1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34" name="Google Shape;434;p1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35" name="Google Shape;435;p1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436" name="Google Shape;436;p11"/>
          <p:cNvSpPr/>
          <p:nvPr/>
        </p:nvSpPr>
        <p:spPr>
          <a:xfrm>
            <a:off x="-1" y="0"/>
            <a:ext cx="9401175" cy="1578193"/>
          </a:xfrm>
          <a:prstGeom prst="rect">
            <a:avLst/>
          </a:prstGeom>
          <a:solidFill>
            <a:srgbClr val="B5551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6" name="Google Shape;456;p11"/>
          <p:cNvSpPr txBox="1"/>
          <p:nvPr/>
        </p:nvSpPr>
        <p:spPr>
          <a:xfrm>
            <a:off x="334196" y="1883051"/>
            <a:ext cx="9779892"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dirty="0">
                <a:solidFill>
                  <a:schemeClr val="dk1"/>
                </a:solidFill>
                <a:latin typeface="Century Gothic"/>
                <a:ea typeface="Century Gothic"/>
                <a:cs typeface="Century Gothic"/>
                <a:sym typeface="Century Gothic"/>
              </a:rPr>
              <a:t>Cree una propuesta de medidas que se deberán tomar si la POC resulta satisfactoria.</a:t>
            </a:r>
          </a:p>
        </p:txBody>
      </p:sp>
      <p:sp>
        <p:nvSpPr>
          <p:cNvPr id="457" name="Google Shape;457;p11"/>
          <p:cNvSpPr txBox="1"/>
          <p:nvPr/>
        </p:nvSpPr>
        <p:spPr>
          <a:xfrm>
            <a:off x="182553" y="51074"/>
            <a:ext cx="9090035"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a:solidFill>
                  <a:schemeClr val="lt1"/>
                </a:solidFill>
                <a:latin typeface="Century Gothic"/>
                <a:ea typeface="Century Gothic"/>
                <a:cs typeface="Century Gothic"/>
                <a:sym typeface="Century Gothic"/>
              </a:rPr>
              <a:t>Próximos pasos si la POC resulta satisfactoria</a:t>
            </a:r>
          </a:p>
        </p:txBody>
      </p:sp>
      <p:sp>
        <p:nvSpPr>
          <p:cNvPr id="458" name="Google Shape;458;p11"/>
          <p:cNvSpPr txBox="1"/>
          <p:nvPr/>
        </p:nvSpPr>
        <p:spPr>
          <a:xfrm>
            <a:off x="643283" y="3302095"/>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Medida uno</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Medida dos</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Medida tres</a:t>
            </a:r>
          </a:p>
        </p:txBody>
      </p:sp>
      <p:grpSp>
        <p:nvGrpSpPr>
          <p:cNvPr id="459" name="Google Shape;459;p11"/>
          <p:cNvGrpSpPr/>
          <p:nvPr/>
        </p:nvGrpSpPr>
        <p:grpSpPr>
          <a:xfrm>
            <a:off x="10394649" y="279558"/>
            <a:ext cx="1236187" cy="1612737"/>
            <a:chOff x="5511511" y="2665268"/>
            <a:chExt cx="1165513" cy="1520535"/>
          </a:xfrm>
        </p:grpSpPr>
        <p:sp>
          <p:nvSpPr>
            <p:cNvPr id="460" name="Google Shape;460;p11"/>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1" name="Google Shape;461;p11"/>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2" name="Google Shape;462;p11"/>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3" name="Google Shape;463;p11"/>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4" name="Google Shape;464;p11"/>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5" name="Google Shape;465;p11"/>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6" name="Google Shape;466;p11"/>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7" name="Google Shape;467;p11"/>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8" name="Google Shape;468;p11"/>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9" name="Google Shape;469;p11"/>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0" name="Google Shape;470;p11"/>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1" name="Google Shape;471;p11"/>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2" name="Google Shape;472;p11"/>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3" name="Google Shape;473;p11"/>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74" name="Google Shape;474;p11"/>
          <p:cNvSpPr/>
          <p:nvPr/>
        </p:nvSpPr>
        <p:spPr>
          <a:xfrm>
            <a:off x="-1" y="2"/>
            <a:ext cx="9401175" cy="47158"/>
          </a:xfrm>
          <a:prstGeom prst="rect">
            <a:avLst/>
          </a:prstGeom>
          <a:solidFill>
            <a:srgbClr val="EB6E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79"/>
        <p:cNvGrpSpPr/>
        <p:nvPr/>
      </p:nvGrpSpPr>
      <p:grpSpPr>
        <a:xfrm>
          <a:off x="0" y="0"/>
          <a:ext cx="0" cy="0"/>
          <a:chOff x="0" y="0"/>
          <a:chExt cx="0" cy="0"/>
        </a:xfrm>
      </p:grpSpPr>
      <p:pic>
        <p:nvPicPr>
          <p:cNvPr id="480" name="Google Shape;480;p12"/>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81" name="Google Shape;481;p1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82" name="Google Shape;482;p1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83" name="Google Shape;483;p1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grpSp>
        <p:nvGrpSpPr>
          <p:cNvPr id="484" name="Google Shape;484;p12"/>
          <p:cNvGrpSpPr/>
          <p:nvPr/>
        </p:nvGrpSpPr>
        <p:grpSpPr>
          <a:xfrm>
            <a:off x="477243" y="5537414"/>
            <a:ext cx="9021958" cy="1017334"/>
            <a:chOff x="477243" y="5537414"/>
            <a:chExt cx="9021958" cy="1017334"/>
          </a:xfrm>
        </p:grpSpPr>
        <p:grpSp>
          <p:nvGrpSpPr>
            <p:cNvPr id="485" name="Google Shape;485;p12"/>
            <p:cNvGrpSpPr/>
            <p:nvPr/>
          </p:nvGrpSpPr>
          <p:grpSpPr>
            <a:xfrm>
              <a:off x="477243" y="5608731"/>
              <a:ext cx="548404" cy="874698"/>
              <a:chOff x="5444836" y="2387311"/>
              <a:chExt cx="1298863" cy="2071670"/>
            </a:xfrm>
          </p:grpSpPr>
          <p:sp>
            <p:nvSpPr>
              <p:cNvPr id="486" name="Google Shape;486;p12"/>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7" name="Google Shape;487;p12"/>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8" name="Google Shape;488;p12"/>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9" name="Google Shape;489;p12"/>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0" name="Google Shape;490;p12"/>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1" name="Google Shape;491;p12"/>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2" name="Google Shape;492;p12"/>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3" name="Google Shape;493;p12"/>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494" name="Google Shape;494;p12"/>
            <p:cNvGrpSpPr/>
            <p:nvPr/>
          </p:nvGrpSpPr>
          <p:grpSpPr>
            <a:xfrm>
              <a:off x="1659937" y="5622079"/>
              <a:ext cx="848416" cy="848005"/>
              <a:chOff x="5445957" y="2686915"/>
              <a:chExt cx="1386419" cy="1385746"/>
            </a:xfrm>
          </p:grpSpPr>
          <p:sp>
            <p:nvSpPr>
              <p:cNvPr id="495" name="Google Shape;495;p12"/>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6" name="Google Shape;496;p12"/>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7" name="Google Shape;497;p12"/>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8" name="Google Shape;498;p12"/>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9" name="Google Shape;499;p12"/>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0" name="Google Shape;500;p12"/>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1" name="Google Shape;501;p12"/>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02" name="Google Shape;502;p12"/>
            <p:cNvGrpSpPr/>
            <p:nvPr/>
          </p:nvGrpSpPr>
          <p:grpSpPr>
            <a:xfrm>
              <a:off x="4428805" y="5580836"/>
              <a:ext cx="713233" cy="930488"/>
              <a:chOff x="5511511" y="2665268"/>
              <a:chExt cx="1165513" cy="1520535"/>
            </a:xfrm>
          </p:grpSpPr>
          <p:sp>
            <p:nvSpPr>
              <p:cNvPr id="503" name="Google Shape;503;p12"/>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4" name="Google Shape;504;p12"/>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5" name="Google Shape;505;p12"/>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6" name="Google Shape;506;p12"/>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7" name="Google Shape;507;p12"/>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24705"/>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8" name="Google Shape;508;p12"/>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9" name="Google Shape;509;p12"/>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0" name="Google Shape;510;p12"/>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1" name="Google Shape;511;p12"/>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2" name="Google Shape;512;p12"/>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3" name="Google Shape;513;p12"/>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4" name="Google Shape;514;p12"/>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5" name="Google Shape;515;p12"/>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6" name="Google Shape;516;p12"/>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17" name="Google Shape;517;p12" descr="Tic Tac Toe outline"/>
            <p:cNvGrpSpPr/>
            <p:nvPr/>
          </p:nvGrpSpPr>
          <p:grpSpPr>
            <a:xfrm>
              <a:off x="3055032" y="5660634"/>
              <a:ext cx="812562" cy="770892"/>
              <a:chOff x="4798996" y="910783"/>
              <a:chExt cx="1485891" cy="1409691"/>
            </a:xfrm>
          </p:grpSpPr>
          <p:sp>
            <p:nvSpPr>
              <p:cNvPr id="518" name="Google Shape;518;p12"/>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9" name="Google Shape;519;p12"/>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0" name="Google Shape;520;p12"/>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1" name="Google Shape;521;p12"/>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2" name="Google Shape;522;p12"/>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23" name="Google Shape;523;p12"/>
            <p:cNvGrpSpPr/>
            <p:nvPr/>
          </p:nvGrpSpPr>
          <p:grpSpPr>
            <a:xfrm>
              <a:off x="5806770" y="5618950"/>
              <a:ext cx="917126" cy="854262"/>
              <a:chOff x="4030972" y="4315010"/>
              <a:chExt cx="1662450" cy="1662450"/>
            </a:xfrm>
          </p:grpSpPr>
          <p:sp>
            <p:nvSpPr>
              <p:cNvPr id="524" name="Google Shape;524;p12"/>
              <p:cNvSpPr/>
              <p:nvPr/>
            </p:nvSpPr>
            <p:spPr>
              <a:xfrm>
                <a:off x="4258899" y="5020365"/>
                <a:ext cx="1238940" cy="247483"/>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525" name="Google Shape;525;p12"/>
              <p:cNvGrpSpPr/>
              <p:nvPr/>
            </p:nvGrpSpPr>
            <p:grpSpPr>
              <a:xfrm>
                <a:off x="4030972" y="4315010"/>
                <a:ext cx="1662450" cy="1662450"/>
                <a:chOff x="6141466" y="3474466"/>
                <a:chExt cx="2441524" cy="2441524"/>
              </a:xfrm>
            </p:grpSpPr>
            <p:grpSp>
              <p:nvGrpSpPr>
                <p:cNvPr id="526" name="Google Shape;526;p12" descr="Monthly calendar outline"/>
                <p:cNvGrpSpPr/>
                <p:nvPr/>
              </p:nvGrpSpPr>
              <p:grpSpPr>
                <a:xfrm>
                  <a:off x="6141466" y="3474466"/>
                  <a:ext cx="2441524" cy="2441524"/>
                  <a:chOff x="6141466" y="3474466"/>
                  <a:chExt cx="2441524" cy="2441524"/>
                </a:xfrm>
              </p:grpSpPr>
              <p:sp>
                <p:nvSpPr>
                  <p:cNvPr id="527" name="Google Shape;527;p12"/>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8" name="Google Shape;528;p12"/>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29" name="Google Shape;529;p12"/>
                <p:cNvSpPr/>
                <p:nvPr/>
              </p:nvSpPr>
              <p:spPr>
                <a:xfrm>
                  <a:off x="6203106" y="3483356"/>
                  <a:ext cx="2379884" cy="364309"/>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0" name="Google Shape;530;p12"/>
                <p:cNvSpPr/>
                <p:nvPr/>
              </p:nvSpPr>
              <p:spPr>
                <a:xfrm>
                  <a:off x="6476206" y="4873832"/>
                  <a:ext cx="693077" cy="364309"/>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grpSp>
          <p:nvGrpSpPr>
            <p:cNvPr id="531" name="Google Shape;531;p12"/>
            <p:cNvGrpSpPr/>
            <p:nvPr/>
          </p:nvGrpSpPr>
          <p:grpSpPr>
            <a:xfrm>
              <a:off x="7270575" y="5646820"/>
              <a:ext cx="798521" cy="798521"/>
              <a:chOff x="7272253" y="918028"/>
              <a:chExt cx="1437477" cy="1437477"/>
            </a:xfrm>
          </p:grpSpPr>
          <p:grpSp>
            <p:nvGrpSpPr>
              <p:cNvPr id="532" name="Google Shape;532;p12" descr="Bar graph with upward trend outline"/>
              <p:cNvGrpSpPr/>
              <p:nvPr/>
            </p:nvGrpSpPr>
            <p:grpSpPr>
              <a:xfrm>
                <a:off x="7272253" y="918028"/>
                <a:ext cx="1437477" cy="1437477"/>
                <a:chOff x="7272253" y="918028"/>
                <a:chExt cx="1437477" cy="1437477"/>
              </a:xfrm>
            </p:grpSpPr>
            <p:sp>
              <p:nvSpPr>
                <p:cNvPr id="533" name="Google Shape;533;p12"/>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4" name="Google Shape;534;p12"/>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5" name="Google Shape;535;p12"/>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6" name="Google Shape;536;p12"/>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7" name="Google Shape;537;p12"/>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38" name="Google Shape;538;p12"/>
              <p:cNvSpPr/>
              <p:nvPr/>
            </p:nvSpPr>
            <p:spPr>
              <a:xfrm>
                <a:off x="7463118" y="1791820"/>
                <a:ext cx="292473" cy="375307"/>
              </a:xfrm>
              <a:prstGeom prst="rect">
                <a:avLst/>
              </a:prstGeom>
              <a:solidFill>
                <a:srgbClr val="595959">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9" name="Google Shape;539;p12"/>
              <p:cNvSpPr/>
              <p:nvPr/>
            </p:nvSpPr>
            <p:spPr>
              <a:xfrm>
                <a:off x="7918357" y="1413027"/>
                <a:ext cx="292473" cy="771254"/>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40" name="Google Shape;540;p12"/>
              <p:cNvSpPr/>
              <p:nvPr/>
            </p:nvSpPr>
            <p:spPr>
              <a:xfrm>
                <a:off x="8396710" y="941294"/>
                <a:ext cx="292473" cy="1223637"/>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541" name="Google Shape;541;p12" descr="Workflow outline"/>
            <p:cNvPicPr preferRelativeResize="0"/>
            <p:nvPr/>
          </p:nvPicPr>
          <p:blipFill rotWithShape="1">
            <a:blip r:embed="rId4">
              <a:alphaModFix/>
            </a:blip>
            <a:srcRect/>
            <a:stretch/>
          </p:blipFill>
          <p:spPr>
            <a:xfrm>
              <a:off x="8481868" y="5537414"/>
              <a:ext cx="1017333" cy="1017334"/>
            </a:xfrm>
            <a:prstGeom prst="rect">
              <a:avLst/>
            </a:prstGeom>
            <a:noFill/>
            <a:ln>
              <a:noFill/>
            </a:ln>
          </p:spPr>
        </p:pic>
      </p:grpSp>
      <p:sp>
        <p:nvSpPr>
          <p:cNvPr id="542" name="Google Shape;542;p12"/>
          <p:cNvSpPr/>
          <p:nvPr/>
        </p:nvSpPr>
        <p:spPr>
          <a:xfrm>
            <a:off x="0" y="1"/>
            <a:ext cx="2264979"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2" name="Google Shape;562;p12"/>
          <p:cNvSpPr txBox="1"/>
          <p:nvPr/>
        </p:nvSpPr>
        <p:spPr>
          <a:xfrm>
            <a:off x="182554" y="51074"/>
            <a:ext cx="258604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a:solidFill>
                  <a:schemeClr val="lt1"/>
                </a:solidFill>
                <a:latin typeface="Century Gothic"/>
                <a:ea typeface="Century Gothic"/>
                <a:cs typeface="Century Gothic"/>
                <a:sym typeface="Century Gothic"/>
              </a:rPr>
              <a:t>Notas</a:t>
            </a:r>
          </a:p>
        </p:txBody>
      </p:sp>
      <p:sp>
        <p:nvSpPr>
          <p:cNvPr id="563" name="Google Shape;563;p12"/>
          <p:cNvSpPr/>
          <p:nvPr/>
        </p:nvSpPr>
        <p:spPr>
          <a:xfrm>
            <a:off x="0" y="2"/>
            <a:ext cx="2264979"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4" name="Google Shape;564;p12"/>
          <p:cNvSpPr txBox="1"/>
          <p:nvPr/>
        </p:nvSpPr>
        <p:spPr>
          <a:xfrm>
            <a:off x="334197" y="1088575"/>
            <a:ext cx="5931136" cy="4551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a:solidFill>
                  <a:schemeClr val="dk1"/>
                </a:solidFill>
                <a:latin typeface="Century Gothic"/>
                <a:ea typeface="Century Gothic"/>
                <a:cs typeface="Century Gothic"/>
                <a:sym typeface="Century Gothic"/>
              </a:rPr>
              <a:t>Comentarios adicionales.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9"/>
        <p:cNvGrpSpPr/>
        <p:nvPr/>
      </p:nvGrpSpPr>
      <p:grpSpPr>
        <a:xfrm>
          <a:off x="0" y="0"/>
          <a:ext cx="0" cy="0"/>
          <a:chOff x="0" y="0"/>
          <a:chExt cx="0" cy="0"/>
        </a:xfrm>
      </p:grpSpPr>
      <p:graphicFrame>
        <p:nvGraphicFramePr>
          <p:cNvPr id="2" name="Google Shape;570;p13">
            <a:extLst>
              <a:ext uri="{FF2B5EF4-FFF2-40B4-BE49-F238E27FC236}">
                <a16:creationId xmlns:a16="http://schemas.microsoft.com/office/drawing/2014/main" id="{068A481C-4169-0CC7-C852-B3AC1F93A998}"/>
              </a:ext>
            </a:extLst>
          </p:cNvPr>
          <p:cNvGraphicFramePr/>
          <p:nvPr/>
        </p:nvGraphicFramePr>
        <p:xfrm>
          <a:off x="787790" y="1050352"/>
          <a:ext cx="10227225" cy="2468350"/>
        </p:xfrm>
        <a:graphic>
          <a:graphicData uri="http://schemas.openxmlformats.org/drawingml/2006/table">
            <a:tbl>
              <a:tblPr firstRow="1" firstCol="1" bandRow="1">
                <a:noFill/>
                <a:tableStyleId>{58AFA38E-0B6D-4897-B49B-B09D38636E5F}</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s-419" sz="1600" b="1" u="none" strike="noStrike" cap="none" dirty="0">
                          <a:solidFill>
                            <a:schemeClr val="dk1"/>
                          </a:solidFill>
                          <a:latin typeface="Century Gothic"/>
                          <a:ea typeface="Century Gothic"/>
                          <a:cs typeface="Century Gothic"/>
                          <a:sym typeface="Century Gothic"/>
                        </a:rPr>
                        <a:t>DESCARGO DE RESPONSABILIDAD</a:t>
                      </a:r>
                    </a:p>
                    <a:p>
                      <a:pPr marL="0" marR="0" lvl="0" indent="0" algn="l" rtl="0">
                        <a:spcBef>
                          <a:spcPts val="0"/>
                        </a:spcBef>
                        <a:spcAft>
                          <a:spcPts val="0"/>
                        </a:spcAft>
                        <a:buNone/>
                      </a:pPr>
                      <a:r>
                        <a:rPr lang="es-419" sz="1200" b="0" u="none" strike="noStrike" cap="none" dirty="0">
                          <a:solidFill>
                            <a:schemeClr val="dk1"/>
                          </a:solidFill>
                          <a:latin typeface="Century Gothic"/>
                          <a:ea typeface="Century Gothic"/>
                          <a:cs typeface="Century Gothic"/>
                          <a:sym typeface="Century Gothic"/>
                        </a:rPr>
                        <a:t> </a:t>
                      </a:r>
                    </a:p>
                    <a:p>
                      <a:pPr marL="0" marR="0" lvl="0" indent="0" algn="l" rtl="0">
                        <a:spcBef>
                          <a:spcPts val="0"/>
                        </a:spcBef>
                        <a:spcAft>
                          <a:spcPts val="0"/>
                        </a:spcAft>
                        <a:buNone/>
                      </a:pPr>
                      <a:r>
                        <a:rPr lang="es-419" sz="1400" b="0" u="none" strike="noStrike" cap="none" dirty="0">
                          <a:solidFill>
                            <a:schemeClr val="dk1"/>
                          </a:solidFill>
                          <a:latin typeface="Century Gothic"/>
                          <a:ea typeface="Century Gothic"/>
                          <a:cs typeface="Century Gothic"/>
                          <a:sym typeface="Century Gothic"/>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cualquier confianza que usted deposite en dicha información es estrictamente bajo su propio riesgo.</a:t>
                      </a: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18"/>
        <p:cNvGrpSpPr/>
        <p:nvPr/>
      </p:nvGrpSpPr>
      <p:grpSpPr>
        <a:xfrm>
          <a:off x="0" y="0"/>
          <a:ext cx="0" cy="0"/>
          <a:chOff x="0" y="0"/>
          <a:chExt cx="0" cy="0"/>
        </a:xfrm>
      </p:grpSpPr>
      <p:pic>
        <p:nvPicPr>
          <p:cNvPr id="119" name="Google Shape;119;p2"/>
          <p:cNvPicPr preferRelativeResize="0"/>
          <p:nvPr/>
        </p:nvPicPr>
        <p:blipFill rotWithShape="1">
          <a:blip r:embed="rId3">
            <a:alphaModFix/>
          </a:blip>
          <a:srcRect/>
          <a:stretch/>
        </p:blipFill>
        <p:spPr>
          <a:xfrm>
            <a:off x="0" y="1"/>
            <a:ext cx="12192000" cy="6858000"/>
          </a:xfrm>
          <a:prstGeom prst="rect">
            <a:avLst/>
          </a:prstGeom>
          <a:noFill/>
          <a:ln>
            <a:noFill/>
          </a:ln>
        </p:spPr>
      </p:pic>
      <p:sp>
        <p:nvSpPr>
          <p:cNvPr id="120" name="Google Shape;120;p2"/>
          <p:cNvSpPr txBox="1"/>
          <p:nvPr/>
        </p:nvSpPr>
        <p:spPr>
          <a:xfrm>
            <a:off x="434386" y="471374"/>
            <a:ext cx="4992050" cy="590927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dirty="0">
                <a:solidFill>
                  <a:schemeClr val="dk1"/>
                </a:solidFill>
                <a:latin typeface="Century Gothic"/>
                <a:ea typeface="Century Gothic"/>
                <a:cs typeface="Century Gothic"/>
                <a:sym typeface="Century Gothic"/>
              </a:rPr>
              <a:t>Cree una presentación de prueba de concepto. Utilice la presentación como parte de una propuesta de POC o para presentar los resultados a las partes interesadas. Agregue sus datos a las diapositivas; incluya gráficos u otras ilustraciones visuales. Céntrese en agregar elementos que ayuden a demostrar la necesidad del producto, la viabilidad de la idea y cómo cumple con los requisitos del cliente y del negocio. Ajuste los encabezados y agregue o elimine diapositivas para crear una presentación clara y convincente.</a:t>
            </a:r>
          </a:p>
        </p:txBody>
      </p:sp>
      <p:cxnSp>
        <p:nvCxnSpPr>
          <p:cNvPr id="121" name="Google Shape;121;p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22" name="Google Shape;122;p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23" name="Google Shape;123;p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a:stretch/>
        </p:blipFill>
        <p:spPr>
          <a:xfrm>
            <a:off x="-17808" y="0"/>
            <a:ext cx="12209807" cy="6895099"/>
          </a:xfrm>
          <a:prstGeom prst="rect">
            <a:avLst/>
          </a:prstGeom>
          <a:noFill/>
          <a:ln>
            <a:noFill/>
          </a:ln>
        </p:spPr>
      </p:pic>
      <p:sp>
        <p:nvSpPr>
          <p:cNvPr id="130" name="Google Shape;130;p3"/>
          <p:cNvSpPr txBox="1"/>
          <p:nvPr/>
        </p:nvSpPr>
        <p:spPr>
          <a:xfrm>
            <a:off x="610256" y="1274651"/>
            <a:ext cx="4360989" cy="37856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b="1" i="0" u="none" strike="noStrike">
                <a:solidFill>
                  <a:schemeClr val="lt1"/>
                </a:solidFill>
                <a:latin typeface="Century Gothic"/>
                <a:ea typeface="Century Gothic"/>
                <a:cs typeface="Century Gothic"/>
                <a:sym typeface="Century Gothic"/>
              </a:rPr>
              <a:t>Nombre del proyecto, producto,</a:t>
            </a:r>
          </a:p>
          <a:p>
            <a:pPr marL="0" marR="0" lvl="0" indent="0" algn="l" rtl="0">
              <a:spcBef>
                <a:spcPts val="0"/>
              </a:spcBef>
              <a:spcAft>
                <a:spcPts val="0"/>
              </a:spcAft>
              <a:buNone/>
            </a:pPr>
            <a:r>
              <a:rPr lang="es-419" sz="4800" b="1" i="0" u="none" strike="noStrike">
                <a:solidFill>
                  <a:schemeClr val="lt1"/>
                </a:solidFill>
                <a:latin typeface="Century Gothic"/>
                <a:ea typeface="Century Gothic"/>
                <a:cs typeface="Century Gothic"/>
                <a:sym typeface="Century Gothic"/>
              </a:rPr>
              <a:t>función o servicio</a:t>
            </a:r>
            <a:r>
              <a:rPr lang="es-419" sz="4800" b="1">
                <a:solidFill>
                  <a:schemeClr val="lt1"/>
                </a:solidFill>
                <a:latin typeface="Century Gothic"/>
                <a:ea typeface="Century Gothic"/>
                <a:cs typeface="Century Gothic"/>
                <a:sym typeface="Century Gothic"/>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53"/>
        <p:cNvGrpSpPr/>
        <p:nvPr/>
      </p:nvGrpSpPr>
      <p:grpSpPr>
        <a:xfrm>
          <a:off x="0" y="0"/>
          <a:ext cx="0" cy="0"/>
          <a:chOff x="0" y="0"/>
          <a:chExt cx="0" cy="0"/>
        </a:xfrm>
      </p:grpSpPr>
      <p:pic>
        <p:nvPicPr>
          <p:cNvPr id="154" name="Google Shape;154;p4"/>
          <p:cNvPicPr preferRelativeResize="0"/>
          <p:nvPr/>
        </p:nvPicPr>
        <p:blipFill rotWithShape="1">
          <a:blip r:embed="rId3">
            <a:alphaModFix/>
          </a:blip>
          <a:srcRect/>
          <a:stretch/>
        </p:blipFill>
        <p:spPr>
          <a:xfrm>
            <a:off x="0" y="1"/>
            <a:ext cx="12192000" cy="6858000"/>
          </a:xfrm>
          <a:prstGeom prst="rect">
            <a:avLst/>
          </a:prstGeom>
          <a:noFill/>
          <a:ln>
            <a:noFill/>
          </a:ln>
        </p:spPr>
      </p:pic>
      <p:cxnSp>
        <p:nvCxnSpPr>
          <p:cNvPr id="155" name="Google Shape;155;p4"/>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56" name="Google Shape;156;p4"/>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57" name="Google Shape;157;p4"/>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77" name="Google Shape;177;p4"/>
          <p:cNvSpPr txBox="1"/>
          <p:nvPr/>
        </p:nvSpPr>
        <p:spPr>
          <a:xfrm>
            <a:off x="643283" y="773907"/>
            <a:ext cx="5921173" cy="504753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2800"/>
              <a:buFont typeface="Arial"/>
              <a:buChar char="•"/>
            </a:pPr>
            <a:r>
              <a:rPr lang="es-419" sz="2800">
                <a:solidFill>
                  <a:srgbClr val="595959"/>
                </a:solidFill>
                <a:latin typeface="Century Gothic"/>
                <a:ea typeface="Century Gothic"/>
                <a:cs typeface="Century Gothic"/>
                <a:sym typeface="Century Gothic"/>
              </a:rPr>
              <a:t>Caso de negocios</a:t>
            </a:r>
          </a:p>
          <a:p>
            <a:pPr marL="800100" marR="0" lvl="1" indent="-342900" algn="l" rtl="0">
              <a:spcBef>
                <a:spcPts val="600"/>
              </a:spcBef>
              <a:spcAft>
                <a:spcPts val="0"/>
              </a:spcAft>
              <a:buClr>
                <a:schemeClr val="lt1"/>
              </a:buClr>
              <a:buSzPts val="2400"/>
              <a:buFont typeface="Arial"/>
              <a:buChar char="•"/>
            </a:pPr>
            <a:r>
              <a:rPr lang="es-419" sz="2400" b="0" i="0" u="none" strike="noStrike" cap="none">
                <a:solidFill>
                  <a:srgbClr val="595959"/>
                </a:solidFill>
                <a:latin typeface="Century Gothic"/>
                <a:ea typeface="Century Gothic"/>
                <a:cs typeface="Century Gothic"/>
                <a:sym typeface="Century Gothic"/>
              </a:rPr>
              <a:t>Declaración del problema</a:t>
            </a:r>
          </a:p>
          <a:p>
            <a:pPr marL="800100" marR="0" lvl="1" indent="-342900" algn="l" rtl="0">
              <a:spcBef>
                <a:spcPts val="600"/>
              </a:spcBef>
              <a:spcAft>
                <a:spcPts val="0"/>
              </a:spcAft>
              <a:buClr>
                <a:schemeClr val="lt1"/>
              </a:buClr>
              <a:buSzPts val="2400"/>
              <a:buFont typeface="Arial"/>
              <a:buChar char="•"/>
            </a:pPr>
            <a:r>
              <a:rPr lang="es-419" sz="2400" b="0" i="0" u="none" strike="noStrike" cap="none">
                <a:solidFill>
                  <a:srgbClr val="595959"/>
                </a:solidFill>
                <a:latin typeface="Century Gothic"/>
                <a:ea typeface="Century Gothic"/>
                <a:cs typeface="Century Gothic"/>
                <a:sym typeface="Century Gothic"/>
              </a:rPr>
              <a:t>Oportunidad de negocios</a:t>
            </a:r>
          </a:p>
          <a:p>
            <a:pPr marL="342900" marR="0" lvl="0" indent="-342900" algn="l" rtl="0">
              <a:spcBef>
                <a:spcPts val="1200"/>
              </a:spcBef>
              <a:spcAft>
                <a:spcPts val="0"/>
              </a:spcAft>
              <a:buClr>
                <a:schemeClr val="lt1"/>
              </a:buClr>
              <a:buSzPts val="2800"/>
              <a:buFont typeface="Arial"/>
              <a:buChar char="•"/>
            </a:pPr>
            <a:r>
              <a:rPr lang="es-419" sz="2800">
                <a:solidFill>
                  <a:srgbClr val="595959"/>
                </a:solidFill>
                <a:latin typeface="Century Gothic"/>
                <a:ea typeface="Century Gothic"/>
                <a:cs typeface="Century Gothic"/>
                <a:sym typeface="Century Gothic"/>
              </a:rPr>
              <a:t>Metas de la POC</a:t>
            </a:r>
          </a:p>
          <a:p>
            <a:pPr marL="342900" marR="0" lvl="0" indent="-342900" algn="l" rtl="0">
              <a:spcBef>
                <a:spcPts val="1200"/>
              </a:spcBef>
              <a:spcAft>
                <a:spcPts val="0"/>
              </a:spcAft>
              <a:buClr>
                <a:schemeClr val="lt1"/>
              </a:buClr>
              <a:buSzPts val="2800"/>
              <a:buFont typeface="Arial"/>
              <a:buChar char="•"/>
            </a:pPr>
            <a:r>
              <a:rPr lang="es-419" sz="2800">
                <a:solidFill>
                  <a:srgbClr val="595959"/>
                </a:solidFill>
                <a:latin typeface="Century Gothic"/>
                <a:ea typeface="Century Gothic"/>
                <a:cs typeface="Century Gothic"/>
                <a:sym typeface="Century Gothic"/>
              </a:rPr>
              <a:t>Enfoque de la POC</a:t>
            </a:r>
          </a:p>
          <a:p>
            <a:pPr marL="342900" marR="0" lvl="0" indent="-342900" algn="l" rtl="0">
              <a:spcBef>
                <a:spcPts val="1200"/>
              </a:spcBef>
              <a:spcAft>
                <a:spcPts val="0"/>
              </a:spcAft>
              <a:buClr>
                <a:schemeClr val="lt1"/>
              </a:buClr>
              <a:buSzPts val="2800"/>
              <a:buFont typeface="Arial"/>
              <a:buChar char="•"/>
            </a:pPr>
            <a:r>
              <a:rPr lang="es-419" sz="2800">
                <a:solidFill>
                  <a:srgbClr val="595959"/>
                </a:solidFill>
                <a:latin typeface="Century Gothic"/>
                <a:ea typeface="Century Gothic"/>
                <a:cs typeface="Century Gothic"/>
                <a:sym typeface="Century Gothic"/>
              </a:rPr>
              <a:t>Recursos necesarios</a:t>
            </a:r>
          </a:p>
          <a:p>
            <a:pPr marL="342900" marR="0" lvl="0" indent="-342900" algn="l" rtl="0">
              <a:spcBef>
                <a:spcPts val="1200"/>
              </a:spcBef>
              <a:spcAft>
                <a:spcPts val="0"/>
              </a:spcAft>
              <a:buClr>
                <a:schemeClr val="lt1"/>
              </a:buClr>
              <a:buSzPts val="2800"/>
              <a:buFont typeface="Arial"/>
              <a:buChar char="•"/>
            </a:pPr>
            <a:r>
              <a:rPr lang="es-419" sz="2800">
                <a:solidFill>
                  <a:srgbClr val="595959"/>
                </a:solidFill>
                <a:latin typeface="Century Gothic"/>
                <a:ea typeface="Century Gothic"/>
                <a:cs typeface="Century Gothic"/>
                <a:sym typeface="Century Gothic"/>
              </a:rPr>
              <a:t>Criterios de éxito</a:t>
            </a:r>
          </a:p>
          <a:p>
            <a:pPr marL="342900" marR="0" lvl="0" indent="-342900" algn="l" rtl="0">
              <a:spcBef>
                <a:spcPts val="1200"/>
              </a:spcBef>
              <a:spcAft>
                <a:spcPts val="0"/>
              </a:spcAft>
              <a:buClr>
                <a:schemeClr val="lt1"/>
              </a:buClr>
              <a:buSzPts val="2800"/>
              <a:buFont typeface="Arial"/>
              <a:buChar char="•"/>
            </a:pPr>
            <a:r>
              <a:rPr lang="es-419" sz="2800">
                <a:solidFill>
                  <a:srgbClr val="595959"/>
                </a:solidFill>
                <a:latin typeface="Century Gothic"/>
                <a:ea typeface="Century Gothic"/>
                <a:cs typeface="Century Gothic"/>
                <a:sym typeface="Century Gothic"/>
              </a:rPr>
              <a:t>Línea de tiempo</a:t>
            </a:r>
          </a:p>
          <a:p>
            <a:pPr marL="342900" marR="0" lvl="0" indent="-342900" algn="l" rtl="0">
              <a:spcBef>
                <a:spcPts val="1200"/>
              </a:spcBef>
              <a:spcAft>
                <a:spcPts val="0"/>
              </a:spcAft>
              <a:buClr>
                <a:schemeClr val="lt1"/>
              </a:buClr>
              <a:buSzPts val="2800"/>
              <a:buFont typeface="Arial"/>
              <a:buChar char="•"/>
            </a:pPr>
            <a:r>
              <a:rPr lang="es-419" sz="2800">
                <a:solidFill>
                  <a:srgbClr val="595959"/>
                </a:solidFill>
                <a:latin typeface="Century Gothic"/>
                <a:ea typeface="Century Gothic"/>
                <a:cs typeface="Century Gothic"/>
                <a:sym typeface="Century Gothic"/>
              </a:rPr>
              <a:t>Próximos pasos si la POC resulta satisfactoria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81"/>
        <p:cNvGrpSpPr/>
        <p:nvPr/>
      </p:nvGrpSpPr>
      <p:grpSpPr>
        <a:xfrm>
          <a:off x="0" y="0"/>
          <a:ext cx="0" cy="0"/>
          <a:chOff x="0" y="0"/>
          <a:chExt cx="0" cy="0"/>
        </a:xfrm>
      </p:grpSpPr>
      <p:pic>
        <p:nvPicPr>
          <p:cNvPr id="182" name="Google Shape;182;p5"/>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183" name="Google Shape;183;p5"/>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84" name="Google Shape;184;p5"/>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85" name="Google Shape;185;p5"/>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86" name="Google Shape;186;p5"/>
          <p:cNvSpPr/>
          <p:nvPr/>
        </p:nvSpPr>
        <p:spPr>
          <a:xfrm>
            <a:off x="1" y="1"/>
            <a:ext cx="6096000" cy="843970"/>
          </a:xfrm>
          <a:prstGeom prst="rect">
            <a:avLst/>
          </a:prstGeom>
          <a:solidFill>
            <a:srgbClr val="CE8A1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6" name="Google Shape;206;p5"/>
          <p:cNvSpPr txBox="1"/>
          <p:nvPr/>
        </p:nvSpPr>
        <p:spPr>
          <a:xfrm>
            <a:off x="1130064" y="1923570"/>
            <a:ext cx="8075105" cy="128612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a:solidFill>
                  <a:schemeClr val="dk1"/>
                </a:solidFill>
                <a:latin typeface="Century Gothic"/>
                <a:ea typeface="Century Gothic"/>
                <a:cs typeface="Century Gothic"/>
                <a:sym typeface="Century Gothic"/>
              </a:rPr>
              <a:t>Describa el problema que está tratando de resolver o el motivo por el cual debe existir su producto. Identifique los puntos problemáticos del cliente entrevistando a un grupo de muestra del mercado objetivo.</a:t>
            </a:r>
          </a:p>
        </p:txBody>
      </p:sp>
      <p:sp>
        <p:nvSpPr>
          <p:cNvPr id="207" name="Google Shape;207;p5"/>
          <p:cNvSpPr txBox="1"/>
          <p:nvPr/>
        </p:nvSpPr>
        <p:spPr>
          <a:xfrm>
            <a:off x="182553" y="51074"/>
            <a:ext cx="560864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dirty="0">
                <a:solidFill>
                  <a:schemeClr val="lt1"/>
                </a:solidFill>
                <a:latin typeface="Century Gothic"/>
                <a:ea typeface="Century Gothic"/>
                <a:cs typeface="Century Gothic"/>
                <a:sym typeface="Century Gothic"/>
              </a:rPr>
              <a:t>Caso de negocios</a:t>
            </a:r>
          </a:p>
        </p:txBody>
      </p:sp>
      <p:sp>
        <p:nvSpPr>
          <p:cNvPr id="208" name="Google Shape;208;p5"/>
          <p:cNvSpPr txBox="1"/>
          <p:nvPr/>
        </p:nvSpPr>
        <p:spPr>
          <a:xfrm>
            <a:off x="182552" y="1241937"/>
            <a:ext cx="9366182"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000" i="0" u="none" strike="noStrike" dirty="0">
                <a:solidFill>
                  <a:schemeClr val="lt1"/>
                </a:solidFill>
                <a:latin typeface="Century Gothic"/>
                <a:ea typeface="Century Gothic"/>
                <a:cs typeface="Century Gothic"/>
                <a:sym typeface="Century Gothic"/>
              </a:rPr>
              <a:t>Declaración del problema</a:t>
            </a:r>
          </a:p>
        </p:txBody>
      </p:sp>
      <p:sp>
        <p:nvSpPr>
          <p:cNvPr id="209" name="Google Shape;209;p5"/>
          <p:cNvSpPr txBox="1"/>
          <p:nvPr/>
        </p:nvSpPr>
        <p:spPr>
          <a:xfrm>
            <a:off x="1130063" y="4084123"/>
            <a:ext cx="5510579" cy="216978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dirty="0">
                <a:solidFill>
                  <a:schemeClr val="dk1"/>
                </a:solidFill>
                <a:latin typeface="Century Gothic"/>
                <a:ea typeface="Century Gothic"/>
                <a:cs typeface="Century Gothic"/>
                <a:sym typeface="Century Gothic"/>
              </a:rPr>
              <a:t>Utilice los comentarios de los clientes para sugerir soluciones. Evalúe las ideas en función de las restricciones, como el tiempo, el costo, los recursos, los requisitos tecnológicos, etc., para identificar soluciones viables.</a:t>
            </a:r>
          </a:p>
        </p:txBody>
      </p:sp>
      <p:sp>
        <p:nvSpPr>
          <p:cNvPr id="210" name="Google Shape;210;p5"/>
          <p:cNvSpPr txBox="1"/>
          <p:nvPr/>
        </p:nvSpPr>
        <p:spPr>
          <a:xfrm>
            <a:off x="182551" y="3402490"/>
            <a:ext cx="8871507"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000" i="0" u="none" strike="noStrike" dirty="0">
                <a:solidFill>
                  <a:schemeClr val="lt1"/>
                </a:solidFill>
                <a:latin typeface="Century Gothic"/>
                <a:ea typeface="Century Gothic"/>
                <a:cs typeface="Century Gothic"/>
                <a:sym typeface="Century Gothic"/>
              </a:rPr>
              <a:t>Oportunidad de negocios</a:t>
            </a:r>
          </a:p>
        </p:txBody>
      </p:sp>
      <p:grpSp>
        <p:nvGrpSpPr>
          <p:cNvPr id="211" name="Google Shape;211;p5"/>
          <p:cNvGrpSpPr/>
          <p:nvPr/>
        </p:nvGrpSpPr>
        <p:grpSpPr>
          <a:xfrm>
            <a:off x="10593502" y="196532"/>
            <a:ext cx="1106961" cy="1765589"/>
            <a:chOff x="5444836" y="2387311"/>
            <a:chExt cx="1298863" cy="2071670"/>
          </a:xfrm>
        </p:grpSpPr>
        <p:sp>
          <p:nvSpPr>
            <p:cNvPr id="212" name="Google Shape;212;p5"/>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3" name="Google Shape;213;p5"/>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4" name="Google Shape;214;p5"/>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5" name="Google Shape;215;p5"/>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6" name="Google Shape;216;p5"/>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7" name="Google Shape;217;p5"/>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8" name="Google Shape;218;p5"/>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9" name="Google Shape;219;p5"/>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20" name="Google Shape;220;p5"/>
          <p:cNvSpPr/>
          <p:nvPr/>
        </p:nvSpPr>
        <p:spPr>
          <a:xfrm>
            <a:off x="0" y="2"/>
            <a:ext cx="6094800" cy="47158"/>
          </a:xfrm>
          <a:prstGeom prst="rect">
            <a:avLst/>
          </a:prstGeom>
          <a:solidFill>
            <a:srgbClr val="F6A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24"/>
        <p:cNvGrpSpPr/>
        <p:nvPr/>
      </p:nvGrpSpPr>
      <p:grpSpPr>
        <a:xfrm>
          <a:off x="0" y="0"/>
          <a:ext cx="0" cy="0"/>
          <a:chOff x="0" y="0"/>
          <a:chExt cx="0" cy="0"/>
        </a:xfrm>
      </p:grpSpPr>
      <p:pic>
        <p:nvPicPr>
          <p:cNvPr id="225" name="Google Shape;225;p6"/>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226" name="Google Shape;226;p6"/>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27" name="Google Shape;227;p6"/>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28" name="Google Shape;228;p6"/>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29" name="Google Shape;229;p6"/>
          <p:cNvSpPr/>
          <p:nvPr/>
        </p:nvSpPr>
        <p:spPr>
          <a:xfrm>
            <a:off x="1" y="1"/>
            <a:ext cx="5756222"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9" name="Google Shape;249;p6"/>
          <p:cNvSpPr txBox="1"/>
          <p:nvPr/>
        </p:nvSpPr>
        <p:spPr>
          <a:xfrm>
            <a:off x="334196" y="1088575"/>
            <a:ext cx="6831101"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dirty="0">
                <a:solidFill>
                  <a:schemeClr val="dk1"/>
                </a:solidFill>
                <a:latin typeface="Century Gothic"/>
                <a:ea typeface="Century Gothic"/>
                <a:cs typeface="Century Gothic"/>
                <a:sym typeface="Century Gothic"/>
              </a:rPr>
              <a:t>¿Qué intenta lograr con su proyecto de POC? Comunicarse con las partes interesadas internas para comprender y alinear las metas y expectativas.</a:t>
            </a:r>
          </a:p>
        </p:txBody>
      </p:sp>
      <p:sp>
        <p:nvSpPr>
          <p:cNvPr id="250" name="Google Shape;250;p6"/>
          <p:cNvSpPr txBox="1"/>
          <p:nvPr/>
        </p:nvSpPr>
        <p:spPr>
          <a:xfrm>
            <a:off x="182553" y="51074"/>
            <a:ext cx="531883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dirty="0">
                <a:solidFill>
                  <a:schemeClr val="lt1"/>
                </a:solidFill>
                <a:latin typeface="Century Gothic"/>
                <a:ea typeface="Century Gothic"/>
                <a:cs typeface="Century Gothic"/>
                <a:sym typeface="Century Gothic"/>
              </a:rPr>
              <a:t>Metas de la POC</a:t>
            </a:r>
          </a:p>
        </p:txBody>
      </p:sp>
      <p:grpSp>
        <p:nvGrpSpPr>
          <p:cNvPr id="251" name="Google Shape;251;p6"/>
          <p:cNvGrpSpPr/>
          <p:nvPr/>
        </p:nvGrpSpPr>
        <p:grpSpPr>
          <a:xfrm>
            <a:off x="10477440" y="279558"/>
            <a:ext cx="1386419" cy="1385746"/>
            <a:chOff x="5445957" y="2686915"/>
            <a:chExt cx="1386419" cy="1385746"/>
          </a:xfrm>
        </p:grpSpPr>
        <p:sp>
          <p:nvSpPr>
            <p:cNvPr id="252" name="Google Shape;252;p6"/>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3" name="Google Shape;253;p6"/>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4" name="Google Shape;254;p6"/>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5" name="Google Shape;255;p6"/>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6" name="Google Shape;256;p6"/>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7" name="Google Shape;257;p6"/>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p6"/>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59" name="Google Shape;259;p6"/>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Meta uno</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Meta dos</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Meta tres</a:t>
            </a:r>
          </a:p>
        </p:txBody>
      </p:sp>
      <p:sp>
        <p:nvSpPr>
          <p:cNvPr id="260" name="Google Shape;260;p6"/>
          <p:cNvSpPr/>
          <p:nvPr/>
        </p:nvSpPr>
        <p:spPr>
          <a:xfrm>
            <a:off x="0" y="2"/>
            <a:ext cx="5756400"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64"/>
        <p:cNvGrpSpPr/>
        <p:nvPr/>
      </p:nvGrpSpPr>
      <p:grpSpPr>
        <a:xfrm>
          <a:off x="0" y="0"/>
          <a:ext cx="0" cy="0"/>
          <a:chOff x="0" y="0"/>
          <a:chExt cx="0" cy="0"/>
        </a:xfrm>
      </p:grpSpPr>
      <p:pic>
        <p:nvPicPr>
          <p:cNvPr id="265" name="Google Shape;265;p7"/>
          <p:cNvPicPr preferRelativeResize="0"/>
          <p:nvPr/>
        </p:nvPicPr>
        <p:blipFill rotWithShape="1">
          <a:blip r:embed="rId3">
            <a:alphaModFix/>
          </a:blip>
          <a:srcRect r="51434"/>
          <a:stretch/>
        </p:blipFill>
        <p:spPr>
          <a:xfrm>
            <a:off x="0" y="1"/>
            <a:ext cx="12192000" cy="6858000"/>
          </a:xfrm>
          <a:prstGeom prst="rect">
            <a:avLst/>
          </a:prstGeom>
          <a:noFill/>
          <a:ln>
            <a:noFill/>
          </a:ln>
        </p:spPr>
      </p:pic>
      <p:grpSp>
        <p:nvGrpSpPr>
          <p:cNvPr id="266" name="Google Shape;266;p7" descr="Tic Tac Toe outline"/>
          <p:cNvGrpSpPr/>
          <p:nvPr/>
        </p:nvGrpSpPr>
        <p:grpSpPr>
          <a:xfrm>
            <a:off x="10410543" y="279558"/>
            <a:ext cx="1485891" cy="1409691"/>
            <a:chOff x="4798996" y="910783"/>
            <a:chExt cx="1485891" cy="1409691"/>
          </a:xfrm>
        </p:grpSpPr>
        <p:sp>
          <p:nvSpPr>
            <p:cNvPr id="267" name="Google Shape;267;p7"/>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8" name="Google Shape;268;p7"/>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9" name="Google Shape;269;p7"/>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0" name="Google Shape;270;p7"/>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1" name="Google Shape;271;p7"/>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cxnSp>
        <p:nvCxnSpPr>
          <p:cNvPr id="272" name="Google Shape;272;p7"/>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73" name="Google Shape;273;p7"/>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74" name="Google Shape;274;p7"/>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75" name="Google Shape;275;p7"/>
          <p:cNvSpPr/>
          <p:nvPr/>
        </p:nvSpPr>
        <p:spPr>
          <a:xfrm>
            <a:off x="1" y="1"/>
            <a:ext cx="6415790"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5" name="Google Shape;295;p7"/>
          <p:cNvSpPr txBox="1"/>
          <p:nvPr/>
        </p:nvSpPr>
        <p:spPr>
          <a:xfrm>
            <a:off x="334197" y="1088575"/>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a:solidFill>
                  <a:schemeClr val="dk1"/>
                </a:solidFill>
                <a:latin typeface="Century Gothic"/>
                <a:ea typeface="Century Gothic"/>
                <a:cs typeface="Century Gothic"/>
                <a:sym typeface="Century Gothic"/>
              </a:rPr>
              <a:t>Detalles del enfoque.</a:t>
            </a:r>
          </a:p>
        </p:txBody>
      </p:sp>
      <p:sp>
        <p:nvSpPr>
          <p:cNvPr id="296" name="Google Shape;296;p7"/>
          <p:cNvSpPr txBox="1"/>
          <p:nvPr/>
        </p:nvSpPr>
        <p:spPr>
          <a:xfrm>
            <a:off x="182554" y="51074"/>
            <a:ext cx="6018124"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a:solidFill>
                  <a:schemeClr val="lt1"/>
                </a:solidFill>
                <a:latin typeface="Century Gothic"/>
                <a:ea typeface="Century Gothic"/>
                <a:cs typeface="Century Gothic"/>
                <a:sym typeface="Century Gothic"/>
              </a:rPr>
              <a:t>Enfoque de la POC</a:t>
            </a:r>
          </a:p>
        </p:txBody>
      </p:sp>
      <p:sp>
        <p:nvSpPr>
          <p:cNvPr id="297" name="Google Shape;297;p7"/>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Etapa uno</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Etapa dos</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Etapa tres</a:t>
            </a:r>
          </a:p>
        </p:txBody>
      </p:sp>
      <p:sp>
        <p:nvSpPr>
          <p:cNvPr id="298" name="Google Shape;298;p7"/>
          <p:cNvSpPr/>
          <p:nvPr/>
        </p:nvSpPr>
        <p:spPr>
          <a:xfrm>
            <a:off x="-1" y="2"/>
            <a:ext cx="6414521"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02"/>
        <p:cNvGrpSpPr/>
        <p:nvPr/>
      </p:nvGrpSpPr>
      <p:grpSpPr>
        <a:xfrm>
          <a:off x="0" y="0"/>
          <a:ext cx="0" cy="0"/>
          <a:chOff x="0" y="0"/>
          <a:chExt cx="0" cy="0"/>
        </a:xfrm>
      </p:grpSpPr>
      <p:pic>
        <p:nvPicPr>
          <p:cNvPr id="303" name="Google Shape;303;p8"/>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04" name="Google Shape;304;p8"/>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05" name="Google Shape;305;p8"/>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06" name="Google Shape;306;p8"/>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07" name="Google Shape;307;p8"/>
          <p:cNvSpPr/>
          <p:nvPr/>
        </p:nvSpPr>
        <p:spPr>
          <a:xfrm>
            <a:off x="0" y="1"/>
            <a:ext cx="6433260" cy="843970"/>
          </a:xfrm>
          <a:prstGeom prst="rect">
            <a:avLst/>
          </a:prstGeom>
          <a:solidFill>
            <a:srgbClr val="B57D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7" name="Google Shape;327;p8"/>
          <p:cNvSpPr txBox="1"/>
          <p:nvPr/>
        </p:nvSpPr>
        <p:spPr>
          <a:xfrm>
            <a:off x="334197" y="1088575"/>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a:solidFill>
                  <a:schemeClr val="dk1"/>
                </a:solidFill>
                <a:latin typeface="Century Gothic"/>
                <a:ea typeface="Century Gothic"/>
                <a:cs typeface="Century Gothic"/>
                <a:sym typeface="Century Gothic"/>
              </a:rPr>
              <a:t>Detalles de los recursos.</a:t>
            </a:r>
          </a:p>
        </p:txBody>
      </p:sp>
      <p:sp>
        <p:nvSpPr>
          <p:cNvPr id="328" name="Google Shape;328;p8"/>
          <p:cNvSpPr txBox="1"/>
          <p:nvPr/>
        </p:nvSpPr>
        <p:spPr>
          <a:xfrm>
            <a:off x="182554" y="51074"/>
            <a:ext cx="625070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a:solidFill>
                  <a:schemeClr val="lt1"/>
                </a:solidFill>
                <a:latin typeface="Century Gothic"/>
                <a:ea typeface="Century Gothic"/>
                <a:cs typeface="Century Gothic"/>
                <a:sym typeface="Century Gothic"/>
              </a:rPr>
              <a:t>Recursos necesarios</a:t>
            </a:r>
          </a:p>
        </p:txBody>
      </p:sp>
      <p:sp>
        <p:nvSpPr>
          <p:cNvPr id="329" name="Google Shape;329;p8"/>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Recurso uno</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Recurso dos</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Recurso tres</a:t>
            </a:r>
          </a:p>
        </p:txBody>
      </p:sp>
      <p:grpSp>
        <p:nvGrpSpPr>
          <p:cNvPr id="330" name="Google Shape;330;p8"/>
          <p:cNvGrpSpPr/>
          <p:nvPr/>
        </p:nvGrpSpPr>
        <p:grpSpPr>
          <a:xfrm>
            <a:off x="10394649" y="279558"/>
            <a:ext cx="1236187" cy="1612737"/>
            <a:chOff x="5511511" y="2665268"/>
            <a:chExt cx="1165513" cy="1520535"/>
          </a:xfrm>
        </p:grpSpPr>
        <p:sp>
          <p:nvSpPr>
            <p:cNvPr id="331" name="Google Shape;331;p8"/>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2" name="Google Shape;332;p8"/>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3" name="Google Shape;333;p8"/>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4" name="Google Shape;334;p8"/>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5" name="Google Shape;335;p8"/>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6" name="Google Shape;336;p8"/>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7" name="Google Shape;337;p8"/>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8" name="Google Shape;338;p8"/>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9" name="Google Shape;339;p8"/>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0" name="Google Shape;340;p8"/>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1" name="Google Shape;341;p8"/>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2" name="Google Shape;342;p8"/>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3" name="Google Shape;343;p8"/>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4" name="Google Shape;344;p8"/>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45" name="Google Shape;345;p8"/>
          <p:cNvSpPr/>
          <p:nvPr/>
        </p:nvSpPr>
        <p:spPr>
          <a:xfrm>
            <a:off x="0" y="2"/>
            <a:ext cx="6433260" cy="47158"/>
          </a:xfrm>
          <a:prstGeom prst="rect">
            <a:avLst/>
          </a:prstGeom>
          <a:solidFill>
            <a:srgbClr val="DF9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49"/>
        <p:cNvGrpSpPr/>
        <p:nvPr/>
      </p:nvGrpSpPr>
      <p:grpSpPr>
        <a:xfrm>
          <a:off x="0" y="0"/>
          <a:ext cx="0" cy="0"/>
          <a:chOff x="0" y="0"/>
          <a:chExt cx="0" cy="0"/>
        </a:xfrm>
      </p:grpSpPr>
      <p:pic>
        <p:nvPicPr>
          <p:cNvPr id="350" name="Google Shape;350;p9"/>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51" name="Google Shape;351;p9"/>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52" name="Google Shape;352;p9"/>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53" name="Google Shape;353;p9"/>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54" name="Google Shape;354;p9"/>
          <p:cNvSpPr/>
          <p:nvPr/>
        </p:nvSpPr>
        <p:spPr>
          <a:xfrm>
            <a:off x="0" y="1"/>
            <a:ext cx="5561350"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4" name="Google Shape;374;p9"/>
          <p:cNvSpPr txBox="1"/>
          <p:nvPr/>
        </p:nvSpPr>
        <p:spPr>
          <a:xfrm>
            <a:off x="334196" y="1088575"/>
            <a:ext cx="6536493" cy="87062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s-419" sz="1800">
                <a:solidFill>
                  <a:schemeClr val="dk1"/>
                </a:solidFill>
                <a:latin typeface="Century Gothic"/>
                <a:ea typeface="Century Gothic"/>
                <a:cs typeface="Century Gothic"/>
                <a:sym typeface="Century Gothic"/>
              </a:rPr>
              <a:t>¿Cómo verificará que se hayan alcanzado las metas?</a:t>
            </a:r>
          </a:p>
          <a:p>
            <a:pPr marL="0" marR="0" lvl="0" indent="0" algn="l" rtl="0">
              <a:lnSpc>
                <a:spcPct val="150000"/>
              </a:lnSpc>
              <a:spcBef>
                <a:spcPts val="0"/>
              </a:spcBef>
              <a:spcAft>
                <a:spcPts val="0"/>
              </a:spcAft>
              <a:buNone/>
            </a:pPr>
            <a:r>
              <a:rPr lang="es-419" sz="1800">
                <a:solidFill>
                  <a:schemeClr val="dk1"/>
                </a:solidFill>
                <a:latin typeface="Century Gothic"/>
                <a:ea typeface="Century Gothic"/>
                <a:cs typeface="Century Gothic"/>
                <a:sym typeface="Century Gothic"/>
              </a:rPr>
              <a:t>¿Qué métricas utilizará para evaluar su idea?</a:t>
            </a:r>
          </a:p>
        </p:txBody>
      </p:sp>
      <p:sp>
        <p:nvSpPr>
          <p:cNvPr id="375" name="Google Shape;375;p9"/>
          <p:cNvSpPr txBox="1"/>
          <p:nvPr/>
        </p:nvSpPr>
        <p:spPr>
          <a:xfrm>
            <a:off x="182554" y="51074"/>
            <a:ext cx="5257118"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4800" i="0" u="none" strike="noStrike">
                <a:solidFill>
                  <a:schemeClr val="lt1"/>
                </a:solidFill>
                <a:latin typeface="Century Gothic"/>
                <a:ea typeface="Century Gothic"/>
                <a:cs typeface="Century Gothic"/>
                <a:sym typeface="Century Gothic"/>
              </a:rPr>
              <a:t>Criterios de éxito</a:t>
            </a:r>
          </a:p>
        </p:txBody>
      </p:sp>
      <p:sp>
        <p:nvSpPr>
          <p:cNvPr id="376" name="Google Shape;376;p9"/>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Criterio uno</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Criterio dos</a:t>
            </a:r>
          </a:p>
          <a:p>
            <a:pPr marL="342900" marR="0" lvl="0" indent="-342900" algn="l" rtl="0">
              <a:spcBef>
                <a:spcPts val="1200"/>
              </a:spcBef>
              <a:spcAft>
                <a:spcPts val="0"/>
              </a:spcAft>
              <a:buClr>
                <a:schemeClr val="lt1"/>
              </a:buClr>
              <a:buSzPts val="1800"/>
              <a:buFont typeface="Arial"/>
              <a:buChar char="•"/>
            </a:pPr>
            <a:r>
              <a:rPr lang="es-419" sz="1800">
                <a:solidFill>
                  <a:schemeClr val="dk1"/>
                </a:solidFill>
                <a:latin typeface="Century Gothic"/>
                <a:ea typeface="Century Gothic"/>
                <a:cs typeface="Century Gothic"/>
                <a:sym typeface="Century Gothic"/>
              </a:rPr>
              <a:t>Criterio tres</a:t>
            </a:r>
          </a:p>
        </p:txBody>
      </p:sp>
      <p:sp>
        <p:nvSpPr>
          <p:cNvPr id="377" name="Google Shape;377;p9"/>
          <p:cNvSpPr/>
          <p:nvPr/>
        </p:nvSpPr>
        <p:spPr>
          <a:xfrm>
            <a:off x="0" y="2"/>
            <a:ext cx="5560806"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378" name="Google Shape;378;p9"/>
          <p:cNvGrpSpPr/>
          <p:nvPr/>
        </p:nvGrpSpPr>
        <p:grpSpPr>
          <a:xfrm>
            <a:off x="9937656" y="467412"/>
            <a:ext cx="1704335" cy="1704335"/>
            <a:chOff x="7272253" y="918028"/>
            <a:chExt cx="1437477" cy="1437477"/>
          </a:xfrm>
        </p:grpSpPr>
        <p:grpSp>
          <p:nvGrpSpPr>
            <p:cNvPr id="379" name="Google Shape;379;p9" descr="Bar graph with upward trend outline"/>
            <p:cNvGrpSpPr/>
            <p:nvPr/>
          </p:nvGrpSpPr>
          <p:grpSpPr>
            <a:xfrm>
              <a:off x="7272253" y="918028"/>
              <a:ext cx="1437477" cy="1437477"/>
              <a:chOff x="7272253" y="918028"/>
              <a:chExt cx="1437477" cy="1437477"/>
            </a:xfrm>
          </p:grpSpPr>
          <p:sp>
            <p:nvSpPr>
              <p:cNvPr id="380" name="Google Shape;380;p9"/>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1" name="Google Shape;381;p9"/>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2" name="Google Shape;382;p9"/>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3" name="Google Shape;383;p9"/>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4" name="Google Shape;384;p9"/>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85" name="Google Shape;385;p9"/>
            <p:cNvSpPr/>
            <p:nvPr/>
          </p:nvSpPr>
          <p:spPr>
            <a:xfrm>
              <a:off x="7463118" y="1791820"/>
              <a:ext cx="292473" cy="375307"/>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6" name="Google Shape;386;p9"/>
            <p:cNvSpPr/>
            <p:nvPr/>
          </p:nvSpPr>
          <p:spPr>
            <a:xfrm>
              <a:off x="7918357" y="1413027"/>
              <a:ext cx="292473" cy="771254"/>
            </a:xfrm>
            <a:prstGeom prst="rect">
              <a:avLst/>
            </a:prstGeom>
            <a:solidFill>
              <a:schemeClr val="lt1">
                <a:alpha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7" name="Google Shape;387;p9"/>
            <p:cNvSpPr/>
            <p:nvPr/>
          </p:nvSpPr>
          <p:spPr>
            <a:xfrm>
              <a:off x="8396710" y="941294"/>
              <a:ext cx="292473" cy="1223637"/>
            </a:xfrm>
            <a:prstGeom prst="rect">
              <a:avLst/>
            </a:pr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541</Words>
  <Application>Microsoft Office PowerPoint</Application>
  <PresentationFormat>Widescreen</PresentationFormat>
  <Paragraphs>59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Century Gothic</vt:lpstr>
      <vt:lpstr>Arial</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cp:lastModifiedBy>
  <cp:revision>7</cp:revision>
  <dcterms:created xsi:type="dcterms:W3CDTF">2021-07-07T23:54:57Z</dcterms:created>
  <dcterms:modified xsi:type="dcterms:W3CDTF">2024-05-21T08:56:37Z</dcterms:modified>
</cp:coreProperties>
</file>