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53" r:id="rId3"/>
    <p:sldId id="354" r:id="rId4"/>
    <p:sldId id="379" r:id="rId5"/>
    <p:sldId id="378" r:id="rId6"/>
    <p:sldId id="382" r:id="rId7"/>
    <p:sldId id="383" r:id="rId8"/>
    <p:sldId id="370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0" autoAdjust="0"/>
    <p:restoredTop sz="86447"/>
  </p:normalViewPr>
  <p:slideViewPr>
    <p:cSldViewPr snapToGrid="0" snapToObjects="1">
      <p:cViewPr varScale="1">
        <p:scale>
          <a:sx n="96" d="100"/>
          <a:sy n="96" d="100"/>
        </p:scale>
        <p:origin x="90" y="162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07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scripción de forma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569907" y="255512"/>
            <a:ext cx="3240000" cy="642056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PLAN DE CUENTA DE VENTAS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PLAN DE CUENTA DE VENTAS: PRESENTACIÓN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323209" y="3509916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NOMBRE DE LA CUENTA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323209" y="4271427"/>
            <a:ext cx="109436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0070CAB-D428-56A7-79BD-15E0FD798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34049"/>
              </p:ext>
            </p:extLst>
          </p:nvPr>
        </p:nvGraphicFramePr>
        <p:xfrm>
          <a:off x="365018" y="4587544"/>
          <a:ext cx="10901816" cy="1558709"/>
        </p:xfrm>
        <a:graphic>
          <a:graphicData uri="http://schemas.openxmlformats.org/drawingml/2006/table">
            <a:tbl>
              <a:tblPr/>
              <a:tblGrid>
                <a:gridCol w="7101078">
                  <a:extLst>
                    <a:ext uri="{9D8B030D-6E8A-4147-A177-3AD203B41FA5}">
                      <a16:colId xmlns:a16="http://schemas.microsoft.com/office/drawing/2014/main" val="2790763988"/>
                    </a:ext>
                  </a:extLst>
                </a:gridCol>
                <a:gridCol w="3800738">
                  <a:extLst>
                    <a:ext uri="{9D8B030D-6E8A-4147-A177-3AD203B41FA5}">
                      <a16:colId xmlns:a16="http://schemas.microsoft.com/office/drawing/2014/main" val="444755069"/>
                    </a:ext>
                  </a:extLst>
                </a:gridCol>
              </a:tblGrid>
              <a:tr h="302078">
                <a:tc>
                  <a:txBody>
                    <a:bodyPr/>
                    <a:lstStyle/>
                    <a:p>
                      <a:pPr algn="ctr" rtl="0" fontAlgn="b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GERENTE DE LA CUENTA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ETAPA DE LA CUENTA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518979"/>
                  </a:ext>
                </a:extLst>
              </a:tr>
              <a:tr h="12566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418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Descripción de forma generada automáticamente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PLAN DE CUENTA DE VENTAS: PRESENTACIÓN | ÍNDICE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ÍNDICE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7" y="1390757"/>
            <a:ext cx="3136292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DESCRIPCIÓN GENERAL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7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OBJETIVOS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7" y="4097511"/>
            <a:ext cx="2502851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SOLUCIONES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4" y="2630943"/>
            <a:ext cx="3349738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RECURSOS DE ASIGNACIÓN DE LA CUENTA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4" y="4133626"/>
            <a:ext cx="2888661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PLAN DE ACCIÓN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4" y="1390757"/>
            <a:ext cx="3445587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ASIGNACIÓN DE LA CUENTA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2106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DESCRIPCIÓN GENERAL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DESCRIPCIÓN GENERAL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6896523-8676-8F67-48A6-265AE0AF5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92862"/>
              </p:ext>
            </p:extLst>
          </p:nvPr>
        </p:nvGraphicFramePr>
        <p:xfrm>
          <a:off x="459972" y="671423"/>
          <a:ext cx="11486222" cy="5548571"/>
        </p:xfrm>
        <a:graphic>
          <a:graphicData uri="http://schemas.openxmlformats.org/drawingml/2006/table">
            <a:tbl>
              <a:tblPr/>
              <a:tblGrid>
                <a:gridCol w="3473979">
                  <a:extLst>
                    <a:ext uri="{9D8B030D-6E8A-4147-A177-3AD203B41FA5}">
                      <a16:colId xmlns:a16="http://schemas.microsoft.com/office/drawing/2014/main" val="2297373222"/>
                    </a:ext>
                  </a:extLst>
                </a:gridCol>
                <a:gridCol w="8012243">
                  <a:extLst>
                    <a:ext uri="{9D8B030D-6E8A-4147-A177-3AD203B41FA5}">
                      <a16:colId xmlns:a16="http://schemas.microsoft.com/office/drawing/2014/main" val="1747055411"/>
                    </a:ext>
                  </a:extLst>
                </a:gridCol>
              </a:tblGrid>
              <a:tr h="61788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INGRESOS DE LA CUENTA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USD 0,00 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31384"/>
                  </a:ext>
                </a:extLst>
              </a:tr>
              <a:tr h="61788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INDUSTRIA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751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CANTIDAD DE PERSONAL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886507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PERSONA DE CONTACTO (POC)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751536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COMPETIDORES DE LA CUENTA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63742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SOLIDEZ DE LA RELACIÓN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214161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PERÍODO DEL PLAN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776860"/>
                  </a:ext>
                </a:extLst>
              </a:tr>
              <a:tr h="576689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ÚLTIMA REVISIÓN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DD/MM/AA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598933"/>
                  </a:ext>
                </a:extLst>
              </a:tr>
              <a:tr h="852675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 GENERAL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72684" marR="8076" marT="807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2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268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OBJETIVOS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OBJETIVOS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F99F796-DC46-CBBF-DE6D-01636E5BE4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374070"/>
              </p:ext>
            </p:extLst>
          </p:nvPr>
        </p:nvGraphicFramePr>
        <p:xfrm>
          <a:off x="438354" y="730404"/>
          <a:ext cx="11478343" cy="5588231"/>
        </p:xfrm>
        <a:graphic>
          <a:graphicData uri="http://schemas.openxmlformats.org/drawingml/2006/table">
            <a:tbl>
              <a:tblPr/>
              <a:tblGrid>
                <a:gridCol w="3272356">
                  <a:extLst>
                    <a:ext uri="{9D8B030D-6E8A-4147-A177-3AD203B41FA5}">
                      <a16:colId xmlns:a16="http://schemas.microsoft.com/office/drawing/2014/main" val="1758017841"/>
                    </a:ext>
                  </a:extLst>
                </a:gridCol>
                <a:gridCol w="8205987">
                  <a:extLst>
                    <a:ext uri="{9D8B030D-6E8A-4147-A177-3AD203B41FA5}">
                      <a16:colId xmlns:a16="http://schemas.microsoft.com/office/drawing/2014/main" val="368876854"/>
                    </a:ext>
                  </a:extLst>
                </a:gridCol>
              </a:tblGrid>
              <a:tr h="1470587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METAS DE LA CUENTA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228990"/>
                  </a:ext>
                </a:extLst>
              </a:tr>
              <a:tr h="13725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DESAFÍOS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43609"/>
                  </a:ext>
                </a:extLst>
              </a:tr>
              <a:tr h="13725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LECCIONES APRENDIDAS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510877"/>
                  </a:ext>
                </a:extLst>
              </a:tr>
              <a:tr h="1372548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MEDICIONES DE ÉXITO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228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SOLUCIONES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SOLUCIONES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2AD4A6F-C986-7349-8F6C-E0F84F7CD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625300"/>
              </p:ext>
            </p:extLst>
          </p:nvPr>
        </p:nvGraphicFramePr>
        <p:xfrm>
          <a:off x="458019" y="723899"/>
          <a:ext cx="11537336" cy="5657234"/>
        </p:xfrm>
        <a:graphic>
          <a:graphicData uri="http://schemas.openxmlformats.org/drawingml/2006/table">
            <a:tbl>
              <a:tblPr/>
              <a:tblGrid>
                <a:gridCol w="3489439">
                  <a:extLst>
                    <a:ext uri="{9D8B030D-6E8A-4147-A177-3AD203B41FA5}">
                      <a16:colId xmlns:a16="http://schemas.microsoft.com/office/drawing/2014/main" val="2754562434"/>
                    </a:ext>
                  </a:extLst>
                </a:gridCol>
                <a:gridCol w="8047897">
                  <a:extLst>
                    <a:ext uri="{9D8B030D-6E8A-4147-A177-3AD203B41FA5}">
                      <a16:colId xmlns:a16="http://schemas.microsoft.com/office/drawing/2014/main" val="1788445547"/>
                    </a:ext>
                  </a:extLst>
                </a:gridCol>
              </a:tblGrid>
              <a:tr h="119519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</a:rPr>
                        <a:t>SOLUCIONES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28197"/>
                  </a:ext>
                </a:extLst>
              </a:tr>
              <a:tr h="11155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</a:rPr>
                        <a:t>ROI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60074"/>
                  </a:ext>
                </a:extLst>
              </a:tr>
              <a:tr h="11155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</a:rPr>
                        <a:t>POSIBLES OBJECIONES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627421"/>
                  </a:ext>
                </a:extLst>
              </a:tr>
              <a:tr h="11155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</a:rPr>
                        <a:t>GESTIÓN DE OBJECIONES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017708"/>
                  </a:ext>
                </a:extLst>
              </a:tr>
              <a:tr h="1115511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100" b="0" i="0" u="none" strike="noStrike">
                          <a:solidFill>
                            <a:srgbClr val="70AD47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475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ASIGNACIÓN DE LA CUENTA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ASIGNACIÓN DE LA CUENTA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37076E5-AC09-EF77-C765-6F1DB539F2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320757"/>
              </p:ext>
            </p:extLst>
          </p:nvPr>
        </p:nvGraphicFramePr>
        <p:xfrm>
          <a:off x="501445" y="719665"/>
          <a:ext cx="11434916" cy="5661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4916">
                  <a:extLst>
                    <a:ext uri="{9D8B030D-6E8A-4147-A177-3AD203B41FA5}">
                      <a16:colId xmlns:a16="http://schemas.microsoft.com/office/drawing/2014/main" val="511504948"/>
                    </a:ext>
                  </a:extLst>
                </a:gridCol>
              </a:tblGrid>
              <a:tr h="56614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RECURSOS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929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RECURSOS DE ASIGNACIÓN DE LA CUENTA</a:t>
            </a:r>
          </a:p>
        </p:txBody>
      </p:sp>
      <p:sp>
        <p:nvSpPr>
          <p:cNvPr id="2" name="AutoShape 167">
            <a:extLst>
              <a:ext uri="{FF2B5EF4-FFF2-40B4-BE49-F238E27FC236}">
                <a16:creationId xmlns:a16="http://schemas.microsoft.com/office/drawing/2014/main" id="{D24B0DD8-3CEB-4AB1-BD86-3B156A3D0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748" y="2688251"/>
            <a:ext cx="1257888" cy="62259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3" name="AutoShape 167">
            <a:extLst>
              <a:ext uri="{FF2B5EF4-FFF2-40B4-BE49-F238E27FC236}">
                <a16:creationId xmlns:a16="http://schemas.microsoft.com/office/drawing/2014/main" id="{2E3ACC37-B959-489A-9369-D50EA4480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748" y="1819625"/>
            <a:ext cx="1257888" cy="62259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8" name="AutoShape 167">
            <a:extLst>
              <a:ext uri="{FF2B5EF4-FFF2-40B4-BE49-F238E27FC236}">
                <a16:creationId xmlns:a16="http://schemas.microsoft.com/office/drawing/2014/main" id="{E04CF28C-AE8E-4FCD-BAE5-849226E89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748" y="951439"/>
            <a:ext cx="1257888" cy="62259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0" name="AutoShape 167">
            <a:extLst>
              <a:ext uri="{FF2B5EF4-FFF2-40B4-BE49-F238E27FC236}">
                <a16:creationId xmlns:a16="http://schemas.microsoft.com/office/drawing/2014/main" id="{31B44DB0-FBCB-60BA-4D8E-84D85DDE0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497" y="2999548"/>
            <a:ext cx="1257888" cy="62259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1" name="AutoShape 167">
            <a:extLst>
              <a:ext uri="{FF2B5EF4-FFF2-40B4-BE49-F238E27FC236}">
                <a16:creationId xmlns:a16="http://schemas.microsoft.com/office/drawing/2014/main" id="{D619B84A-CF4F-71AE-46C2-AF3258B82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497" y="2130922"/>
            <a:ext cx="1257888" cy="62259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2" name="AutoShape 167">
            <a:extLst>
              <a:ext uri="{FF2B5EF4-FFF2-40B4-BE49-F238E27FC236}">
                <a16:creationId xmlns:a16="http://schemas.microsoft.com/office/drawing/2014/main" id="{CD382283-9526-0481-ECD0-F20E1A445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497" y="1262736"/>
            <a:ext cx="1257888" cy="62259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3" name="AutoShape 167">
            <a:extLst>
              <a:ext uri="{FF2B5EF4-FFF2-40B4-BE49-F238E27FC236}">
                <a16:creationId xmlns:a16="http://schemas.microsoft.com/office/drawing/2014/main" id="{E4650438-9E7F-121F-1187-0A2011497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158" y="3556437"/>
            <a:ext cx="1257888" cy="62259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4" name="AutoShape 167">
            <a:extLst>
              <a:ext uri="{FF2B5EF4-FFF2-40B4-BE49-F238E27FC236}">
                <a16:creationId xmlns:a16="http://schemas.microsoft.com/office/drawing/2014/main" id="{6DE94F5C-9760-C912-3150-90EED2DB3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158" y="2687811"/>
            <a:ext cx="1257888" cy="62259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5" name="AutoShape 167">
            <a:extLst>
              <a:ext uri="{FF2B5EF4-FFF2-40B4-BE49-F238E27FC236}">
                <a16:creationId xmlns:a16="http://schemas.microsoft.com/office/drawing/2014/main" id="{D54927E7-23BF-08EA-3924-347F62C72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2158" y="1819625"/>
            <a:ext cx="1257888" cy="62259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6" name="AutoShape 167">
            <a:extLst>
              <a:ext uri="{FF2B5EF4-FFF2-40B4-BE49-F238E27FC236}">
                <a16:creationId xmlns:a16="http://schemas.microsoft.com/office/drawing/2014/main" id="{D7B78390-E6E8-F25A-DC9C-DB2B104BF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463" y="4581443"/>
            <a:ext cx="1257888" cy="62259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7" name="AutoShape 167">
            <a:extLst>
              <a:ext uri="{FF2B5EF4-FFF2-40B4-BE49-F238E27FC236}">
                <a16:creationId xmlns:a16="http://schemas.microsoft.com/office/drawing/2014/main" id="{BC632039-C321-5978-58B9-7FAC0DB9A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463" y="3712817"/>
            <a:ext cx="1257888" cy="622594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sp>
        <p:nvSpPr>
          <p:cNvPr id="18" name="AutoShape 167">
            <a:extLst>
              <a:ext uri="{FF2B5EF4-FFF2-40B4-BE49-F238E27FC236}">
                <a16:creationId xmlns:a16="http://schemas.microsoft.com/office/drawing/2014/main" id="{23EC9730-0248-08DE-DAF6-03BC6B7FF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5463" y="2844631"/>
            <a:ext cx="1257888" cy="622594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cxnSp>
        <p:nvCxnSpPr>
          <p:cNvPr id="19" name="AutoShape 171">
            <a:extLst>
              <a:ext uri="{FF2B5EF4-FFF2-40B4-BE49-F238E27FC236}">
                <a16:creationId xmlns:a16="http://schemas.microsoft.com/office/drawing/2014/main" id="{A95FF6B8-CF3C-4C91-976E-5BCE190C6D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60856" y="756357"/>
            <a:ext cx="1498410" cy="80937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7620CB3-78EB-4184-A074-B5DF96D51384}"/>
              </a:ext>
            </a:extLst>
          </p:cNvPr>
          <p:cNvCxnSpPr/>
          <p:nvPr/>
        </p:nvCxnSpPr>
        <p:spPr>
          <a:xfrm>
            <a:off x="6635456" y="1168709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D8FD368-BF11-4DE4-86DE-92BE88F64130}"/>
              </a:ext>
            </a:extLst>
          </p:cNvPr>
          <p:cNvCxnSpPr/>
          <p:nvPr/>
        </p:nvCxnSpPr>
        <p:spPr>
          <a:xfrm>
            <a:off x="7816556" y="752784"/>
            <a:ext cx="0" cy="59055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AutoShape 171">
            <a:extLst>
              <a:ext uri="{FF2B5EF4-FFF2-40B4-BE49-F238E27FC236}">
                <a16:creationId xmlns:a16="http://schemas.microsoft.com/office/drawing/2014/main" id="{0D6A4D0E-4496-4BB0-93F7-A50D401D7FB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678318" y="1792597"/>
            <a:ext cx="993775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71">
            <a:extLst>
              <a:ext uri="{FF2B5EF4-FFF2-40B4-BE49-F238E27FC236}">
                <a16:creationId xmlns:a16="http://schemas.microsoft.com/office/drawing/2014/main" id="{DDD2E425-4AA0-4A4B-92B0-5DC0D275247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978481" y="1791009"/>
            <a:ext cx="9906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AutoShape 171">
            <a:extLst>
              <a:ext uri="{FF2B5EF4-FFF2-40B4-BE49-F238E27FC236}">
                <a16:creationId xmlns:a16="http://schemas.microsoft.com/office/drawing/2014/main" id="{2FFC7E0F-8DF3-4B5B-A29A-DACD36D788B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845131" y="2495859"/>
            <a:ext cx="914400" cy="1084580"/>
          </a:xfrm>
          <a:prstGeom prst="bentConnector3">
            <a:avLst>
              <a:gd name="adj1" fmla="val 1233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A0F30A41-E481-4F14-B3FE-FFF725174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912" y="762930"/>
            <a:ext cx="628944" cy="612888"/>
          </a:xfrm>
          <a:prstGeom prst="rect">
            <a:avLst/>
          </a:prstGeom>
        </p:spPr>
      </p:pic>
      <p:cxnSp>
        <p:nvCxnSpPr>
          <p:cNvPr id="27" name="AutoShape 171">
            <a:extLst>
              <a:ext uri="{FF2B5EF4-FFF2-40B4-BE49-F238E27FC236}">
                <a16:creationId xmlns:a16="http://schemas.microsoft.com/office/drawing/2014/main" id="{A95FF6B8-CF3C-4C91-976E-5BCE190C6D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320355" y="3105414"/>
            <a:ext cx="1498410" cy="80937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7620CB3-78EB-4184-A074-B5DF96D51384}"/>
              </a:ext>
            </a:extLst>
          </p:cNvPr>
          <p:cNvCxnSpPr/>
          <p:nvPr/>
        </p:nvCxnSpPr>
        <p:spPr>
          <a:xfrm>
            <a:off x="9294955" y="3517766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D8FD368-BF11-4DE4-86DE-92BE88F64130}"/>
              </a:ext>
            </a:extLst>
          </p:cNvPr>
          <p:cNvCxnSpPr/>
          <p:nvPr/>
        </p:nvCxnSpPr>
        <p:spPr>
          <a:xfrm>
            <a:off x="10476055" y="3101841"/>
            <a:ext cx="0" cy="59055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AutoShape 171">
            <a:extLst>
              <a:ext uri="{FF2B5EF4-FFF2-40B4-BE49-F238E27FC236}">
                <a16:creationId xmlns:a16="http://schemas.microsoft.com/office/drawing/2014/main" id="{0D6A4D0E-4496-4BB0-93F7-A50D401D7FB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9337817" y="4141654"/>
            <a:ext cx="993775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171">
            <a:extLst>
              <a:ext uri="{FF2B5EF4-FFF2-40B4-BE49-F238E27FC236}">
                <a16:creationId xmlns:a16="http://schemas.microsoft.com/office/drawing/2014/main" id="{DDD2E425-4AA0-4A4B-92B0-5DC0D275247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10637980" y="4140066"/>
            <a:ext cx="9906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171">
            <a:extLst>
              <a:ext uri="{FF2B5EF4-FFF2-40B4-BE49-F238E27FC236}">
                <a16:creationId xmlns:a16="http://schemas.microsoft.com/office/drawing/2014/main" id="{2FFC7E0F-8DF3-4B5B-A29A-DACD36D788B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504630" y="4844916"/>
            <a:ext cx="914400" cy="1084580"/>
          </a:xfrm>
          <a:prstGeom prst="bentConnector3">
            <a:avLst>
              <a:gd name="adj1" fmla="val 123373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A0F30A41-E481-4F14-B3FE-FFF725174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411" y="3111987"/>
            <a:ext cx="628944" cy="612888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06B8F4A6-E2CA-40CB-A011-E9F550132D74}"/>
              </a:ext>
            </a:extLst>
          </p:cNvPr>
          <p:cNvSpPr txBox="1"/>
          <p:nvPr/>
        </p:nvSpPr>
        <p:spPr>
          <a:xfrm>
            <a:off x="646431" y="6026490"/>
            <a:ext cx="1089913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es-419" sz="15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COPIAR Y PEGAR ÍCONOS EN BLANCO PARA USAR EN LA ASIGNACIÓN DE LA CUENTA EN LA DIAPOSITIVA ANTERIOR</a:t>
            </a:r>
          </a:p>
        </p:txBody>
      </p:sp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 DE ACCIÓN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36FEB26-6347-CD41-956A-B259185DAC9B}"/>
              </a:ext>
            </a:extLst>
          </p:cNvPr>
          <p:cNvSpPr txBox="1"/>
          <p:nvPr/>
        </p:nvSpPr>
        <p:spPr>
          <a:xfrm>
            <a:off x="367748" y="248400"/>
            <a:ext cx="2563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2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PLAN DE ACCIÓN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DCC25F2-0408-D398-4FA8-D5534C94D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544067"/>
              </p:ext>
            </p:extLst>
          </p:nvPr>
        </p:nvGraphicFramePr>
        <p:xfrm>
          <a:off x="457071" y="793239"/>
          <a:ext cx="11538284" cy="5489580"/>
        </p:xfrm>
        <a:graphic>
          <a:graphicData uri="http://schemas.openxmlformats.org/drawingml/2006/table">
            <a:tbl>
              <a:tblPr/>
              <a:tblGrid>
                <a:gridCol w="3489726">
                  <a:extLst>
                    <a:ext uri="{9D8B030D-6E8A-4147-A177-3AD203B41FA5}">
                      <a16:colId xmlns:a16="http://schemas.microsoft.com/office/drawing/2014/main" val="2016557694"/>
                    </a:ext>
                  </a:extLst>
                </a:gridCol>
                <a:gridCol w="8048558">
                  <a:extLst>
                    <a:ext uri="{9D8B030D-6E8A-4147-A177-3AD203B41FA5}">
                      <a16:colId xmlns:a16="http://schemas.microsoft.com/office/drawing/2014/main" val="3236378058"/>
                    </a:ext>
                  </a:extLst>
                </a:gridCol>
              </a:tblGrid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OBJETIVO 1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06754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ACCIÓN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893416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211291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DD/MM/AA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755743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257435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OBJETIVO 2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519759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ACCIÓN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152662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152287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DD/MM/AA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453605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432880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OBJETIVO 3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76182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ACCIÓN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634875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280063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DD/MM/AA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378620"/>
                  </a:ext>
                </a:extLst>
              </a:tr>
              <a:tr h="36597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ED7D31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513" marR="4835" marT="483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706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14</TotalTime>
  <Words>406</Words>
  <Application>Microsoft Office PowerPoint</Application>
  <PresentationFormat>Widescreen</PresentationFormat>
  <Paragraphs>153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Nicole Li</cp:lastModifiedBy>
  <cp:revision>5</cp:revision>
  <dcterms:created xsi:type="dcterms:W3CDTF">2023-04-16T19:49:27Z</dcterms:created>
  <dcterms:modified xsi:type="dcterms:W3CDTF">2024-09-29T05:36:48Z</dcterms:modified>
</cp:coreProperties>
</file>