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2" r:id="rId2"/>
    <p:sldId id="353" r:id="rId3"/>
    <p:sldId id="354" r:id="rId4"/>
    <p:sldId id="379" r:id="rId5"/>
    <p:sldId id="378" r:id="rId6"/>
    <p:sldId id="382" r:id="rId7"/>
    <p:sldId id="383" r:id="rId8"/>
    <p:sldId id="370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ADD191-A82E-48AF-ADB5-1ED9319946D9}" v="23" dt="2023-03-25T13:33:55.7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03" autoAdjust="0"/>
    <p:restoredTop sz="86447"/>
  </p:normalViewPr>
  <p:slideViewPr>
    <p:cSldViewPr snapToGrid="0" snapToObjects="1">
      <p:cViewPr varScale="1">
        <p:scale>
          <a:sx n="100" d="100"/>
          <a:sy n="100" d="100"/>
        </p:scale>
        <p:origin x="108" y="153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DBADD191-A82E-48AF-ADB5-1ED9319946D9}"/>
    <pc:docChg chg="undo custSel addSld delSld modSld">
      <pc:chgData name="Bess Dunlevy" userId="dd4b9a8537dbe9d0" providerId="LiveId" clId="{DBADD191-A82E-48AF-ADB5-1ED9319946D9}" dt="2023-03-27T23:41:14.406" v="53" actId="20577"/>
      <pc:docMkLst>
        <pc:docMk/>
      </pc:docMkLst>
      <pc:sldChg chg="add del">
        <pc:chgData name="Bess Dunlevy" userId="dd4b9a8537dbe9d0" providerId="LiveId" clId="{DBADD191-A82E-48AF-ADB5-1ED9319946D9}" dt="2023-03-27T23:41:02.065" v="27" actId="47"/>
        <pc:sldMkLst>
          <pc:docMk/>
          <pc:sldMk cId="2929323684" sldId="295"/>
        </pc:sldMkLst>
      </pc:sldChg>
      <pc:sldChg chg="addSp delSp mod">
        <pc:chgData name="Bess Dunlevy" userId="dd4b9a8537dbe9d0" providerId="LiveId" clId="{DBADD191-A82E-48AF-ADB5-1ED9319946D9}" dt="2023-03-27T23:41:00.604" v="26" actId="478"/>
        <pc:sldMkLst>
          <pc:docMk/>
          <pc:sldMk cId="1508588292" sldId="342"/>
        </pc:sldMkLst>
        <pc:picChg chg="add del">
          <ac:chgData name="Bess Dunlevy" userId="dd4b9a8537dbe9d0" providerId="LiveId" clId="{DBADD191-A82E-48AF-ADB5-1ED9319946D9}" dt="2023-03-27T23:41:00.604" v="26" actId="478"/>
          <ac:picMkLst>
            <pc:docMk/>
            <pc:sldMk cId="1508588292" sldId="342"/>
            <ac:picMk id="4" creationId="{4AEB8225-3AA8-AF48-AD51-3F5F53316D6B}"/>
          </ac:picMkLst>
        </pc:picChg>
      </pc:sldChg>
      <pc:sldChg chg="modSp mod">
        <pc:chgData name="Bess Dunlevy" userId="dd4b9a8537dbe9d0" providerId="LiveId" clId="{DBADD191-A82E-48AF-ADB5-1ED9319946D9}" dt="2023-03-27T23:41:10.143" v="42" actId="20577"/>
        <pc:sldMkLst>
          <pc:docMk/>
          <pc:sldMk cId="2962643205" sldId="378"/>
        </pc:sldMkLst>
        <pc:spChg chg="mod">
          <ac:chgData name="Bess Dunlevy" userId="dd4b9a8537dbe9d0" providerId="LiveId" clId="{DBADD191-A82E-48AF-ADB5-1ED9319946D9}" dt="2023-03-27T23:41:10.143" v="42" actId="20577"/>
          <ac:spMkLst>
            <pc:docMk/>
            <pc:sldMk cId="2962643205" sldId="378"/>
            <ac:spMk id="9" creationId="{CB9D49A6-86F7-B744-828A-D7C1D9D15D8C}"/>
          </ac:spMkLst>
        </pc:spChg>
      </pc:sldChg>
      <pc:sldChg chg="modSp mod">
        <pc:chgData name="Bess Dunlevy" userId="dd4b9a8537dbe9d0" providerId="LiveId" clId="{DBADD191-A82E-48AF-ADB5-1ED9319946D9}" dt="2023-03-27T23:41:14.406" v="53" actId="20577"/>
        <pc:sldMkLst>
          <pc:docMk/>
          <pc:sldMk cId="4204877435" sldId="379"/>
        </pc:sldMkLst>
        <pc:spChg chg="mod">
          <ac:chgData name="Bess Dunlevy" userId="dd4b9a8537dbe9d0" providerId="LiveId" clId="{DBADD191-A82E-48AF-ADB5-1ED9319946D9}" dt="2023-03-27T23:41:14.406" v="53" actId="20577"/>
          <ac:spMkLst>
            <pc:docMk/>
            <pc:sldMk cId="4204877435" sldId="379"/>
            <ac:spMk id="9" creationId="{CB9D49A6-86F7-B744-828A-D7C1D9D15D8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80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07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scripción de forma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541624" y="255512"/>
            <a:ext cx="3240000" cy="642056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PRESENTACIÓN DE </a:t>
            </a:r>
            <a:b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s-419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 DE CUENTA ESTRATÉGICA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PRESENTACIÓN DE PLAN DE CUENTA ESTRATÉGICA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277131" y="2822571"/>
            <a:ext cx="1122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PARA [NOMBRE DE LA EMPRESA]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277131" y="3584082"/>
            <a:ext cx="111796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D252A95-D660-9EC2-6F57-16447D72C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071830"/>
              </p:ext>
            </p:extLst>
          </p:nvPr>
        </p:nvGraphicFramePr>
        <p:xfrm>
          <a:off x="277131" y="3975323"/>
          <a:ext cx="9448800" cy="2093595"/>
        </p:xfrm>
        <a:graphic>
          <a:graphicData uri="http://schemas.openxmlformats.org/drawingml/2006/table">
            <a:tbl>
              <a:tblPr/>
              <a:tblGrid>
                <a:gridCol w="2682982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6765818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PREPARADO POR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GERENTE DE PLAN DE CUENTA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23311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DD/MM/AA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1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Descripción de forma generada automá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PRESENTACIÓN DE PLAN DE CUENTA ESTRATÉGICA</a:t>
            </a:r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| ÍNDICE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ÍNDICE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7" y="1240655"/>
            <a:ext cx="3360215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DESCRIPCIÓN GENERAL: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Prioridades clave del cliente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7" y="2622480"/>
            <a:ext cx="321555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DESCRIPCIÓN GENERAL: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Iniciativas clave del cliente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7" y="3940158"/>
            <a:ext cx="3215554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DESCRIPCIÓN GENERAL: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Individuos clave del cliente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76097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FLUJOS DE INGRESOS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078657"/>
            <a:ext cx="2165978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PLAN DE ACCIÓN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240655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OBJETIVOS ANUALES DE LA CUENTA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5347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DESCRIPCIÓN GENERAL: Prioridades clave del cliente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DESCRIPCIÓN GENERAL: PRIORIDADES CLAVE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7D93A8-7E17-4F98-A895-BBADF3A52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785388"/>
              </p:ext>
            </p:extLst>
          </p:nvPr>
        </p:nvGraphicFramePr>
        <p:xfrm>
          <a:off x="488196" y="697704"/>
          <a:ext cx="10821034" cy="5556447"/>
        </p:xfrm>
        <a:graphic>
          <a:graphicData uri="http://schemas.openxmlformats.org/drawingml/2006/table">
            <a:tbl>
              <a:tblPr/>
              <a:tblGrid>
                <a:gridCol w="2253475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8567559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55564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PRIORIDADES CLAVE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Prioridad 1: Proporcionar descripción</a:t>
                      </a:r>
                    </a:p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Prioridad 2: Proporcionar descripción</a:t>
                      </a:r>
                    </a:p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Prioridad 3: Proporcionar descripción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</a:tbl>
          </a:graphicData>
        </a:graphic>
      </p:graphicFrame>
      <p:pic>
        <p:nvPicPr>
          <p:cNvPr id="3" name="Graphic 2" descr="Esquema clave">
            <a:extLst>
              <a:ext uri="{FF2B5EF4-FFF2-40B4-BE49-F238E27FC236}">
                <a16:creationId xmlns:a16="http://schemas.microsoft.com/office/drawing/2014/main" id="{081A423E-657E-4073-B7F8-68F9EC5EC5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246604" y="992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DESCRIPCIÓN GENERAL: INICIATIVAS CLAVE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B92A6C-1B1D-2BC6-D775-822B42D53505}"/>
              </a:ext>
            </a:extLst>
          </p:cNvPr>
          <p:cNvSpPr txBox="1"/>
          <p:nvPr/>
        </p:nvSpPr>
        <p:spPr>
          <a:xfrm>
            <a:off x="367747" y="209758"/>
            <a:ext cx="5517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DESCRIPCIÓN GENERAL: Iniciativas clave del cliente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5245F01-DADD-6104-0A6A-F8EB13BB1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946058"/>
              </p:ext>
            </p:extLst>
          </p:nvPr>
        </p:nvGraphicFramePr>
        <p:xfrm>
          <a:off x="488196" y="697704"/>
          <a:ext cx="10821034" cy="5556447"/>
        </p:xfrm>
        <a:graphic>
          <a:graphicData uri="http://schemas.openxmlformats.org/drawingml/2006/table">
            <a:tbl>
              <a:tblPr/>
              <a:tblGrid>
                <a:gridCol w="2253475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8567559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55564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INICIATIVAS CLAVE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Iniciativa 1: Proporcionar una descripción</a:t>
                      </a:r>
                    </a:p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Iniciativa 2: Proporcionar una descripción</a:t>
                      </a:r>
                    </a:p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Iniciativa 3: Proporcionar una descripción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</a:tbl>
          </a:graphicData>
        </a:graphic>
      </p:graphicFrame>
      <p:pic>
        <p:nvPicPr>
          <p:cNvPr id="8" name="Graphic 7" descr="Esquema clave">
            <a:extLst>
              <a:ext uri="{FF2B5EF4-FFF2-40B4-BE49-F238E27FC236}">
                <a16:creationId xmlns:a16="http://schemas.microsoft.com/office/drawing/2014/main" id="{9E0380F9-236E-130A-8C78-8175A8BC02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246604" y="992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DESCRIPCIÓN GENERAL: INDIVIDUOS CLAVE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D766F-C29E-4B5B-4A81-07C184F9142C}"/>
              </a:ext>
            </a:extLst>
          </p:cNvPr>
          <p:cNvSpPr txBox="1"/>
          <p:nvPr/>
        </p:nvSpPr>
        <p:spPr>
          <a:xfrm>
            <a:off x="367747" y="209758"/>
            <a:ext cx="571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DESCRIPCIÓN GENERAL: Individuos clave del cliente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7F87235-A92A-153E-C12B-C85AD3C54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337379"/>
              </p:ext>
            </p:extLst>
          </p:nvPr>
        </p:nvGraphicFramePr>
        <p:xfrm>
          <a:off x="488196" y="697704"/>
          <a:ext cx="10821034" cy="5556447"/>
        </p:xfrm>
        <a:graphic>
          <a:graphicData uri="http://schemas.openxmlformats.org/drawingml/2006/table">
            <a:tbl>
              <a:tblPr/>
              <a:tblGrid>
                <a:gridCol w="2253475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8567559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55564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INDIVIDUOS CLAVE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ctr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419" sz="15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Nombre, título, teléfono, correo electrónico</a:t>
                      </a:r>
                    </a:p>
                    <a:p>
                      <a:pPr marL="171450" indent="-171450" algn="l" rtl="0" fontAlgn="ctr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419" sz="15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Nombre, título, teléfono, correo electrónico</a:t>
                      </a:r>
                    </a:p>
                    <a:p>
                      <a:pPr marL="171450" indent="-171450" algn="l" rtl="0" fontAlgn="ctr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419" sz="15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Nombre, título , teléfono, correo electrónico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</a:tbl>
          </a:graphicData>
        </a:graphic>
      </p:graphicFrame>
      <p:pic>
        <p:nvPicPr>
          <p:cNvPr id="10" name="Graphic 9" descr="Esquema clave">
            <a:extLst>
              <a:ext uri="{FF2B5EF4-FFF2-40B4-BE49-F238E27FC236}">
                <a16:creationId xmlns:a16="http://schemas.microsoft.com/office/drawing/2014/main" id="{33791C7E-129D-57C4-1888-FEE1DB51E4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246604" y="992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OBJETIVOS ANUALES DE LA CUENTA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4770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OBJETIVOS ANULES DE LA CUENTA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2D526B-7D39-4AD3-ADEB-D8D7825D8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822917"/>
              </p:ext>
            </p:extLst>
          </p:nvPr>
        </p:nvGraphicFramePr>
        <p:xfrm>
          <a:off x="472698" y="719663"/>
          <a:ext cx="10577740" cy="4309538"/>
        </p:xfrm>
        <a:graphic>
          <a:graphicData uri="http://schemas.openxmlformats.org/drawingml/2006/table">
            <a:tbl>
              <a:tblPr/>
              <a:tblGrid>
                <a:gridCol w="2202809">
                  <a:extLst>
                    <a:ext uri="{9D8B030D-6E8A-4147-A177-3AD203B41FA5}">
                      <a16:colId xmlns:a16="http://schemas.microsoft.com/office/drawing/2014/main" val="3129605748"/>
                    </a:ext>
                  </a:extLst>
                </a:gridCol>
                <a:gridCol w="8374931">
                  <a:extLst>
                    <a:ext uri="{9D8B030D-6E8A-4147-A177-3AD203B41FA5}">
                      <a16:colId xmlns:a16="http://schemas.microsoft.com/office/drawing/2014/main" val="4134565234"/>
                    </a:ext>
                  </a:extLst>
                </a:gridCol>
              </a:tblGrid>
              <a:tr h="541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OBJETIVO 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01919"/>
                  </a:ext>
                </a:extLst>
              </a:tr>
              <a:tr h="44479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OBJETIVO 2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03336"/>
                  </a:ext>
                </a:extLst>
              </a:tr>
              <a:tr h="4447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OBJETIVO 3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862052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95511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285987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121403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042062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83852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082368"/>
                  </a:ext>
                </a:extLst>
              </a:tr>
            </a:tbl>
          </a:graphicData>
        </a:graphic>
      </p:graphicFrame>
      <p:pic>
        <p:nvPicPr>
          <p:cNvPr id="4" name="Graphic 3" descr="Esquema de ojo de buey">
            <a:extLst>
              <a:ext uri="{FF2B5EF4-FFF2-40B4-BE49-F238E27FC236}">
                <a16:creationId xmlns:a16="http://schemas.microsoft.com/office/drawing/2014/main" id="{88B412D8-22E4-4D31-3EB1-3AF53D2E01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50641" y="2203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FLUJOS DE INGRESOS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3239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FLUJOS DE INGRESOS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3D6EA37-FAA7-0E90-057E-C3921FD6D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857385"/>
              </p:ext>
            </p:extLst>
          </p:nvPr>
        </p:nvGraphicFramePr>
        <p:xfrm>
          <a:off x="408789" y="785168"/>
          <a:ext cx="10339724" cy="5141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9857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01729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4812577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42251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FLUJO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INGRESOS ANUALES ESTIMADOS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NUESTRA PROPUESTA DE VALOR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19202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0626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910467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13101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528256"/>
                  </a:ext>
                </a:extLst>
              </a:tr>
            </a:tbl>
          </a:graphicData>
        </a:graphic>
      </p:graphicFrame>
      <p:pic>
        <p:nvPicPr>
          <p:cNvPr id="8" name="Graphic 7" descr="Esquema de dinero">
            <a:extLst>
              <a:ext uri="{FF2B5EF4-FFF2-40B4-BE49-F238E27FC236}">
                <a16:creationId xmlns:a16="http://schemas.microsoft.com/office/drawing/2014/main" id="{3E14A899-7678-C723-5488-4DA2F1237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78182" y="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2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 DE ACCIÓN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7765D4-0C45-E0D8-70D5-31EAD81FDB5E}"/>
              </a:ext>
            </a:extLst>
          </p:cNvPr>
          <p:cNvSpPr txBox="1"/>
          <p:nvPr/>
        </p:nvSpPr>
        <p:spPr>
          <a:xfrm>
            <a:off x="367748" y="248400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PLAN DE ACCIÓN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3BBAB8D-C3CA-CAE7-3F1A-AABDD73A3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437859"/>
              </p:ext>
            </p:extLst>
          </p:nvPr>
        </p:nvGraphicFramePr>
        <p:xfrm>
          <a:off x="408789" y="785168"/>
          <a:ext cx="10339724" cy="5141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9857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01729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4812577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42251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ACCIÓN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RESPONSABLE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LÍNEA DE TIEMPO PARA EL PLAN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19202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0626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910467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13101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528256"/>
                  </a:ext>
                </a:extLst>
              </a:tr>
            </a:tbl>
          </a:graphicData>
        </a:graphic>
      </p:graphicFrame>
      <p:pic>
        <p:nvPicPr>
          <p:cNvPr id="5" name="Graphic 4" descr="Esquema de tablero de filmación">
            <a:extLst>
              <a:ext uri="{FF2B5EF4-FFF2-40B4-BE49-F238E27FC236}">
                <a16:creationId xmlns:a16="http://schemas.microsoft.com/office/drawing/2014/main" id="{4076B46A-455E-8DA7-F0C6-BAF6F16FA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76959" y="2203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56</TotalTime>
  <Words>383</Words>
  <Application>Microsoft Office PowerPoint</Application>
  <PresentationFormat>Widescreen</PresentationFormat>
  <Paragraphs>83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Nicole Li</cp:lastModifiedBy>
  <cp:revision>5</cp:revision>
  <dcterms:created xsi:type="dcterms:W3CDTF">2023-03-25T12:54:02Z</dcterms:created>
  <dcterms:modified xsi:type="dcterms:W3CDTF">2024-09-29T07:38:05Z</dcterms:modified>
</cp:coreProperties>
</file>