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4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6B5"/>
    <a:srgbClr val="9CA58C"/>
    <a:srgbClr val="EBD9B6"/>
    <a:srgbClr val="DCF8EB"/>
    <a:srgbClr val="0098C6"/>
    <a:srgbClr val="66BBCC"/>
    <a:srgbClr val="654105"/>
    <a:srgbClr val="7C5008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86447"/>
  </p:normalViewPr>
  <p:slideViewPr>
    <p:cSldViewPr snapToGrid="0" snapToObjects="1">
      <p:cViewPr varScale="1">
        <p:scale>
          <a:sx n="127" d="100"/>
          <a:sy n="127" d="100"/>
        </p:scale>
        <p:origin x="138" y="178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BA9B7830-003D-4A57-8670-0B248A641894}"/>
    <pc:docChg chg="modSld">
      <pc:chgData name="Bess Dunlevy" userId="dd4b9a8537dbe9d0" providerId="LiveId" clId="{BA9B7830-003D-4A57-8670-0B248A641894}" dt="2024-06-25T00:16:20.667" v="13" actId="20577"/>
      <pc:docMkLst>
        <pc:docMk/>
      </pc:docMkLst>
      <pc:sldChg chg="modSp mod">
        <pc:chgData name="Bess Dunlevy" userId="dd4b9a8537dbe9d0" providerId="LiveId" clId="{BA9B7830-003D-4A57-8670-0B248A641894}" dt="2024-06-25T00:16:20.667" v="13" actId="20577"/>
        <pc:sldMkLst>
          <pc:docMk/>
          <pc:sldMk cId="1508588292" sldId="342"/>
        </pc:sldMkLst>
        <pc:spChg chg="mod">
          <ac:chgData name="Bess Dunlevy" userId="dd4b9a8537dbe9d0" providerId="LiveId" clId="{BA9B7830-003D-4A57-8670-0B248A641894}" dt="2024-06-25T00:16:20.667" v="13" actId="20577"/>
          <ac:spMkLst>
            <pc:docMk/>
            <pc:sldMk cId="1508588292" sldId="342"/>
            <ac:spMk id="33" creationId="{143A449B-AAB7-994A-92CE-8F48E2CA7DF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892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2877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es.smartsheet.com/try-it?trp=27513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ondo beige texturizado">
            <a:extLst>
              <a:ext uri="{FF2B5EF4-FFF2-40B4-BE49-F238E27FC236}">
                <a16:creationId xmlns:a16="http://schemas.microsoft.com/office/drawing/2014/main" id="{61F45D65-CB4D-1E50-D6DA-930A1B07E76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3">
            <a:hlinkClick r:id="rId5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825932" y="315960"/>
            <a:ext cx="2954371" cy="58545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740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4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Plantilla de presentación del plan de </a:t>
            </a:r>
            <a:b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es-419" sz="24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negocios estratégico a cinco años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D67C4F9-B9ED-1907-641C-8994FA946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219496"/>
              </p:ext>
            </p:extLst>
          </p:nvPr>
        </p:nvGraphicFramePr>
        <p:xfrm>
          <a:off x="394635" y="2472531"/>
          <a:ext cx="11385667" cy="3057525"/>
        </p:xfrm>
        <a:graphic>
          <a:graphicData uri="http://schemas.openxmlformats.org/drawingml/2006/table">
            <a:tbl>
              <a:tblPr firstRow="1" firstCol="1" bandRow="1"/>
              <a:tblGrid>
                <a:gridCol w="1348677">
                  <a:extLst>
                    <a:ext uri="{9D8B030D-6E8A-4147-A177-3AD203B41FA5}">
                      <a16:colId xmlns:a16="http://schemas.microsoft.com/office/drawing/2014/main" val="3726708494"/>
                    </a:ext>
                  </a:extLst>
                </a:gridCol>
                <a:gridCol w="4400943">
                  <a:extLst>
                    <a:ext uri="{9D8B030D-6E8A-4147-A177-3AD203B41FA5}">
                      <a16:colId xmlns:a16="http://schemas.microsoft.com/office/drawing/2014/main" val="131943471"/>
                    </a:ext>
                  </a:extLst>
                </a:gridCol>
                <a:gridCol w="1206710">
                  <a:extLst>
                    <a:ext uri="{9D8B030D-6E8A-4147-A177-3AD203B41FA5}">
                      <a16:colId xmlns:a16="http://schemas.microsoft.com/office/drawing/2014/main" val="2140866724"/>
                    </a:ext>
                  </a:extLst>
                </a:gridCol>
                <a:gridCol w="4429337">
                  <a:extLst>
                    <a:ext uri="{9D8B030D-6E8A-4147-A177-3AD203B41FA5}">
                      <a16:colId xmlns:a16="http://schemas.microsoft.com/office/drawing/2014/main" val="278224868"/>
                    </a:ext>
                  </a:extLst>
                </a:gridCol>
              </a:tblGrid>
              <a:tr h="3057525">
                <a:tc>
                  <a:txBody>
                    <a:bodyPr/>
                    <a:lstStyle/>
                    <a:p>
                      <a:pPr marL="159385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MISIÓN</a:t>
                      </a:r>
                    </a:p>
                    <a:p>
                      <a:pPr marL="159385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Declaración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419" sz="1200">
                          <a:solidFill>
                            <a:srgbClr val="000000"/>
                          </a:solidFill>
                          <a:effectLst/>
                          <a:highlight>
                            <a:srgbClr val="F1F6F4"/>
                          </a:highlight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Propósito de la organización</a:t>
                      </a:r>
                    </a:p>
                  </a:txBody>
                  <a:tcPr marR="73025" marT="91440" marB="18415">
                    <a:lnL>
                      <a:noFill/>
                    </a:lnL>
                    <a:lnR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4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VISIÓN</a:t>
                      </a:r>
                    </a:p>
                    <a:p>
                      <a:pPr marL="10160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419" sz="110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Declaración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419" sz="1200">
                          <a:solidFill>
                            <a:srgbClr val="000000"/>
                          </a:solidFill>
                          <a:effectLst/>
                          <a:highlight>
                            <a:srgbClr val="F1F6F4"/>
                          </a:highlight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Meta aspiracional de su organización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17167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9089BB73-827B-B27D-6B16-FE387637A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99" y="1375006"/>
            <a:ext cx="10942202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419" sz="2500" b="0" i="0" u="none" strike="noStrike" cap="none" normalizeH="0" baseline="0">
                <a:ln>
                  <a:noFill/>
                </a:ln>
                <a:solidFill>
                  <a:srgbClr val="7F7F7F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NOMBRE DE LA ORGANIZACIÓN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419" sz="18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PLAN ESTRATÉGICO A CINCO AÑOS 20XX-20XX</a:t>
            </a:r>
          </a:p>
        </p:txBody>
      </p:sp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014B60-3D13-9BD7-47CC-111BDDCB0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700602"/>
              </p:ext>
            </p:extLst>
          </p:nvPr>
        </p:nvGraphicFramePr>
        <p:xfrm>
          <a:off x="144379" y="154005"/>
          <a:ext cx="11867950" cy="6477799"/>
        </p:xfrm>
        <a:graphic>
          <a:graphicData uri="http://schemas.openxmlformats.org/drawingml/2006/table">
            <a:tbl>
              <a:tblPr/>
              <a:tblGrid>
                <a:gridCol w="1233180">
                  <a:extLst>
                    <a:ext uri="{9D8B030D-6E8A-4147-A177-3AD203B41FA5}">
                      <a16:colId xmlns:a16="http://schemas.microsoft.com/office/drawing/2014/main" val="352530803"/>
                    </a:ext>
                  </a:extLst>
                </a:gridCol>
                <a:gridCol w="2126954">
                  <a:extLst>
                    <a:ext uri="{9D8B030D-6E8A-4147-A177-3AD203B41FA5}">
                      <a16:colId xmlns:a16="http://schemas.microsoft.com/office/drawing/2014/main" val="2760962202"/>
                    </a:ext>
                  </a:extLst>
                </a:gridCol>
                <a:gridCol w="2126954">
                  <a:extLst>
                    <a:ext uri="{9D8B030D-6E8A-4147-A177-3AD203B41FA5}">
                      <a16:colId xmlns:a16="http://schemas.microsoft.com/office/drawing/2014/main" val="1517133239"/>
                    </a:ext>
                  </a:extLst>
                </a:gridCol>
                <a:gridCol w="2126954">
                  <a:extLst>
                    <a:ext uri="{9D8B030D-6E8A-4147-A177-3AD203B41FA5}">
                      <a16:colId xmlns:a16="http://schemas.microsoft.com/office/drawing/2014/main" val="3297691526"/>
                    </a:ext>
                  </a:extLst>
                </a:gridCol>
                <a:gridCol w="2126954">
                  <a:extLst>
                    <a:ext uri="{9D8B030D-6E8A-4147-A177-3AD203B41FA5}">
                      <a16:colId xmlns:a16="http://schemas.microsoft.com/office/drawing/2014/main" val="2998321740"/>
                    </a:ext>
                  </a:extLst>
                </a:gridCol>
                <a:gridCol w="2126954">
                  <a:extLst>
                    <a:ext uri="{9D8B030D-6E8A-4147-A177-3AD203B41FA5}">
                      <a16:colId xmlns:a16="http://schemas.microsoft.com/office/drawing/2014/main" val="2570455119"/>
                    </a:ext>
                  </a:extLst>
                </a:gridCol>
              </a:tblGrid>
              <a:tr h="48144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METAS AÑO 1: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METAS AÑO 2: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METAS AÑO 3: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METAS AÑO 4: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METAS AÑO 5: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40699"/>
                  </a:ext>
                </a:extLst>
              </a:tr>
              <a:tr h="1499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FINANZAS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255037"/>
                  </a:ext>
                </a:extLst>
              </a:tr>
              <a:tr h="1499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MARKETING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367500"/>
                  </a:ext>
                </a:extLst>
              </a:tr>
              <a:tr h="1499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COMPROMISO DE LA COMUNIDAD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81694"/>
                  </a:ext>
                </a:extLst>
              </a:tr>
              <a:tr h="1499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OPERATIVO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659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33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cualquier confianza que usted deposite en dicha información es estrictamente bajo su propio riesgo.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1038</TotalTime>
  <Words>175</Words>
  <Application>Microsoft Office PowerPoint</Application>
  <PresentationFormat>Widescreen</PresentationFormat>
  <Paragraphs>24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 Narrow</vt:lpstr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Alisa lin</cp:lastModifiedBy>
  <cp:revision>45</cp:revision>
  <dcterms:created xsi:type="dcterms:W3CDTF">2022-05-22T18:55:25Z</dcterms:created>
  <dcterms:modified xsi:type="dcterms:W3CDTF">2024-09-23T07:03:48Z</dcterms:modified>
</cp:coreProperties>
</file>