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6"/>
  </p:notesMasterIdLst>
  <p:sldIdLst>
    <p:sldId id="410" r:id="rId2"/>
    <p:sldId id="411" r:id="rId3"/>
    <p:sldId id="412" r:id="rId4"/>
    <p:sldId id="29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C4"/>
    <a:srgbClr val="FF9109"/>
    <a:srgbClr val="E6F1FB"/>
    <a:srgbClr val="C9D3E4"/>
    <a:srgbClr val="EBF9FF"/>
    <a:srgbClr val="CAEDF9"/>
    <a:srgbClr val="B3E2D4"/>
    <a:srgbClr val="E3F2EC"/>
    <a:srgbClr val="C6DEA7"/>
    <a:srgbClr val="E7F4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34" autoAdjust="0"/>
    <p:restoredTop sz="96058"/>
  </p:normalViewPr>
  <p:slideViewPr>
    <p:cSldViewPr snapToGrid="0" snapToObjects="1">
      <p:cViewPr varScale="1">
        <p:scale>
          <a:sx n="62" d="100"/>
          <a:sy n="62" d="100"/>
        </p:scale>
        <p:origin x="102" y="1086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8C815-44EA-5B9D-4E7D-9F038BA4F1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8ECA00-7141-7B2C-05AD-B6F2CD13FB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F75E0-711D-2208-F02B-E787A584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F4B04-7DE5-CE59-4A09-A001A241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45D45-1C12-E1A4-2952-0BE3B2F51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457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75AF4-C262-7FD8-2C9E-D850B9674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24D241-41C2-15FA-EC2B-5E0D65A1F0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5BD1F-E093-B1FA-72F7-167A9CE7B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3205B-B51E-AFE7-CF00-B08BA1AB9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96464-AFAD-33B9-B94E-D10E8107D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176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551487-BC27-471F-7A44-3E7F2BC2E2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BD1260-B0A4-1961-DFCB-58BA62B59D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A41B0-025C-99C0-4616-43A224E3A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FB588-0699-FE3F-2ECF-3D05056EB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CC8B1-F049-1E69-6C0B-FA9098EDC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400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27135-A323-F14F-A6CA-766D00458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66C32-B69C-B73D-7000-E78AF239C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2B461-E70C-2988-B343-CAE126E49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7FF5D-2177-DC50-93C7-64F6DDB4E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9B735-EEC0-53C8-ABFC-D1EA7CF02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707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BFD66-1D2A-828A-14DD-759CEDFC6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362F04-A527-0A93-5521-13CC3C705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B012F-2995-49D8-BBAC-BC5E84D24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E2AFF-C2F5-8B23-BFD0-434C93671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3A0E8-6DEF-E912-EAC7-81CE8574E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664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632D2-9630-F308-52D4-0B84B3910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0C87D-A0C9-F8BF-45A0-5F84932A5B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5BE7EE-ACA1-A353-7D1D-02724C2889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7FF5F-37B9-ADCE-C7AF-027BB1C37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6B4FF8-6EA7-22C0-0029-650CFEE57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3A74F7-8588-A699-5BF6-03F0E062E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53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11AC2-A991-FDDC-A1C6-C4D915F84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351F12-3C35-F6A4-98A6-0989BE945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66EE3F-CF67-8ADD-10F6-634D8615E0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22D2E6-7E0C-083E-84E5-AA28115A14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F4EFF3-B5DD-36BC-9640-7E5D56CDD5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6CA9C9-0707-2EBD-90ED-3750E347A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1B3517-33B0-D9F9-B0F4-7DAFF9F35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A4D2A5-8B04-F461-64F7-7A7CCD348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13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C6AF4-5741-410A-2ECB-715FBDF7B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951C5D-5A57-5688-905D-98968BFD3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85A6C4-206B-FD80-D867-00CEB307C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2906EF-4C42-3530-140F-8C2F04449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112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DF8097-6C28-B041-6219-0E8433137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1AABC8-C506-E65C-9AA0-EF507744C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25292D-55D0-D75C-9810-D32439471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579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A9E89-33B0-72DC-391A-F6D74CDBC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79B61-A1FF-3818-D38C-909C908FC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A9C6DE-7DA9-5890-81D5-980EF20A47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00B7D1-0044-C67D-2B98-02457BD16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EB185C-8F22-55C2-2F07-5284CF007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9F96EB-122E-CF28-33FB-08A0F6D3F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995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43105-2D59-CA6B-12B9-9AA86B649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CA637E-5EFF-5CC7-E8CF-FCF03C3874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67BA3E-850A-5A41-0E65-CD5840ECC4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79C6C-C7C6-C1DB-9086-FA2439471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4AEBC6-6F89-EB56-C1F2-FB5D9B9E1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0F6D7B-B671-2BD8-958B-FDA27E904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85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5170D0-9E3B-B0C8-6411-0C72FFBD8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5B3B5-6A42-F0F1-EBCF-D14529F96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3A06C-AA4D-65CC-F2BD-9498E3DB79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18081-D161-EC69-C1C9-6E3A993086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32E8B-5F4C-E37D-FB2A-9AAE4647CA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480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es.smartsheet.com/try-it?trp=2810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das abstractas en 3D con gradiente de colores">
            <a:extLst>
              <a:ext uri="{FF2B5EF4-FFF2-40B4-BE49-F238E27FC236}">
                <a16:creationId xmlns:a16="http://schemas.microsoft.com/office/drawing/2014/main" id="{EA207822-7E40-0CA0-890B-1170B22937B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grayscl/>
            <a:alphaModFix amt="2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469"/>
                    </a14:imgEffect>
                    <a14:imgEffect>
                      <a14:saturation sat="157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-2"/>
            <a:ext cx="12192000" cy="68580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68ABEF0-EBF3-6000-9FFA-85205D87681C}"/>
              </a:ext>
            </a:extLst>
          </p:cNvPr>
          <p:cNvSpPr/>
          <p:nvPr/>
        </p:nvSpPr>
        <p:spPr>
          <a:xfrm>
            <a:off x="0" y="9017"/>
            <a:ext cx="12192000" cy="6858000"/>
          </a:xfrm>
          <a:prstGeom prst="rect">
            <a:avLst/>
          </a:prstGeom>
          <a:gradFill>
            <a:gsLst>
              <a:gs pos="49000">
                <a:schemeClr val="bg2">
                  <a:lumMod val="0"/>
                  <a:lumOff val="100000"/>
                  <a:alpha val="64000"/>
                </a:schemeClr>
              </a:gs>
              <a:gs pos="87000">
                <a:schemeClr val="bg2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7F661F8-6346-6856-3C72-9A35EB6DDF91}"/>
              </a:ext>
            </a:extLst>
          </p:cNvPr>
          <p:cNvSpPr txBox="1"/>
          <p:nvPr/>
        </p:nvSpPr>
        <p:spPr>
          <a:xfrm>
            <a:off x="249647" y="282533"/>
            <a:ext cx="5538594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es-419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Plantilla de KPI con cuadro de mando integral</a:t>
            </a:r>
          </a:p>
        </p:txBody>
      </p:sp>
      <p:pic>
        <p:nvPicPr>
          <p:cNvPr id="96" name="Picture 95">
            <a:hlinkClick r:id="rId4"/>
            <a:extLst>
              <a:ext uri="{FF2B5EF4-FFF2-40B4-BE49-F238E27FC236}">
                <a16:creationId xmlns:a16="http://schemas.microsoft.com/office/drawing/2014/main" id="{C152C161-E341-DC2C-EBAE-2F796425F2B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699738" y="312127"/>
            <a:ext cx="4170546" cy="826457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4E105DD8-6227-B38C-F84F-88CDE08434E9}"/>
              </a:ext>
            </a:extLst>
          </p:cNvPr>
          <p:cNvSpPr txBox="1"/>
          <p:nvPr/>
        </p:nvSpPr>
        <p:spPr>
          <a:xfrm>
            <a:off x="293144" y="1419825"/>
            <a:ext cx="4558256" cy="5107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s-419" sz="12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Cuándo usar esta plantilla</a:t>
            </a:r>
            <a:r>
              <a:rPr lang="es-419" sz="12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: Esta plantilla de cuadro de mando integral está diseñada para organizaciones que tienen como objetivo establecer y comunicar objetivos y KPI (indicadores clave de rendimiento) claros en diferentes áreas de negocios. La plantilla es especialmente útil en sesiones de planificación estratégica en las que los líderes pueden definir su visión y alinearla con resultados medibles. Los equipos de todos los niveles pueden usar esta plantilla para garantizar que sus objetivos respalden la dirección general de la organización.</a:t>
            </a:r>
          </a:p>
          <a:p>
            <a:pPr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sz="1200" i="0" u="none" strike="noStrike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s-419" sz="12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Características destacadas de la plantilla</a:t>
            </a:r>
            <a:r>
              <a:rPr lang="es-419" sz="12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: Esta plantilla cuenta con cuatro bloques de colores distintos que representan las áreas básicas de un cuadro de mando integral: finanzas, clientes, procesos internos e innovación y aprendizaje. Cada bloque ofrece espacio para agregar objetivos y sus medidas correspondientes y para vincular los KPI con los resultados deseados. El centro de la plantilla se reserva para una declaración de visión, que vincula todas las áreas y refuerza la intención estratégica detrás de los objetivos y las medidas.</a:t>
            </a:r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C25387AD-7B1E-DB01-C31B-24700291BE1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066250" y="1881993"/>
            <a:ext cx="6801311" cy="3825737"/>
          </a:xfrm>
          <a:prstGeom prst="rect">
            <a:avLst/>
          </a:prstGeom>
          <a:effectLst>
            <a:outerShdw blurRad="101157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2569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das abstractas en 3D con gradiente de colores">
            <a:extLst>
              <a:ext uri="{FF2B5EF4-FFF2-40B4-BE49-F238E27FC236}">
                <a16:creationId xmlns:a16="http://schemas.microsoft.com/office/drawing/2014/main" id="{EA207822-7E40-0CA0-890B-1170B22937B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grayscl/>
            <a:alphaModFix amt="8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469"/>
                    </a14:imgEffect>
                    <a14:imgEffect>
                      <a14:saturation sat="157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-2"/>
            <a:ext cx="12192000" cy="68580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68ABEF0-EBF3-6000-9FFA-85205D87681C}"/>
              </a:ext>
            </a:extLst>
          </p:cNvPr>
          <p:cNvSpPr/>
          <p:nvPr/>
        </p:nvSpPr>
        <p:spPr>
          <a:xfrm>
            <a:off x="0" y="-3"/>
            <a:ext cx="12192000" cy="6871255"/>
          </a:xfrm>
          <a:prstGeom prst="rect">
            <a:avLst/>
          </a:prstGeom>
          <a:gradFill>
            <a:gsLst>
              <a:gs pos="49000">
                <a:schemeClr val="bg2">
                  <a:lumMod val="0"/>
                  <a:lumOff val="100000"/>
                  <a:alpha val="64000"/>
                </a:schemeClr>
              </a:gs>
              <a:gs pos="87000">
                <a:schemeClr val="bg2">
                  <a:alpha val="91000"/>
                </a:scheme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8343EBAD-8D60-C4F4-1678-35BEBC824B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748647"/>
              </p:ext>
            </p:extLst>
          </p:nvPr>
        </p:nvGraphicFramePr>
        <p:xfrm>
          <a:off x="4247356" y="190752"/>
          <a:ext cx="3697288" cy="23708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8239">
                  <a:extLst>
                    <a:ext uri="{9D8B030D-6E8A-4147-A177-3AD203B41FA5}">
                      <a16:colId xmlns:a16="http://schemas.microsoft.com/office/drawing/2014/main" val="641871956"/>
                    </a:ext>
                  </a:extLst>
                </a:gridCol>
                <a:gridCol w="1689049">
                  <a:extLst>
                    <a:ext uri="{9D8B030D-6E8A-4147-A177-3AD203B41FA5}">
                      <a16:colId xmlns:a16="http://schemas.microsoft.com/office/drawing/2014/main" val="1275295396"/>
                    </a:ext>
                  </a:extLst>
                </a:gridCol>
              </a:tblGrid>
              <a:tr h="342898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s-419" sz="1800" u="none" strike="noStrike">
                          <a:effectLst/>
                          <a:latin typeface="Century Gothic" panose="020B0502020202020204" pitchFamily="34" charset="0"/>
                        </a:rPr>
                        <a:t>FINANZAS</a:t>
                      </a:r>
                    </a:p>
                  </a:txBody>
                  <a:tcPr marL="85725" marR="9525" marT="9525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EA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100446"/>
                  </a:ext>
                </a:extLst>
              </a:tr>
              <a:tr h="314325">
                <a:tc gridSpan="2">
                  <a:txBody>
                    <a:bodyPr/>
                    <a:lstStyle/>
                    <a:p>
                      <a:pPr algn="r" rtl="0" fontAlgn="t"/>
                      <a:r>
                        <a:rPr lang="es-419" sz="1600" u="none" strike="noStrike">
                          <a:solidFill>
                            <a:schemeClr val="bg2"/>
                          </a:solidFill>
                          <a:effectLst/>
                          <a:latin typeface="Courier" pitchFamily="2" charset="0"/>
                        </a:rPr>
                        <a:t>perspectiva</a:t>
                      </a:r>
                    </a:p>
                  </a:txBody>
                  <a:tcPr marL="9525" marR="85725" marT="9525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5528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Objetivos</a:t>
                      </a:r>
                    </a:p>
                  </a:txBody>
                  <a:tcPr marL="85725" marR="9525" marT="9525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Medidas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125378"/>
                  </a:ext>
                </a:extLst>
              </a:tr>
              <a:tr h="728246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u="none" strike="noStrike">
                          <a:effectLst/>
                          <a:latin typeface="Century Gothic" panose="020B0502020202020204" pitchFamily="34" charset="0"/>
                        </a:rPr>
                        <a:t>Maximizar el rendimiento de la inversión</a:t>
                      </a:r>
                    </a:p>
                  </a:txBody>
                  <a:tcPr marL="85725" marR="45720" marT="9525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u="none" strike="noStrike">
                          <a:effectLst/>
                          <a:latin typeface="Century Gothic" panose="020B0502020202020204" pitchFamily="34" charset="0"/>
                        </a:rPr>
                        <a:t>Porcentaje de ROI (rendimiento de la inversión)</a:t>
                      </a:r>
                    </a:p>
                  </a:txBody>
                  <a:tcPr marL="85725" marR="4572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777542"/>
                  </a:ext>
                </a:extLst>
              </a:tr>
              <a:tr h="728246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u="none" strike="noStrike">
                          <a:effectLst/>
                          <a:latin typeface="Century Gothic" panose="020B0502020202020204" pitchFamily="34" charset="0"/>
                        </a:rPr>
                        <a:t>Incrementar flujos de ingresos</a:t>
                      </a:r>
                    </a:p>
                  </a:txBody>
                  <a:tcPr marL="85725" marR="45720" marT="9525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u="none" strike="noStrike">
                          <a:effectLst/>
                          <a:latin typeface="Century Gothic" panose="020B0502020202020204" pitchFamily="34" charset="0"/>
                        </a:rPr>
                        <a:t>Tasa de crecimiento de ingresos</a:t>
                      </a:r>
                    </a:p>
                  </a:txBody>
                  <a:tcPr marL="85725" marR="4572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898884"/>
                  </a:ext>
                </a:extLst>
              </a:tr>
            </a:tbl>
          </a:graphicData>
        </a:graphic>
      </p:graphicFrame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5978ACE3-86A5-1E46-A52E-DAA9657CFFC4}"/>
              </a:ext>
            </a:extLst>
          </p:cNvPr>
          <p:cNvSpPr/>
          <p:nvPr/>
        </p:nvSpPr>
        <p:spPr>
          <a:xfrm>
            <a:off x="886334" y="5825110"/>
            <a:ext cx="3187700" cy="811579"/>
          </a:xfrm>
          <a:prstGeom prst="roundRect">
            <a:avLst>
              <a:gd name="adj" fmla="val 11111"/>
            </a:avLst>
          </a:prstGeom>
          <a:solidFill>
            <a:srgbClr val="EAF9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/>
            <a:r>
              <a:rPr lang="es-419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" pitchFamily="2" charset="0"/>
              </a:rPr>
              <a:t>¿Qué objetivos garantizarán la mejora continua y la creación de valor?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383E5736-3492-E64D-80D9-5F824C12B7FD}"/>
              </a:ext>
            </a:extLst>
          </p:cNvPr>
          <p:cNvSpPr/>
          <p:nvPr/>
        </p:nvSpPr>
        <p:spPr>
          <a:xfrm>
            <a:off x="10456863" y="4705601"/>
            <a:ext cx="1485900" cy="1295704"/>
          </a:xfrm>
          <a:prstGeom prst="roundRect">
            <a:avLst>
              <a:gd name="adj" fmla="val 11111"/>
            </a:avLst>
          </a:prstGeom>
          <a:solidFill>
            <a:srgbClr val="E6F0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/>
            <a:r>
              <a:rPr lang="es-419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" pitchFamily="2" charset="0"/>
              </a:rPr>
              <a:t>¿Qué objetivos operativos </a:t>
            </a:r>
          </a:p>
          <a:p>
            <a:pPr algn="r" rtl="0"/>
            <a:r>
              <a:rPr lang="es-419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" pitchFamily="2" charset="0"/>
              </a:rPr>
              <a:t>debemos priorizar?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7B25B848-5168-2248-800A-3799DA3958CB}"/>
              </a:ext>
            </a:extLst>
          </p:cNvPr>
          <p:cNvSpPr/>
          <p:nvPr/>
        </p:nvSpPr>
        <p:spPr>
          <a:xfrm>
            <a:off x="8252221" y="196447"/>
            <a:ext cx="2054754" cy="1276016"/>
          </a:xfrm>
          <a:prstGeom prst="roundRect">
            <a:avLst>
              <a:gd name="adj" fmla="val 11111"/>
            </a:avLst>
          </a:prstGeom>
          <a:solidFill>
            <a:srgbClr val="E7F4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s-419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" pitchFamily="2" charset="0"/>
              </a:rPr>
              <a:t>¿Qué objetivos financieros demostrarán valor a nuestros accionistas?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424C1DB-867B-4A60-3487-9532EE020204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3563936" y="1536515"/>
            <a:ext cx="548640" cy="61214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1389122-A83A-E740-90BF-545BEDAC953E}"/>
              </a:ext>
            </a:extLst>
          </p:cNvPr>
          <p:cNvCxnSpPr>
            <a:cxnSpLocks noChangeAspect="1"/>
          </p:cNvCxnSpPr>
          <p:nvPr/>
        </p:nvCxnSpPr>
        <p:spPr>
          <a:xfrm rot="5400000" flipV="1">
            <a:off x="8047674" y="1517465"/>
            <a:ext cx="612140" cy="54864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D644999-CD84-F7A4-FDC2-7B95B0BBB238}"/>
              </a:ext>
            </a:extLst>
          </p:cNvPr>
          <p:cNvCxnSpPr>
            <a:cxnSpLocks noChangeAspect="1"/>
          </p:cNvCxnSpPr>
          <p:nvPr/>
        </p:nvCxnSpPr>
        <p:spPr>
          <a:xfrm>
            <a:off x="3563936" y="4770365"/>
            <a:ext cx="548640" cy="61214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5468F9E-DAAB-7094-740A-87A617AC5407}"/>
              </a:ext>
            </a:extLst>
          </p:cNvPr>
          <p:cNvCxnSpPr>
            <a:cxnSpLocks noChangeAspect="1"/>
          </p:cNvCxnSpPr>
          <p:nvPr/>
        </p:nvCxnSpPr>
        <p:spPr>
          <a:xfrm rot="16200000">
            <a:off x="8047674" y="4852915"/>
            <a:ext cx="612140" cy="54864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2FEA730-379D-4747-ADD0-920542CB8DC2}"/>
              </a:ext>
            </a:extLst>
          </p:cNvPr>
          <p:cNvCxnSpPr>
            <a:cxnSpLocks/>
          </p:cNvCxnSpPr>
          <p:nvPr/>
        </p:nvCxnSpPr>
        <p:spPr>
          <a:xfrm>
            <a:off x="4074034" y="3332203"/>
            <a:ext cx="1054558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C5CE38B-4709-CE43-A22A-2B7CF708E5DE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7608736" y="2806424"/>
            <a:ext cx="0" cy="105156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3836EF50-1681-1FC8-7395-9633710C8E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953816"/>
              </p:ext>
            </p:extLst>
          </p:nvPr>
        </p:nvGraphicFramePr>
        <p:xfrm>
          <a:off x="4245992" y="4265799"/>
          <a:ext cx="3697288" cy="24960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8239">
                  <a:extLst>
                    <a:ext uri="{9D8B030D-6E8A-4147-A177-3AD203B41FA5}">
                      <a16:colId xmlns:a16="http://schemas.microsoft.com/office/drawing/2014/main" val="641871956"/>
                    </a:ext>
                  </a:extLst>
                </a:gridCol>
                <a:gridCol w="1689049">
                  <a:extLst>
                    <a:ext uri="{9D8B030D-6E8A-4147-A177-3AD203B41FA5}">
                      <a16:colId xmlns:a16="http://schemas.microsoft.com/office/drawing/2014/main" val="1275295396"/>
                    </a:ext>
                  </a:extLst>
                </a:gridCol>
              </a:tblGrid>
              <a:tr h="342898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s-419" sz="1800" u="none" strike="noStrike">
                          <a:effectLst/>
                          <a:latin typeface="Century Gothic" panose="020B0502020202020204" pitchFamily="34" charset="0"/>
                        </a:rPr>
                        <a:t>INNOVACIÓN Y APRENDIZAJE</a:t>
                      </a:r>
                    </a:p>
                  </a:txBody>
                  <a:tcPr marL="85725" marR="9525" marT="9525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100446"/>
                  </a:ext>
                </a:extLst>
              </a:tr>
              <a:tr h="314325">
                <a:tc gridSpan="2">
                  <a:txBody>
                    <a:bodyPr/>
                    <a:lstStyle/>
                    <a:p>
                      <a:pPr algn="r" rtl="0" fontAlgn="t"/>
                      <a:r>
                        <a:rPr lang="es-419" sz="1600" u="none" strike="noStrike">
                          <a:solidFill>
                            <a:schemeClr val="bg2"/>
                          </a:solidFill>
                          <a:effectLst/>
                          <a:latin typeface="Courier" pitchFamily="2" charset="0"/>
                        </a:rPr>
                        <a:t>perspectiva</a:t>
                      </a:r>
                    </a:p>
                  </a:txBody>
                  <a:tcPr marL="9525" marR="85725" marT="9525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5528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Objetivos</a:t>
                      </a:r>
                    </a:p>
                  </a:txBody>
                  <a:tcPr marL="85725" marR="9525" marT="9525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9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Medidas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125378"/>
                  </a:ext>
                </a:extLst>
              </a:tr>
              <a:tr h="728246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Promover la innovación en la atención médica</a:t>
                      </a:r>
                    </a:p>
                  </a:txBody>
                  <a:tcPr marL="85725" marR="45720" marT="0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Cantidad de nuevos tratamientos desarrollados</a:t>
                      </a:r>
                    </a:p>
                  </a:txBody>
                  <a:tcPr marL="85725" marR="4572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777542"/>
                  </a:ext>
                </a:extLst>
              </a:tr>
              <a:tr h="728246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Fomentar la especialización del personal</a:t>
                      </a:r>
                    </a:p>
                  </a:txBody>
                  <a:tcPr marL="85725" marR="45720" marT="0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Horas de capacitación de empleados</a:t>
                      </a:r>
                    </a:p>
                  </a:txBody>
                  <a:tcPr marL="85725" marR="4572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898884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B03E014A-A450-A526-A5E4-C54E165B55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522762"/>
              </p:ext>
            </p:extLst>
          </p:nvPr>
        </p:nvGraphicFramePr>
        <p:xfrm>
          <a:off x="204787" y="2278304"/>
          <a:ext cx="3697288" cy="23708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8239">
                  <a:extLst>
                    <a:ext uri="{9D8B030D-6E8A-4147-A177-3AD203B41FA5}">
                      <a16:colId xmlns:a16="http://schemas.microsoft.com/office/drawing/2014/main" val="641871956"/>
                    </a:ext>
                  </a:extLst>
                </a:gridCol>
                <a:gridCol w="1689049">
                  <a:extLst>
                    <a:ext uri="{9D8B030D-6E8A-4147-A177-3AD203B41FA5}">
                      <a16:colId xmlns:a16="http://schemas.microsoft.com/office/drawing/2014/main" val="1275295396"/>
                    </a:ext>
                  </a:extLst>
                </a:gridCol>
              </a:tblGrid>
              <a:tr h="342898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s-419" sz="1800" u="none" strike="noStrike">
                          <a:effectLst/>
                          <a:latin typeface="Century Gothic" panose="020B0502020202020204" pitchFamily="34" charset="0"/>
                        </a:rPr>
                        <a:t>CLIENTE</a:t>
                      </a:r>
                    </a:p>
                  </a:txBody>
                  <a:tcPr marL="85725" marR="9525" marT="9525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2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100446"/>
                  </a:ext>
                </a:extLst>
              </a:tr>
              <a:tr h="314325">
                <a:tc gridSpan="2">
                  <a:txBody>
                    <a:bodyPr/>
                    <a:lstStyle/>
                    <a:p>
                      <a:pPr algn="r" rtl="0" fontAlgn="t"/>
                      <a:r>
                        <a:rPr lang="es-419" sz="1600" u="none" strike="noStrike">
                          <a:solidFill>
                            <a:schemeClr val="bg2"/>
                          </a:solidFill>
                          <a:effectLst/>
                          <a:latin typeface="Courier" pitchFamily="2" charset="0"/>
                        </a:rPr>
                        <a:t>perspectiva</a:t>
                      </a:r>
                    </a:p>
                  </a:txBody>
                  <a:tcPr marL="9525" marR="85725" marT="9525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5528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Objetivos</a:t>
                      </a:r>
                    </a:p>
                  </a:txBody>
                  <a:tcPr marL="85725" marR="9525" marT="9525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2E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Medidas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2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125378"/>
                  </a:ext>
                </a:extLst>
              </a:tr>
              <a:tr h="728246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Mejorar la satisfacción del paciente</a:t>
                      </a:r>
                    </a:p>
                  </a:txBody>
                  <a:tcPr marL="85725" marR="18288" marT="0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Puntuaciones de satisfacción del paciente</a:t>
                      </a:r>
                    </a:p>
                  </a:txBody>
                  <a:tcPr marL="85725" marR="1828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777542"/>
                  </a:ext>
                </a:extLst>
              </a:tr>
              <a:tr h="728246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Ampliar el alcance del mercado</a:t>
                      </a:r>
                    </a:p>
                  </a:txBody>
                  <a:tcPr marL="85725" marR="18288" marT="0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Nuevos pacientes captados</a:t>
                      </a:r>
                    </a:p>
                  </a:txBody>
                  <a:tcPr marL="85725" marR="1828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898884"/>
                  </a:ext>
                </a:extLst>
              </a:tr>
            </a:tbl>
          </a:graphicData>
        </a:graphic>
      </p:graphicFrame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86084D9F-6EF1-6611-7285-4636AD15E6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331675"/>
              </p:ext>
            </p:extLst>
          </p:nvPr>
        </p:nvGraphicFramePr>
        <p:xfrm>
          <a:off x="8289925" y="2276641"/>
          <a:ext cx="3697288" cy="23384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8239">
                  <a:extLst>
                    <a:ext uri="{9D8B030D-6E8A-4147-A177-3AD203B41FA5}">
                      <a16:colId xmlns:a16="http://schemas.microsoft.com/office/drawing/2014/main" val="641871956"/>
                    </a:ext>
                  </a:extLst>
                </a:gridCol>
                <a:gridCol w="1689049">
                  <a:extLst>
                    <a:ext uri="{9D8B030D-6E8A-4147-A177-3AD203B41FA5}">
                      <a16:colId xmlns:a16="http://schemas.microsoft.com/office/drawing/2014/main" val="1275295396"/>
                    </a:ext>
                  </a:extLst>
                </a:gridCol>
              </a:tblGrid>
              <a:tr h="342898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s-419" sz="1800" u="none" strike="noStrike">
                          <a:effectLst/>
                          <a:latin typeface="Century Gothic" panose="020B0502020202020204" pitchFamily="34" charset="0"/>
                        </a:rPr>
                        <a:t>CLIENTE</a:t>
                      </a:r>
                    </a:p>
                  </a:txBody>
                  <a:tcPr marL="85725" marR="9525" marT="9525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3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100446"/>
                  </a:ext>
                </a:extLst>
              </a:tr>
              <a:tr h="314325">
                <a:tc gridSpan="2">
                  <a:txBody>
                    <a:bodyPr/>
                    <a:lstStyle/>
                    <a:p>
                      <a:pPr algn="r" rtl="0" fontAlgn="t"/>
                      <a:r>
                        <a:rPr lang="es-419" sz="1600" u="none" strike="noStrike">
                          <a:solidFill>
                            <a:schemeClr val="bg2"/>
                          </a:solidFill>
                          <a:effectLst/>
                          <a:latin typeface="Courier" pitchFamily="2" charset="0"/>
                        </a:rPr>
                        <a:t>perspectiva</a:t>
                      </a:r>
                    </a:p>
                  </a:txBody>
                  <a:tcPr marL="9525" marR="85725" marT="9525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552803"/>
                  </a:ext>
                </a:extLst>
              </a:tr>
              <a:tr h="224699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Objetivos</a:t>
                      </a:r>
                    </a:p>
                  </a:txBody>
                  <a:tcPr marL="85725" marR="9525" marT="9525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F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Medidas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125378"/>
                  </a:ext>
                </a:extLst>
              </a:tr>
              <a:tr h="728246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Mejorar la eficiencia operativa</a:t>
                      </a:r>
                    </a:p>
                  </a:txBody>
                  <a:tcPr marL="85725" marR="45720" marT="0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Tiempo promedio de respuesta del paciente</a:t>
                      </a:r>
                    </a:p>
                  </a:txBody>
                  <a:tcPr marL="85725" marR="4572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777542"/>
                  </a:ext>
                </a:extLst>
              </a:tr>
              <a:tr h="728246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Elevar la calidad de la atención médica</a:t>
                      </a:r>
                    </a:p>
                  </a:txBody>
                  <a:tcPr marL="85725" marR="45720" marT="0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Tasa de error clínico</a:t>
                      </a:r>
                    </a:p>
                  </a:txBody>
                  <a:tcPr marL="85725" marR="4572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898884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15BEDEED-59A0-0817-5289-6C156C9422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443514"/>
              </p:ext>
            </p:extLst>
          </p:nvPr>
        </p:nvGraphicFramePr>
        <p:xfrm>
          <a:off x="4505740" y="2741583"/>
          <a:ext cx="3193774" cy="14359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93774">
                  <a:extLst>
                    <a:ext uri="{9D8B030D-6E8A-4147-A177-3AD203B41FA5}">
                      <a16:colId xmlns:a16="http://schemas.microsoft.com/office/drawing/2014/main" val="641871956"/>
                    </a:ext>
                  </a:extLst>
                </a:gridCol>
              </a:tblGrid>
              <a:tr h="277678">
                <a:tc>
                  <a:txBody>
                    <a:bodyPr/>
                    <a:lstStyle/>
                    <a:p>
                      <a:pPr algn="ctr" rtl="0" fontAlgn="t"/>
                      <a:r>
                        <a:rPr lang="es-419" sz="1600" u="none" strike="noStrike">
                          <a:solidFill>
                            <a:schemeClr val="bg2"/>
                          </a:solidFill>
                          <a:effectLst/>
                          <a:latin typeface="Courier" pitchFamily="2" charset="0"/>
                        </a:rPr>
                        <a:t>declaración de la visión</a:t>
                      </a:r>
                    </a:p>
                  </a:txBody>
                  <a:tcPr marL="9525" marR="85725" marT="9525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552803"/>
                  </a:ext>
                </a:extLst>
              </a:tr>
              <a:tr h="10071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u="none" strike="noStrike">
                          <a:effectLst/>
                          <a:latin typeface="Century Gothic" panose="020B0502020202020204" pitchFamily="34" charset="0"/>
                        </a:rPr>
                        <a:t>Revolucionar la salud a través de la tecnología con </a:t>
                      </a:r>
                      <a:b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1400" u="none" strike="noStrike">
                          <a:effectLst/>
                          <a:latin typeface="Century Gothic" panose="020B0502020202020204" pitchFamily="34" charset="0"/>
                        </a:rPr>
                        <a:t>soluciones de atención médica digitales accesibles y de alta calidad para todos.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125378"/>
                  </a:ext>
                </a:extLst>
              </a:tr>
            </a:tbl>
          </a:graphicData>
        </a:graphic>
      </p:graphicFrame>
      <p:sp>
        <p:nvSpPr>
          <p:cNvPr id="2" name="Google Shape;102;p14">
            <a:extLst>
              <a:ext uri="{FF2B5EF4-FFF2-40B4-BE49-F238E27FC236}">
                <a16:creationId xmlns:a16="http://schemas.microsoft.com/office/drawing/2014/main" id="{8BC39898-EC90-CB72-652D-A366FF685D36}"/>
              </a:ext>
            </a:extLst>
          </p:cNvPr>
          <p:cNvSpPr/>
          <p:nvPr/>
        </p:nvSpPr>
        <p:spPr>
          <a:xfrm>
            <a:off x="204786" y="863306"/>
            <a:ext cx="2302743" cy="1314450"/>
          </a:xfrm>
          <a:prstGeom prst="roundRect">
            <a:avLst>
              <a:gd name="adj" fmla="val 11111"/>
            </a:avLst>
          </a:prstGeom>
          <a:solidFill>
            <a:srgbClr val="E3F1E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400" dirty="0">
                <a:solidFill>
                  <a:srgbClr val="595959"/>
                </a:solidFill>
                <a:latin typeface="Courier"/>
                <a:ea typeface="Courier"/>
                <a:cs typeface="Courier"/>
                <a:sym typeface="Courier"/>
              </a:rPr>
              <a:t>¿Cómo podemos mejorar la percepción que nuestros clientes tienen de nosotros?</a:t>
            </a:r>
          </a:p>
        </p:txBody>
      </p:sp>
    </p:spTree>
    <p:extLst>
      <p:ext uri="{BB962C8B-B14F-4D97-AF65-F5344CB8AC3E}">
        <p14:creationId xmlns:p14="http://schemas.microsoft.com/office/powerpoint/2010/main" val="2714401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das abstractas en 3D con gradiente de colores">
            <a:extLst>
              <a:ext uri="{FF2B5EF4-FFF2-40B4-BE49-F238E27FC236}">
                <a16:creationId xmlns:a16="http://schemas.microsoft.com/office/drawing/2014/main" id="{EA207822-7E40-0CA0-890B-1170B22937B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grayscl/>
            <a:alphaModFix amt="8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469"/>
                    </a14:imgEffect>
                    <a14:imgEffect>
                      <a14:saturation sat="157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-2"/>
            <a:ext cx="12192000" cy="68580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68ABEF0-EBF3-6000-9FFA-85205D87681C}"/>
              </a:ext>
            </a:extLst>
          </p:cNvPr>
          <p:cNvSpPr/>
          <p:nvPr/>
        </p:nvSpPr>
        <p:spPr>
          <a:xfrm>
            <a:off x="0" y="-3"/>
            <a:ext cx="12192000" cy="6871255"/>
          </a:xfrm>
          <a:prstGeom prst="rect">
            <a:avLst/>
          </a:prstGeom>
          <a:gradFill>
            <a:gsLst>
              <a:gs pos="49000">
                <a:schemeClr val="bg2">
                  <a:lumMod val="0"/>
                  <a:lumOff val="100000"/>
                  <a:alpha val="64000"/>
                </a:schemeClr>
              </a:gs>
              <a:gs pos="87000">
                <a:schemeClr val="bg2">
                  <a:alpha val="91000"/>
                </a:scheme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8343EBAD-8D60-C4F4-1678-35BEBC824B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492139"/>
              </p:ext>
            </p:extLst>
          </p:nvPr>
        </p:nvGraphicFramePr>
        <p:xfrm>
          <a:off x="4247356" y="190752"/>
          <a:ext cx="3697288" cy="23708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8239">
                  <a:extLst>
                    <a:ext uri="{9D8B030D-6E8A-4147-A177-3AD203B41FA5}">
                      <a16:colId xmlns:a16="http://schemas.microsoft.com/office/drawing/2014/main" val="641871956"/>
                    </a:ext>
                  </a:extLst>
                </a:gridCol>
                <a:gridCol w="1689049">
                  <a:extLst>
                    <a:ext uri="{9D8B030D-6E8A-4147-A177-3AD203B41FA5}">
                      <a16:colId xmlns:a16="http://schemas.microsoft.com/office/drawing/2014/main" val="1275295396"/>
                    </a:ext>
                  </a:extLst>
                </a:gridCol>
              </a:tblGrid>
              <a:tr h="342898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s-419" sz="1800" u="none" strike="noStrike">
                          <a:effectLst/>
                          <a:latin typeface="Century Gothic" panose="020B0502020202020204" pitchFamily="34" charset="0"/>
                        </a:rPr>
                        <a:t>FINANZAS</a:t>
                      </a:r>
                    </a:p>
                  </a:txBody>
                  <a:tcPr marL="85725" marR="9525" marT="9525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EA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100446"/>
                  </a:ext>
                </a:extLst>
              </a:tr>
              <a:tr h="314325">
                <a:tc gridSpan="2">
                  <a:txBody>
                    <a:bodyPr/>
                    <a:lstStyle/>
                    <a:p>
                      <a:pPr algn="r" rtl="0" fontAlgn="t"/>
                      <a:r>
                        <a:rPr lang="es-419" sz="1600" u="none" strike="noStrike">
                          <a:solidFill>
                            <a:schemeClr val="bg2"/>
                          </a:solidFill>
                          <a:effectLst/>
                          <a:latin typeface="Courier" pitchFamily="2" charset="0"/>
                        </a:rPr>
                        <a:t>perspectiva</a:t>
                      </a:r>
                    </a:p>
                  </a:txBody>
                  <a:tcPr marL="9525" marR="85725" marT="9525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5528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Objetivos</a:t>
                      </a:r>
                    </a:p>
                  </a:txBody>
                  <a:tcPr marL="85725" marR="9525" marT="9525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Medidas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125378"/>
                  </a:ext>
                </a:extLst>
              </a:tr>
              <a:tr h="728246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45720" marT="9525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4572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777542"/>
                  </a:ext>
                </a:extLst>
              </a:tr>
              <a:tr h="728246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45720" marT="9525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4572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898884"/>
                  </a:ext>
                </a:extLst>
              </a:tr>
            </a:tbl>
          </a:graphicData>
        </a:graphic>
      </p:graphicFrame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424C1DB-867B-4A60-3487-9532EE020204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3563936" y="1536515"/>
            <a:ext cx="548640" cy="61214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1389122-A83A-E740-90BF-545BEDAC953E}"/>
              </a:ext>
            </a:extLst>
          </p:cNvPr>
          <p:cNvCxnSpPr>
            <a:cxnSpLocks noChangeAspect="1"/>
          </p:cNvCxnSpPr>
          <p:nvPr/>
        </p:nvCxnSpPr>
        <p:spPr>
          <a:xfrm rot="5400000" flipV="1">
            <a:off x="8047674" y="1517465"/>
            <a:ext cx="612140" cy="54864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D644999-CD84-F7A4-FDC2-7B95B0BBB238}"/>
              </a:ext>
            </a:extLst>
          </p:cNvPr>
          <p:cNvCxnSpPr>
            <a:cxnSpLocks noChangeAspect="1"/>
          </p:cNvCxnSpPr>
          <p:nvPr/>
        </p:nvCxnSpPr>
        <p:spPr>
          <a:xfrm>
            <a:off x="3563936" y="4770365"/>
            <a:ext cx="548640" cy="61214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5468F9E-DAAB-7094-740A-87A617AC5407}"/>
              </a:ext>
            </a:extLst>
          </p:cNvPr>
          <p:cNvCxnSpPr>
            <a:cxnSpLocks noChangeAspect="1"/>
          </p:cNvCxnSpPr>
          <p:nvPr/>
        </p:nvCxnSpPr>
        <p:spPr>
          <a:xfrm rot="16200000">
            <a:off x="8047674" y="4852915"/>
            <a:ext cx="612140" cy="54864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2FEA730-379D-4747-ADD0-920542CB8DC2}"/>
              </a:ext>
            </a:extLst>
          </p:cNvPr>
          <p:cNvCxnSpPr>
            <a:cxnSpLocks/>
          </p:cNvCxnSpPr>
          <p:nvPr/>
        </p:nvCxnSpPr>
        <p:spPr>
          <a:xfrm>
            <a:off x="4074034" y="3332203"/>
            <a:ext cx="1054558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C5CE38B-4709-CE43-A22A-2B7CF708E5DE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7608736" y="2806424"/>
            <a:ext cx="0" cy="105156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3836EF50-1681-1FC8-7395-9633710C8E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191937"/>
              </p:ext>
            </p:extLst>
          </p:nvPr>
        </p:nvGraphicFramePr>
        <p:xfrm>
          <a:off x="4245992" y="4265799"/>
          <a:ext cx="3697288" cy="23708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8239">
                  <a:extLst>
                    <a:ext uri="{9D8B030D-6E8A-4147-A177-3AD203B41FA5}">
                      <a16:colId xmlns:a16="http://schemas.microsoft.com/office/drawing/2014/main" val="641871956"/>
                    </a:ext>
                  </a:extLst>
                </a:gridCol>
                <a:gridCol w="1689049">
                  <a:extLst>
                    <a:ext uri="{9D8B030D-6E8A-4147-A177-3AD203B41FA5}">
                      <a16:colId xmlns:a16="http://schemas.microsoft.com/office/drawing/2014/main" val="1275295396"/>
                    </a:ext>
                  </a:extLst>
                </a:gridCol>
              </a:tblGrid>
              <a:tr h="342898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s-419" sz="1800" u="none" strike="noStrike">
                          <a:effectLst/>
                          <a:latin typeface="Century Gothic" panose="020B0502020202020204" pitchFamily="34" charset="0"/>
                        </a:rPr>
                        <a:t>INNOVACIÓN Y APRENDIZAJE</a:t>
                      </a:r>
                    </a:p>
                  </a:txBody>
                  <a:tcPr marL="85725" marR="9525" marT="9525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100446"/>
                  </a:ext>
                </a:extLst>
              </a:tr>
              <a:tr h="314325">
                <a:tc gridSpan="2">
                  <a:txBody>
                    <a:bodyPr/>
                    <a:lstStyle/>
                    <a:p>
                      <a:pPr algn="r" rtl="0" fontAlgn="t"/>
                      <a:r>
                        <a:rPr lang="es-419" sz="1600" u="none" strike="noStrike">
                          <a:solidFill>
                            <a:schemeClr val="bg2"/>
                          </a:solidFill>
                          <a:effectLst/>
                          <a:latin typeface="Courier" pitchFamily="2" charset="0"/>
                        </a:rPr>
                        <a:t>perspectiva</a:t>
                      </a:r>
                    </a:p>
                  </a:txBody>
                  <a:tcPr marL="9525" marR="85725" marT="9525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5528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Objetivos</a:t>
                      </a:r>
                    </a:p>
                  </a:txBody>
                  <a:tcPr marL="85725" marR="9525" marT="9525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9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Medidas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125378"/>
                  </a:ext>
                </a:extLst>
              </a:tr>
              <a:tr h="728246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45720" marT="0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4572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777542"/>
                  </a:ext>
                </a:extLst>
              </a:tr>
              <a:tr h="728246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45720" marT="0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4572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898884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B03E014A-A450-A526-A5E4-C54E165B55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187889"/>
              </p:ext>
            </p:extLst>
          </p:nvPr>
        </p:nvGraphicFramePr>
        <p:xfrm>
          <a:off x="204787" y="2278304"/>
          <a:ext cx="3697288" cy="23708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8239">
                  <a:extLst>
                    <a:ext uri="{9D8B030D-6E8A-4147-A177-3AD203B41FA5}">
                      <a16:colId xmlns:a16="http://schemas.microsoft.com/office/drawing/2014/main" val="641871956"/>
                    </a:ext>
                  </a:extLst>
                </a:gridCol>
                <a:gridCol w="1689049">
                  <a:extLst>
                    <a:ext uri="{9D8B030D-6E8A-4147-A177-3AD203B41FA5}">
                      <a16:colId xmlns:a16="http://schemas.microsoft.com/office/drawing/2014/main" val="1275295396"/>
                    </a:ext>
                  </a:extLst>
                </a:gridCol>
              </a:tblGrid>
              <a:tr h="342898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s-419" sz="1800" u="none" strike="noStrike">
                          <a:effectLst/>
                          <a:latin typeface="Century Gothic" panose="020B0502020202020204" pitchFamily="34" charset="0"/>
                        </a:rPr>
                        <a:t>CLIENTE</a:t>
                      </a:r>
                    </a:p>
                  </a:txBody>
                  <a:tcPr marL="85725" marR="9525" marT="9525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2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100446"/>
                  </a:ext>
                </a:extLst>
              </a:tr>
              <a:tr h="314325">
                <a:tc gridSpan="2">
                  <a:txBody>
                    <a:bodyPr/>
                    <a:lstStyle/>
                    <a:p>
                      <a:pPr algn="r" rtl="0" fontAlgn="t"/>
                      <a:r>
                        <a:rPr lang="es-419" sz="1600" u="none" strike="noStrike">
                          <a:solidFill>
                            <a:schemeClr val="bg2"/>
                          </a:solidFill>
                          <a:effectLst/>
                          <a:latin typeface="Courier" pitchFamily="2" charset="0"/>
                        </a:rPr>
                        <a:t>perspectiva</a:t>
                      </a:r>
                    </a:p>
                  </a:txBody>
                  <a:tcPr marL="9525" marR="85725" marT="9525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5528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Objetivos</a:t>
                      </a:r>
                    </a:p>
                  </a:txBody>
                  <a:tcPr marL="85725" marR="9525" marT="9525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2E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Medidas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2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125378"/>
                  </a:ext>
                </a:extLst>
              </a:tr>
              <a:tr h="728246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18288" marT="0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1828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777542"/>
                  </a:ext>
                </a:extLst>
              </a:tr>
              <a:tr h="728246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18288" marT="0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1828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898884"/>
                  </a:ext>
                </a:extLst>
              </a:tr>
            </a:tbl>
          </a:graphicData>
        </a:graphic>
      </p:graphicFrame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86084D9F-6EF1-6611-7285-4636AD15E6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770561"/>
              </p:ext>
            </p:extLst>
          </p:nvPr>
        </p:nvGraphicFramePr>
        <p:xfrm>
          <a:off x="8289925" y="2276641"/>
          <a:ext cx="3697288" cy="23384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8239">
                  <a:extLst>
                    <a:ext uri="{9D8B030D-6E8A-4147-A177-3AD203B41FA5}">
                      <a16:colId xmlns:a16="http://schemas.microsoft.com/office/drawing/2014/main" val="641871956"/>
                    </a:ext>
                  </a:extLst>
                </a:gridCol>
                <a:gridCol w="1689049">
                  <a:extLst>
                    <a:ext uri="{9D8B030D-6E8A-4147-A177-3AD203B41FA5}">
                      <a16:colId xmlns:a16="http://schemas.microsoft.com/office/drawing/2014/main" val="1275295396"/>
                    </a:ext>
                  </a:extLst>
                </a:gridCol>
              </a:tblGrid>
              <a:tr h="342898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s-419" sz="1800" u="none" strike="noStrike">
                          <a:effectLst/>
                          <a:latin typeface="Century Gothic" panose="020B0502020202020204" pitchFamily="34" charset="0"/>
                        </a:rPr>
                        <a:t>CLIENTE</a:t>
                      </a:r>
                    </a:p>
                  </a:txBody>
                  <a:tcPr marL="85725" marR="9525" marT="9525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3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100446"/>
                  </a:ext>
                </a:extLst>
              </a:tr>
              <a:tr h="314325">
                <a:tc gridSpan="2">
                  <a:txBody>
                    <a:bodyPr/>
                    <a:lstStyle/>
                    <a:p>
                      <a:pPr algn="r" rtl="0" fontAlgn="t"/>
                      <a:r>
                        <a:rPr lang="es-419" sz="1600" u="none" strike="noStrike">
                          <a:solidFill>
                            <a:schemeClr val="bg2"/>
                          </a:solidFill>
                          <a:effectLst/>
                          <a:latin typeface="Courier" pitchFamily="2" charset="0"/>
                        </a:rPr>
                        <a:t>perspectiva</a:t>
                      </a:r>
                    </a:p>
                  </a:txBody>
                  <a:tcPr marL="9525" marR="85725" marT="9525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552803"/>
                  </a:ext>
                </a:extLst>
              </a:tr>
              <a:tr h="224699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Objetivos</a:t>
                      </a:r>
                    </a:p>
                  </a:txBody>
                  <a:tcPr marL="85725" marR="9525" marT="9525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F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>
                          <a:effectLst/>
                          <a:latin typeface="Century Gothic" panose="020B0502020202020204" pitchFamily="34" charset="0"/>
                        </a:rPr>
                        <a:t>Medidas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125378"/>
                  </a:ext>
                </a:extLst>
              </a:tr>
              <a:tr h="728246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45720" marT="0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4572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777542"/>
                  </a:ext>
                </a:extLst>
              </a:tr>
              <a:tr h="728246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45720" marT="0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4572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898884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15BEDEED-59A0-0817-5289-6C156C9422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550198"/>
              </p:ext>
            </p:extLst>
          </p:nvPr>
        </p:nvGraphicFramePr>
        <p:xfrm>
          <a:off x="4505740" y="2741583"/>
          <a:ext cx="3193774" cy="12848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93774">
                  <a:extLst>
                    <a:ext uri="{9D8B030D-6E8A-4147-A177-3AD203B41FA5}">
                      <a16:colId xmlns:a16="http://schemas.microsoft.com/office/drawing/2014/main" val="641871956"/>
                    </a:ext>
                  </a:extLst>
                </a:gridCol>
              </a:tblGrid>
              <a:tr h="277678">
                <a:tc>
                  <a:txBody>
                    <a:bodyPr/>
                    <a:lstStyle/>
                    <a:p>
                      <a:pPr algn="ctr" rtl="0" fontAlgn="t"/>
                      <a:r>
                        <a:rPr lang="es-419" sz="1600" u="none" strike="noStrike">
                          <a:solidFill>
                            <a:schemeClr val="bg2"/>
                          </a:solidFill>
                          <a:effectLst/>
                          <a:latin typeface="Courier" pitchFamily="2" charset="0"/>
                        </a:rPr>
                        <a:t>declaración de la visión</a:t>
                      </a:r>
                    </a:p>
                  </a:txBody>
                  <a:tcPr marL="9525" marR="85725" marT="9525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552803"/>
                  </a:ext>
                </a:extLst>
              </a:tr>
              <a:tr h="1007165"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125378"/>
                  </a:ext>
                </a:extLst>
              </a:tr>
            </a:tbl>
          </a:graphicData>
        </a:graphic>
      </p:graphicFrame>
      <p:sp>
        <p:nvSpPr>
          <p:cNvPr id="2" name="Google Shape;102;p14">
            <a:extLst>
              <a:ext uri="{FF2B5EF4-FFF2-40B4-BE49-F238E27FC236}">
                <a16:creationId xmlns:a16="http://schemas.microsoft.com/office/drawing/2014/main" id="{6040E71A-EA56-DF77-3B6D-953F0FF972AE}"/>
              </a:ext>
            </a:extLst>
          </p:cNvPr>
          <p:cNvSpPr/>
          <p:nvPr/>
        </p:nvSpPr>
        <p:spPr>
          <a:xfrm>
            <a:off x="204786" y="863306"/>
            <a:ext cx="2302743" cy="1314450"/>
          </a:xfrm>
          <a:prstGeom prst="roundRect">
            <a:avLst>
              <a:gd name="adj" fmla="val 11111"/>
            </a:avLst>
          </a:prstGeom>
          <a:solidFill>
            <a:srgbClr val="E3F1E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400" dirty="0">
                <a:solidFill>
                  <a:srgbClr val="595959"/>
                </a:solidFill>
                <a:latin typeface="Courier"/>
                <a:ea typeface="Courier"/>
                <a:cs typeface="Courier"/>
                <a:sym typeface="Courier"/>
              </a:rPr>
              <a:t>¿Cómo podemos mejorar la percepción que nuestros clientes tienen de nosotros?</a:t>
            </a:r>
          </a:p>
        </p:txBody>
      </p:sp>
      <p:sp>
        <p:nvSpPr>
          <p:cNvPr id="4" name="Google Shape;103;p14">
            <a:extLst>
              <a:ext uri="{FF2B5EF4-FFF2-40B4-BE49-F238E27FC236}">
                <a16:creationId xmlns:a16="http://schemas.microsoft.com/office/drawing/2014/main" id="{F5E66FD2-B8B2-676F-9D91-67F2EA289A58}"/>
              </a:ext>
            </a:extLst>
          </p:cNvPr>
          <p:cNvSpPr/>
          <p:nvPr/>
        </p:nvSpPr>
        <p:spPr>
          <a:xfrm>
            <a:off x="886334" y="5825110"/>
            <a:ext cx="3187700" cy="811579"/>
          </a:xfrm>
          <a:prstGeom prst="roundRect">
            <a:avLst>
              <a:gd name="adj" fmla="val 11111"/>
            </a:avLst>
          </a:prstGeom>
          <a:solidFill>
            <a:srgbClr val="EAF9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400">
                <a:solidFill>
                  <a:srgbClr val="595959"/>
                </a:solidFill>
                <a:latin typeface="Courier"/>
                <a:ea typeface="Courier"/>
                <a:cs typeface="Courier"/>
                <a:sym typeface="Courier"/>
              </a:rPr>
              <a:t>¿Qué objetivos garantizarán la mejora continua y la creación de valor?</a:t>
            </a:r>
          </a:p>
        </p:txBody>
      </p:sp>
      <p:sp>
        <p:nvSpPr>
          <p:cNvPr id="5" name="Google Shape;104;p14">
            <a:extLst>
              <a:ext uri="{FF2B5EF4-FFF2-40B4-BE49-F238E27FC236}">
                <a16:creationId xmlns:a16="http://schemas.microsoft.com/office/drawing/2014/main" id="{D426C7E0-99E0-C142-A9B0-2D5A4681DA1E}"/>
              </a:ext>
            </a:extLst>
          </p:cNvPr>
          <p:cNvSpPr/>
          <p:nvPr/>
        </p:nvSpPr>
        <p:spPr>
          <a:xfrm>
            <a:off x="10456863" y="4705601"/>
            <a:ext cx="1485900" cy="1304582"/>
          </a:xfrm>
          <a:prstGeom prst="roundRect">
            <a:avLst>
              <a:gd name="adj" fmla="val 11111"/>
            </a:avLst>
          </a:prstGeom>
          <a:solidFill>
            <a:srgbClr val="E6F0F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400" dirty="0">
                <a:solidFill>
                  <a:srgbClr val="595959"/>
                </a:solidFill>
                <a:latin typeface="Courier"/>
                <a:ea typeface="Courier"/>
                <a:cs typeface="Courier"/>
                <a:sym typeface="Courier"/>
              </a:rPr>
              <a:t>¿Qué objetivos operativos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400" dirty="0">
                <a:solidFill>
                  <a:srgbClr val="595959"/>
                </a:solidFill>
                <a:latin typeface="Courier"/>
                <a:ea typeface="Courier"/>
                <a:cs typeface="Courier"/>
                <a:sym typeface="Courier"/>
              </a:rPr>
              <a:t>debemos priorizar?</a:t>
            </a:r>
          </a:p>
        </p:txBody>
      </p:sp>
      <p:sp>
        <p:nvSpPr>
          <p:cNvPr id="6" name="Google Shape;105;p14">
            <a:extLst>
              <a:ext uri="{FF2B5EF4-FFF2-40B4-BE49-F238E27FC236}">
                <a16:creationId xmlns:a16="http://schemas.microsoft.com/office/drawing/2014/main" id="{9DFC80AA-3CAA-25DF-55A4-3B0737068252}"/>
              </a:ext>
            </a:extLst>
          </p:cNvPr>
          <p:cNvSpPr/>
          <p:nvPr/>
        </p:nvSpPr>
        <p:spPr>
          <a:xfrm>
            <a:off x="8252222" y="196447"/>
            <a:ext cx="2041848" cy="1289268"/>
          </a:xfrm>
          <a:prstGeom prst="roundRect">
            <a:avLst>
              <a:gd name="adj" fmla="val 11111"/>
            </a:avLst>
          </a:prstGeom>
          <a:solidFill>
            <a:srgbClr val="E7F4E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400" dirty="0">
                <a:solidFill>
                  <a:srgbClr val="595959"/>
                </a:solidFill>
                <a:latin typeface="Courier"/>
                <a:ea typeface="Courier"/>
                <a:cs typeface="Courier"/>
                <a:sym typeface="Courier"/>
              </a:rPr>
              <a:t>¿Qué objetivos financieros demostrarán valor a nuestros accionistas?</a:t>
            </a:r>
          </a:p>
        </p:txBody>
      </p:sp>
    </p:spTree>
    <p:extLst>
      <p:ext uri="{BB962C8B-B14F-4D97-AF65-F5344CB8AC3E}">
        <p14:creationId xmlns:p14="http://schemas.microsoft.com/office/powerpoint/2010/main" val="3851421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006618"/>
              </p:ext>
            </p:extLst>
          </p:nvPr>
        </p:nvGraphicFramePr>
        <p:xfrm>
          <a:off x="787790" y="1050352"/>
          <a:ext cx="10460218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60218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DESCARGO DE RESPONSABILIDAD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4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Todos los artículos, las plantillas o la información que proporcione Smartsheet en el sitio web son solo de referencia. </a:t>
                      </a:r>
                      <a:br>
                        <a:rPr lang="es-419" sz="14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14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Si bien nos esforzamos por mantener la información actualizada y correcta, no hacemos declaraciones ni garantías de ningún tipo, explícitas o implícitas, sobre la integridad, precisión, confiabilidad, idoneidad o disponibilidad con respecto al sitio web o la información, los artículos, las plantillas o los gráficos relacionados que figuran en el sitio web. Por lo tanto, cualquier confianza que usted deposite en dicha información es estrictamente bajo su propio riesgo.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15369</TotalTime>
  <Words>530</Words>
  <Application>Microsoft Office PowerPoint</Application>
  <PresentationFormat>Widescreen</PresentationFormat>
  <Paragraphs>69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Century Gothic</vt:lpstr>
      <vt:lpstr>Courier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Ragazhinskaya</dc:creator>
  <cp:lastModifiedBy>Ricky Nan</cp:lastModifiedBy>
  <cp:revision>321</cp:revision>
  <cp:lastPrinted>2024-02-20T23:48:17Z</cp:lastPrinted>
  <dcterms:created xsi:type="dcterms:W3CDTF">2021-07-07T23:54:57Z</dcterms:created>
  <dcterms:modified xsi:type="dcterms:W3CDTF">2024-09-19T01:53:59Z</dcterms:modified>
</cp:coreProperties>
</file>