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"/>
  </p:notesMasterIdLst>
  <p:sldIdLst>
    <p:sldId id="408" r:id="rId2"/>
    <p:sldId id="409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0E2"/>
    <a:srgbClr val="84A6A6"/>
    <a:srgbClr val="A9D3D1"/>
    <a:srgbClr val="E4F4F6"/>
    <a:srgbClr val="8FBEB1"/>
    <a:srgbClr val="08808C"/>
    <a:srgbClr val="DA7F1B"/>
    <a:srgbClr val="C05313"/>
    <a:srgbClr val="F05F37"/>
    <a:srgbClr val="9A5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79" autoAdjust="0"/>
    <p:restoredTop sz="96058"/>
  </p:normalViewPr>
  <p:slideViewPr>
    <p:cSldViewPr snapToGrid="0" snapToObjects="1">
      <p:cViewPr varScale="1">
        <p:scale>
          <a:sx n="108" d="100"/>
          <a:sy n="108" d="100"/>
        </p:scale>
        <p:origin x="264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C815-44EA-5B9D-4E7D-9F038BA4F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ECA00-7141-7B2C-05AD-B6F2CD13F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F75E0-711D-2208-F02B-E787A584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4B04-7DE5-CE59-4A09-A001A241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5D45-1C12-E1A4-2952-0BE3B2F5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5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5AF4-C262-7FD8-2C9E-D850B967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4D241-41C2-15FA-EC2B-5E0D65A1F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BD1F-E093-B1FA-72F7-167A9CE7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05B-B51E-AFE7-CF00-B08BA1AB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6464-AFAD-33B9-B94E-D10E8107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7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51487-BC27-471F-7A44-3E7F2BC2E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D1260-B0A4-1961-DFCB-58BA62B5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A41B0-025C-99C0-4616-43A224E3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B588-0699-FE3F-2ECF-3D05056E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C8B1-F049-1E69-6C0B-FA9098ED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7135-A323-F14F-A6CA-766D0045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6C32-B69C-B73D-7000-E78AF239C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B461-E70C-2988-B343-CAE126E4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7FF5D-2177-DC50-93C7-64F6DDB4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9B735-EEC0-53C8-ABFC-D1EA7CF0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FD66-1D2A-828A-14DD-759CEDF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2F04-A527-0A93-5521-13CC3C705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B012F-2995-49D8-BBAC-BC5E84D2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E2AFF-C2F5-8B23-BFD0-434C9367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A0E8-6DEF-E912-EAC7-81CE8574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6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2D2-9630-F308-52D4-0B84B391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C87D-A0C9-F8BF-45A0-5F84932A5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BE7EE-ACA1-A353-7D1D-02724C288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7FF5F-37B9-ADCE-C7AF-027BB1C3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4FF8-6EA7-22C0-0029-650CFEE5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74F7-8588-A699-5BF6-03F0E062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1AC2-A991-FDDC-A1C6-C4D915F8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51F12-3C35-F6A4-98A6-0989BE94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6EE3F-CF67-8ADD-10F6-634D8615E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2D2E6-7E0C-083E-84E5-AA28115A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4EFF3-B5DD-36BC-9640-7E5D56CDD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CA9C9-0707-2EBD-90ED-3750E347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B3517-33B0-D9F9-B0F4-7DAFF9F3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4D2A5-8B04-F461-64F7-7A7CCD34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6AF4-5741-410A-2ECB-715FBDF7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51C5D-5A57-5688-905D-98968BFD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5A6C4-206B-FD80-D867-00CEB307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906EF-4C42-3530-140F-8C2F0444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1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F8097-6C28-B041-6219-0E84331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AABC8-C506-E65C-9AA0-EF507744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5292D-55D0-D75C-9810-D3243947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7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9E89-33B0-72DC-391A-F6D74CDB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9B61-A1FF-3818-D38C-909C908F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9C6DE-7DA9-5890-81D5-980EF20A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0B7D1-0044-C67D-2B98-02457BD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B185C-8F22-55C2-2F07-5284CF00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F96EB-122E-CF28-33FB-08A0F6D3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9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3105-2D59-CA6B-12B9-9AA86B64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A637E-5EFF-5CC7-E8CF-FCF03C38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7BA3E-850A-5A41-0E65-CD5840ECC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79C6C-C7C6-C1DB-9086-FA243947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AEBC6-6F89-EB56-C1F2-FB5D9B9E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F6D7B-B671-2BD8-958B-FDA27E9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170D0-9E3B-B0C8-6411-0C72FFBD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B3B5-6A42-F0F1-EBCF-D14529F9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A06C-AA4D-65CC-F2BD-9498E3DB7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8081-D161-EC69-C1C9-6E3A99308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2E8B-5F4C-E37D-FB2A-9AAE4647C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8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es.smartsheet.com/try-it?trp=2810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microsoft.com/office/2007/relationships/hdphoto" Target="../media/hdphoto1.wdp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A9D3D1">
                <a:alpha val="79546"/>
              </a:srgb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as abstractas en 3D con gradiente de colores">
            <a:extLst>
              <a:ext uri="{FF2B5EF4-FFF2-40B4-BE49-F238E27FC236}">
                <a16:creationId xmlns:a16="http://schemas.microsoft.com/office/drawing/2014/main" id="{4D23AF0E-151A-F21F-F093-72BA762E99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2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2">
                  <a:alpha val="64000"/>
                  <a:lumMod val="0"/>
                  <a:lumOff val="100000"/>
                </a:schemeClr>
              </a:gs>
              <a:gs pos="57000">
                <a:srgbClr val="CFE0E2">
                  <a:lumMod val="47000"/>
                  <a:lumOff val="53000"/>
                  <a:alpha val="62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BC8DA-32E0-BEA0-5780-166A54D97B2C}"/>
              </a:ext>
            </a:extLst>
          </p:cNvPr>
          <p:cNvSpPr txBox="1"/>
          <p:nvPr/>
        </p:nvSpPr>
        <p:spPr>
          <a:xfrm>
            <a:off x="249647" y="282533"/>
            <a:ext cx="654871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matriz con cuadro de mando integral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1BCFF-B72F-37BA-FB19-3DF74CA08098}"/>
              </a:ext>
            </a:extLst>
          </p:cNvPr>
          <p:cNvSpPr txBox="1"/>
          <p:nvPr/>
        </p:nvSpPr>
        <p:spPr>
          <a:xfrm>
            <a:off x="293143" y="1419825"/>
            <a:ext cx="4633963" cy="5100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Cuándo usar esta plantilla</a:t>
            </a:r>
            <a:r>
              <a:rPr lang="es-419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Esta plantilla de cuadro de mando integral hace un seguimiento del rendimiento del negocio en varios objetivos. Durante las revisiones periódicas, los gerentes y los líderes de equipo pueden usar esta plantilla para comunicar el progreso hacia los objetivos estratégicos y garantizar la alineación con los objetivos y las estrategias generales.</a:t>
            </a:r>
          </a:p>
          <a:p>
            <a:pPr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en-US" sz="130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Características destacadas de la plantilla</a:t>
            </a:r>
            <a:r>
              <a:rPr lang="es-419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La plantilla cuenta con un diseño claro que se divide en perspectivas financieras, de clientes, internas y de aprendizaje. Cada sección contiene objetivos, metas y el estado actual, lo que proporciona una descripción general detallada en un formato fácil de entender. El diseño de la matriz se centra en la visión y la estrategia más amplias del negocio lo que ayuda a los equipos a comprender el vínculo entre sus tareas diarias y los objetivos de la empresa.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FB169E-26DF-1212-E4EF-420ABDB332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48183" y="1871830"/>
            <a:ext cx="6837447" cy="3846064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9BAB831A-F102-DDC5-7497-9C20C77AA6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99738" y="312127"/>
            <a:ext cx="4170546" cy="82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84A6A6"/>
            </a:gs>
            <a:gs pos="81000">
              <a:srgbClr val="A9D3D1">
                <a:alpha val="58000"/>
              </a:srgb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as abstractas en 3D con gradiente de colores">
            <a:extLst>
              <a:ext uri="{FF2B5EF4-FFF2-40B4-BE49-F238E27FC236}">
                <a16:creationId xmlns:a16="http://schemas.microsoft.com/office/drawing/2014/main" id="{4D23AF0E-151A-F21F-F093-72BA762E99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6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EA52E3-B606-71ED-37CE-C7108EC4648E}"/>
              </a:ext>
            </a:extLst>
          </p:cNvPr>
          <p:cNvSpPr/>
          <p:nvPr/>
        </p:nvSpPr>
        <p:spPr>
          <a:xfrm>
            <a:off x="0" y="6404232"/>
            <a:ext cx="12192000" cy="453768"/>
          </a:xfrm>
          <a:prstGeom prst="rect">
            <a:avLst/>
          </a:prstGeom>
          <a:gradFill>
            <a:gsLst>
              <a:gs pos="90000">
                <a:schemeClr val="bg1">
                  <a:alpha val="18000"/>
                </a:schemeClr>
              </a:gs>
              <a:gs pos="37000">
                <a:schemeClr val="bg1">
                  <a:alpha val="69086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6A56309-9606-E925-975B-227C1DD17B24}"/>
              </a:ext>
            </a:extLst>
          </p:cNvPr>
          <p:cNvSpPr>
            <a:spLocks/>
          </p:cNvSpPr>
          <p:nvPr/>
        </p:nvSpPr>
        <p:spPr>
          <a:xfrm>
            <a:off x="804019" y="3311431"/>
            <a:ext cx="5175504" cy="2743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5" name="Graphic 194" descr="Distintivo Seguir con relleno sólido">
            <a:extLst>
              <a:ext uri="{FF2B5EF4-FFF2-40B4-BE49-F238E27FC236}">
                <a16:creationId xmlns:a16="http://schemas.microsoft.com/office/drawing/2014/main" id="{F32BF447-FB79-76E0-C255-975587B3A5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0208" y="4955770"/>
            <a:ext cx="274320" cy="274320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EB1D338D-98FF-13F0-5862-99BD2F8750A9}"/>
              </a:ext>
            </a:extLst>
          </p:cNvPr>
          <p:cNvSpPr>
            <a:spLocks/>
          </p:cNvSpPr>
          <p:nvPr/>
        </p:nvSpPr>
        <p:spPr>
          <a:xfrm>
            <a:off x="6212477" y="3311431"/>
            <a:ext cx="5175504" cy="2743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" name="Graphic 193" descr="Distintivo Dejar de seguir con relleno sólido">
            <a:extLst>
              <a:ext uri="{FF2B5EF4-FFF2-40B4-BE49-F238E27FC236}">
                <a16:creationId xmlns:a16="http://schemas.microsoft.com/office/drawing/2014/main" id="{9F987F46-E9CC-5270-2EB2-0FBA171D55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69574" y="3782455"/>
            <a:ext cx="274320" cy="27432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513A0DC0-CBC0-5670-CA7D-34DA9BED7DC7}"/>
              </a:ext>
            </a:extLst>
          </p:cNvPr>
          <p:cNvSpPr>
            <a:spLocks/>
          </p:cNvSpPr>
          <p:nvPr/>
        </p:nvSpPr>
        <p:spPr>
          <a:xfrm>
            <a:off x="6212477" y="365758"/>
            <a:ext cx="5175504" cy="2743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Graphic 192" descr="Distintivo Seguir con relleno sólido">
            <a:extLst>
              <a:ext uri="{FF2B5EF4-FFF2-40B4-BE49-F238E27FC236}">
                <a16:creationId xmlns:a16="http://schemas.microsoft.com/office/drawing/2014/main" id="{BCE5E86F-C631-9D59-DD25-E98385A457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9574" y="1995359"/>
            <a:ext cx="274320" cy="2743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6593BC-DCDB-4D36-0CC8-5EC40FFBE141}"/>
              </a:ext>
            </a:extLst>
          </p:cNvPr>
          <p:cNvSpPr>
            <a:spLocks/>
          </p:cNvSpPr>
          <p:nvPr/>
        </p:nvSpPr>
        <p:spPr>
          <a:xfrm>
            <a:off x="804019" y="365758"/>
            <a:ext cx="5175504" cy="2743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Graphic 93" descr="Distintivo Signo de interrogación con relleno sólido">
            <a:extLst>
              <a:ext uri="{FF2B5EF4-FFF2-40B4-BE49-F238E27FC236}">
                <a16:creationId xmlns:a16="http://schemas.microsoft.com/office/drawing/2014/main" id="{F0C2DB51-658B-E232-5A07-8B756F07B0C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0208" y="2004841"/>
            <a:ext cx="274320" cy="2743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3D8699-9301-9DA8-7A18-713D04F0A9CC}"/>
              </a:ext>
            </a:extLst>
          </p:cNvPr>
          <p:cNvSpPr txBox="1"/>
          <p:nvPr/>
        </p:nvSpPr>
        <p:spPr>
          <a:xfrm>
            <a:off x="621775" y="6422883"/>
            <a:ext cx="477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Probabilidad de alcanzar el objetivo:</a:t>
            </a:r>
          </a:p>
        </p:txBody>
      </p:sp>
      <p:pic>
        <p:nvPicPr>
          <p:cNvPr id="15" name="Graphic 14" descr="Distintivo Dejar de seguir con relleno sólido">
            <a:extLst>
              <a:ext uri="{FF2B5EF4-FFF2-40B4-BE49-F238E27FC236}">
                <a16:creationId xmlns:a16="http://schemas.microsoft.com/office/drawing/2014/main" id="{309E0F34-D9F5-5AC3-254B-F269010CE0F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80624" y="6487889"/>
            <a:ext cx="274320" cy="274320"/>
          </a:xfrm>
          <a:prstGeom prst="rect">
            <a:avLst/>
          </a:prstGeom>
        </p:spPr>
      </p:pic>
      <p:pic>
        <p:nvPicPr>
          <p:cNvPr id="29" name="Graphic 28" descr="Distintivo Signo de interrogación con relleno sólido">
            <a:extLst>
              <a:ext uri="{FF2B5EF4-FFF2-40B4-BE49-F238E27FC236}">
                <a16:creationId xmlns:a16="http://schemas.microsoft.com/office/drawing/2014/main" id="{31CA840B-7407-3FDA-793F-A03AB25E4ED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30281" y="6487889"/>
            <a:ext cx="274320" cy="274320"/>
          </a:xfrm>
          <a:prstGeom prst="rect">
            <a:avLst/>
          </a:prstGeom>
        </p:spPr>
      </p:pic>
      <p:pic>
        <p:nvPicPr>
          <p:cNvPr id="31" name="Graphic 30" descr="Distintivo Seguir con relleno sólido">
            <a:extLst>
              <a:ext uri="{FF2B5EF4-FFF2-40B4-BE49-F238E27FC236}">
                <a16:creationId xmlns:a16="http://schemas.microsoft.com/office/drawing/2014/main" id="{26955968-2213-45D7-F24F-347819DF963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59774" y="6487889"/>
            <a:ext cx="274320" cy="2743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79E4FA2-CEA4-A659-7F4F-CD8FE69597C7}"/>
              </a:ext>
            </a:extLst>
          </p:cNvPr>
          <p:cNvSpPr txBox="1"/>
          <p:nvPr/>
        </p:nvSpPr>
        <p:spPr>
          <a:xfrm>
            <a:off x="5255219" y="6438382"/>
            <a:ext cx="226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IMPROBABLE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87D5AD-E469-FC21-8CB5-A3557121B5B3}"/>
              </a:ext>
            </a:extLst>
          </p:cNvPr>
          <p:cNvSpPr txBox="1"/>
          <p:nvPr/>
        </p:nvSpPr>
        <p:spPr>
          <a:xfrm>
            <a:off x="7517939" y="6438382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NO SEGURO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8D1AA0-2D4E-9E9F-52A9-970F3E424A05}"/>
              </a:ext>
            </a:extLst>
          </p:cNvPr>
          <p:cNvSpPr txBox="1"/>
          <p:nvPr/>
        </p:nvSpPr>
        <p:spPr>
          <a:xfrm>
            <a:off x="9540597" y="6438382"/>
            <a:ext cx="166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" pitchFamily="2" charset="0"/>
              </a:rPr>
              <a:t>PROBABLE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DE422E1-62CF-8FF4-FD5E-B57289BE9253}"/>
              </a:ext>
            </a:extLst>
          </p:cNvPr>
          <p:cNvSpPr/>
          <p:nvPr/>
        </p:nvSpPr>
        <p:spPr>
          <a:xfrm>
            <a:off x="962333" y="718100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961F9C3-EFE8-C0A2-5D91-BB7A2BE0B249}"/>
              </a:ext>
            </a:extLst>
          </p:cNvPr>
          <p:cNvSpPr/>
          <p:nvPr/>
        </p:nvSpPr>
        <p:spPr>
          <a:xfrm>
            <a:off x="962333" y="1301848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5068009-1AEE-C58B-2C7B-53DB6B936D91}"/>
              </a:ext>
            </a:extLst>
          </p:cNvPr>
          <p:cNvSpPr/>
          <p:nvPr/>
        </p:nvSpPr>
        <p:spPr>
          <a:xfrm>
            <a:off x="962333" y="1885596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84CE004-AB9A-6380-AFF2-C20225B47AF5}"/>
              </a:ext>
            </a:extLst>
          </p:cNvPr>
          <p:cNvSpPr/>
          <p:nvPr/>
        </p:nvSpPr>
        <p:spPr>
          <a:xfrm>
            <a:off x="962333" y="2469343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B59A1D-3515-ED65-0D93-E6BDED78B7B2}"/>
              </a:ext>
            </a:extLst>
          </p:cNvPr>
          <p:cNvSpPr txBox="1"/>
          <p:nvPr/>
        </p:nvSpPr>
        <p:spPr>
          <a:xfrm>
            <a:off x="962333" y="453768"/>
            <a:ext cx="997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objetivos</a:t>
            </a:r>
          </a:p>
        </p:txBody>
      </p:sp>
      <p:pic>
        <p:nvPicPr>
          <p:cNvPr id="61" name="Graphic 60" descr="Distintivo Seguir con relleno sólido">
            <a:extLst>
              <a:ext uri="{FF2B5EF4-FFF2-40B4-BE49-F238E27FC236}">
                <a16:creationId xmlns:a16="http://schemas.microsoft.com/office/drawing/2014/main" id="{226B7409-C181-028C-59F0-4593246EB9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585" y="839314"/>
            <a:ext cx="274320" cy="27432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8CD30B3-341A-8149-53BA-7191A307DA79}"/>
              </a:ext>
            </a:extLst>
          </p:cNvPr>
          <p:cNvSpPr txBox="1"/>
          <p:nvPr/>
        </p:nvSpPr>
        <p:spPr>
          <a:xfrm>
            <a:off x="3355650" y="440881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objetivo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D8ECC0D-CFAD-DEE1-1636-CC6725E585EA}"/>
              </a:ext>
            </a:extLst>
          </p:cNvPr>
          <p:cNvSpPr txBox="1"/>
          <p:nvPr/>
        </p:nvSpPr>
        <p:spPr>
          <a:xfrm>
            <a:off x="4062705" y="440881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actual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305C3B3-682C-B919-EC95-B325F91BBDF2}"/>
              </a:ext>
            </a:extLst>
          </p:cNvPr>
          <p:cNvSpPr txBox="1"/>
          <p:nvPr/>
        </p:nvSpPr>
        <p:spPr>
          <a:xfrm>
            <a:off x="4807859" y="440881"/>
            <a:ext cx="73152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 objetivo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67EDA813-3E57-B29D-A50A-2D23083DF238}"/>
              </a:ext>
            </a:extLst>
          </p:cNvPr>
          <p:cNvSpPr/>
          <p:nvPr/>
        </p:nvSpPr>
        <p:spPr>
          <a:xfrm>
            <a:off x="3382700" y="793594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D4FFFCB1-71C5-C490-9499-7A94902737FA}"/>
              </a:ext>
            </a:extLst>
          </p:cNvPr>
          <p:cNvSpPr/>
          <p:nvPr/>
        </p:nvSpPr>
        <p:spPr>
          <a:xfrm>
            <a:off x="4117757" y="793594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B4468165-DEE8-FEB5-3842-F17D0B634CDE}"/>
              </a:ext>
            </a:extLst>
          </p:cNvPr>
          <p:cNvSpPr/>
          <p:nvPr/>
        </p:nvSpPr>
        <p:spPr>
          <a:xfrm>
            <a:off x="4852815" y="793594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9A1CCB4-C78E-162D-8C8F-8D4B2A850CE0}"/>
              </a:ext>
            </a:extLst>
          </p:cNvPr>
          <p:cNvSpPr txBox="1"/>
          <p:nvPr/>
        </p:nvSpPr>
        <p:spPr>
          <a:xfrm>
            <a:off x="1078977" y="877414"/>
            <a:ext cx="2208746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>
                <a:latin typeface="Century Gothic" panose="020B0502020202020204" pitchFamily="34" charset="0"/>
              </a:rPr>
              <a:t>Objetivo financiero uno</a:t>
            </a:r>
          </a:p>
        </p:txBody>
      </p:sp>
      <p:pic>
        <p:nvPicPr>
          <p:cNvPr id="70" name="Graphic 69" descr="Distintivo Seguir con relleno sólido">
            <a:extLst>
              <a:ext uri="{FF2B5EF4-FFF2-40B4-BE49-F238E27FC236}">
                <a16:creationId xmlns:a16="http://schemas.microsoft.com/office/drawing/2014/main" id="{85907437-9251-EC17-C2D1-4D04CAD950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585" y="1423062"/>
            <a:ext cx="274320" cy="274320"/>
          </a:xfrm>
          <a:prstGeom prst="rect">
            <a:avLst/>
          </a:prstGeom>
        </p:spPr>
      </p:pic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8ADB8A49-D685-4C9B-FD1B-589B67D1D656}"/>
              </a:ext>
            </a:extLst>
          </p:cNvPr>
          <p:cNvSpPr/>
          <p:nvPr/>
        </p:nvSpPr>
        <p:spPr>
          <a:xfrm>
            <a:off x="3382700" y="1377342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847D5FEC-499B-F115-B1C5-BACC9F4C8CA5}"/>
              </a:ext>
            </a:extLst>
          </p:cNvPr>
          <p:cNvSpPr/>
          <p:nvPr/>
        </p:nvSpPr>
        <p:spPr>
          <a:xfrm>
            <a:off x="4117757" y="1377342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CBDB945-2054-40EB-8041-F78577EB7940}"/>
              </a:ext>
            </a:extLst>
          </p:cNvPr>
          <p:cNvSpPr/>
          <p:nvPr/>
        </p:nvSpPr>
        <p:spPr>
          <a:xfrm>
            <a:off x="4852815" y="1377342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C2A7AC4-02DA-59A5-906D-8D281E7A737E}"/>
              </a:ext>
            </a:extLst>
          </p:cNvPr>
          <p:cNvSpPr txBox="1"/>
          <p:nvPr/>
        </p:nvSpPr>
        <p:spPr>
          <a:xfrm>
            <a:off x="1078977" y="1461162"/>
            <a:ext cx="2208746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>
                <a:latin typeface="Century Gothic" panose="020B0502020202020204" pitchFamily="34" charset="0"/>
              </a:rPr>
              <a:t>Dos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8B885A7-F67F-18BF-6771-017F8E20A164}"/>
              </a:ext>
            </a:extLst>
          </p:cNvPr>
          <p:cNvSpPr/>
          <p:nvPr/>
        </p:nvSpPr>
        <p:spPr>
          <a:xfrm>
            <a:off x="962333" y="2469344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FAE1432A-DD79-277A-7DBC-22DAC5B95067}"/>
              </a:ext>
            </a:extLst>
          </p:cNvPr>
          <p:cNvSpPr/>
          <p:nvPr/>
        </p:nvSpPr>
        <p:spPr>
          <a:xfrm>
            <a:off x="3382700" y="1961090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B862EF7B-F14D-75D4-029D-9C69399274CF}"/>
              </a:ext>
            </a:extLst>
          </p:cNvPr>
          <p:cNvSpPr/>
          <p:nvPr/>
        </p:nvSpPr>
        <p:spPr>
          <a:xfrm>
            <a:off x="4117757" y="1961090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3C818B4F-0C7B-4065-977B-DE7BF43C9936}"/>
              </a:ext>
            </a:extLst>
          </p:cNvPr>
          <p:cNvSpPr/>
          <p:nvPr/>
        </p:nvSpPr>
        <p:spPr>
          <a:xfrm>
            <a:off x="4852815" y="1961090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405FD2-8E8B-BE9F-8D8D-9FB32C668A3C}"/>
              </a:ext>
            </a:extLst>
          </p:cNvPr>
          <p:cNvSpPr txBox="1"/>
          <p:nvPr/>
        </p:nvSpPr>
        <p:spPr>
          <a:xfrm>
            <a:off x="1078977" y="2044910"/>
            <a:ext cx="2208746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>
                <a:latin typeface="Century Gothic" panose="020B0502020202020204" pitchFamily="34" charset="0"/>
              </a:rPr>
              <a:t>Tres</a:t>
            </a:r>
          </a:p>
        </p:txBody>
      </p:sp>
      <p:pic>
        <p:nvPicPr>
          <p:cNvPr id="89" name="Graphic 88" descr="Distintivo Seguir con relleno sólido">
            <a:extLst>
              <a:ext uri="{FF2B5EF4-FFF2-40B4-BE49-F238E27FC236}">
                <a16:creationId xmlns:a16="http://schemas.microsoft.com/office/drawing/2014/main" id="{BB3B6F56-1F1D-E4E0-3074-E61588B423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585" y="2590558"/>
            <a:ext cx="274320" cy="274320"/>
          </a:xfrm>
          <a:prstGeom prst="rect">
            <a:avLst/>
          </a:prstGeom>
        </p:spPr>
      </p:pic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C6C88428-FAF7-1661-9ABE-59141777FD79}"/>
              </a:ext>
            </a:extLst>
          </p:cNvPr>
          <p:cNvSpPr/>
          <p:nvPr/>
        </p:nvSpPr>
        <p:spPr>
          <a:xfrm>
            <a:off x="3382700" y="2544838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4774DE6F-F70E-AA65-5E05-D37D049F0A64}"/>
              </a:ext>
            </a:extLst>
          </p:cNvPr>
          <p:cNvSpPr/>
          <p:nvPr/>
        </p:nvSpPr>
        <p:spPr>
          <a:xfrm>
            <a:off x="4117757" y="2544838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034ADA5A-09E6-6122-3C0F-FE940319D312}"/>
              </a:ext>
            </a:extLst>
          </p:cNvPr>
          <p:cNvSpPr/>
          <p:nvPr/>
        </p:nvSpPr>
        <p:spPr>
          <a:xfrm>
            <a:off x="4852815" y="2544838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BE99C12-EB72-1EB8-3EEF-C21219230F87}"/>
              </a:ext>
            </a:extLst>
          </p:cNvPr>
          <p:cNvSpPr txBox="1"/>
          <p:nvPr/>
        </p:nvSpPr>
        <p:spPr>
          <a:xfrm>
            <a:off x="1078977" y="2628658"/>
            <a:ext cx="2208746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>
                <a:latin typeface="Century Gothic" panose="020B0502020202020204" pitchFamily="34" charset="0"/>
              </a:rPr>
              <a:t>Cuatro</a:t>
            </a:r>
          </a:p>
        </p:txBody>
      </p:sp>
      <p:pic>
        <p:nvPicPr>
          <p:cNvPr id="96" name="Graphic 95" descr="Distintivo Signo de interrogación con relleno sólido">
            <a:extLst>
              <a:ext uri="{FF2B5EF4-FFF2-40B4-BE49-F238E27FC236}">
                <a16:creationId xmlns:a16="http://schemas.microsoft.com/office/drawing/2014/main" id="{A0070D90-C852-1ACB-5608-AFF321E195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0208" y="3782455"/>
            <a:ext cx="274320" cy="274320"/>
          </a:xfrm>
          <a:prstGeom prst="rect">
            <a:avLst/>
          </a:prstGeom>
        </p:spPr>
      </p:pic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79F120E2-5754-3408-A13D-D3C998ACD194}"/>
              </a:ext>
            </a:extLst>
          </p:cNvPr>
          <p:cNvSpPr/>
          <p:nvPr/>
        </p:nvSpPr>
        <p:spPr>
          <a:xfrm rot="16200000">
            <a:off x="-864761" y="1508758"/>
            <a:ext cx="2743200" cy="457200"/>
          </a:xfrm>
          <a:prstGeom prst="round2SameRect">
            <a:avLst/>
          </a:prstGeom>
          <a:solidFill>
            <a:srgbClr val="84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-419" sz="1400" dirty="0">
                <a:latin typeface="Century Gothic" panose="020B0502020202020204" pitchFamily="34" charset="0"/>
              </a:rPr>
              <a:t>FINANZAS</a:t>
            </a:r>
          </a:p>
        </p:txBody>
      </p:sp>
      <p:sp>
        <p:nvSpPr>
          <p:cNvPr id="97" name="Round Same Side Corner Rectangle 96">
            <a:extLst>
              <a:ext uri="{FF2B5EF4-FFF2-40B4-BE49-F238E27FC236}">
                <a16:creationId xmlns:a16="http://schemas.microsoft.com/office/drawing/2014/main" id="{AEB92FCA-9AB2-EC1D-585D-FFBC4CF7915C}"/>
              </a:ext>
            </a:extLst>
          </p:cNvPr>
          <p:cNvSpPr/>
          <p:nvPr/>
        </p:nvSpPr>
        <p:spPr>
          <a:xfrm rot="16200000">
            <a:off x="-864761" y="4454431"/>
            <a:ext cx="2743200" cy="457200"/>
          </a:xfrm>
          <a:prstGeom prst="round2SameRect">
            <a:avLst/>
          </a:prstGeom>
          <a:solidFill>
            <a:srgbClr val="DA7F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-419" sz="1400" dirty="0">
                <a:latin typeface="Century Gothic" panose="020B0502020202020204" pitchFamily="34" charset="0"/>
              </a:rPr>
              <a:t>INTERNAS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BBCE970F-696E-316F-6B93-C9E23B54A043}"/>
              </a:ext>
            </a:extLst>
          </p:cNvPr>
          <p:cNvSpPr/>
          <p:nvPr/>
        </p:nvSpPr>
        <p:spPr>
          <a:xfrm>
            <a:off x="962333" y="3663773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42F5F928-2FEA-40D6-AEBE-5855EAEA095F}"/>
              </a:ext>
            </a:extLst>
          </p:cNvPr>
          <p:cNvSpPr/>
          <p:nvPr/>
        </p:nvSpPr>
        <p:spPr>
          <a:xfrm>
            <a:off x="962333" y="4247521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FB4FC22C-2EAC-0197-F65A-2AFCE0E3770D}"/>
              </a:ext>
            </a:extLst>
          </p:cNvPr>
          <p:cNvSpPr/>
          <p:nvPr/>
        </p:nvSpPr>
        <p:spPr>
          <a:xfrm>
            <a:off x="962333" y="4831269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78D2F487-1E94-F583-3275-17493D7EDAB3}"/>
              </a:ext>
            </a:extLst>
          </p:cNvPr>
          <p:cNvSpPr/>
          <p:nvPr/>
        </p:nvSpPr>
        <p:spPr>
          <a:xfrm>
            <a:off x="962333" y="5415016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77C7DBC-84BD-F479-B9B9-EB4B14071E37}"/>
              </a:ext>
            </a:extLst>
          </p:cNvPr>
          <p:cNvSpPr txBox="1"/>
          <p:nvPr/>
        </p:nvSpPr>
        <p:spPr>
          <a:xfrm>
            <a:off x="962333" y="3399441"/>
            <a:ext cx="997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objetivos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7482F62-55B6-464C-9826-07AF0AF6101C}"/>
              </a:ext>
            </a:extLst>
          </p:cNvPr>
          <p:cNvSpPr txBox="1"/>
          <p:nvPr/>
        </p:nvSpPr>
        <p:spPr>
          <a:xfrm>
            <a:off x="3355650" y="3386554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objetivo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18E97CD-2EE1-F37E-DB72-189B060C2799}"/>
              </a:ext>
            </a:extLst>
          </p:cNvPr>
          <p:cNvSpPr txBox="1"/>
          <p:nvPr/>
        </p:nvSpPr>
        <p:spPr>
          <a:xfrm>
            <a:off x="4062705" y="3386554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actual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CED5E42-DA3E-83D1-165D-FC6EF597E486}"/>
              </a:ext>
            </a:extLst>
          </p:cNvPr>
          <p:cNvSpPr txBox="1"/>
          <p:nvPr/>
        </p:nvSpPr>
        <p:spPr>
          <a:xfrm>
            <a:off x="4807859" y="3386554"/>
            <a:ext cx="73152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 objetivo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4142C594-CA17-C339-1EE7-DB44D17390D9}"/>
              </a:ext>
            </a:extLst>
          </p:cNvPr>
          <p:cNvSpPr/>
          <p:nvPr/>
        </p:nvSpPr>
        <p:spPr>
          <a:xfrm>
            <a:off x="3382700" y="3739267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56157602-7DCF-E4FD-0C5B-0D5876FF35C3}"/>
              </a:ext>
            </a:extLst>
          </p:cNvPr>
          <p:cNvSpPr/>
          <p:nvPr/>
        </p:nvSpPr>
        <p:spPr>
          <a:xfrm>
            <a:off x="4117757" y="3739267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AC01DF64-D43A-C4A4-7403-25DB6BE2813A}"/>
              </a:ext>
            </a:extLst>
          </p:cNvPr>
          <p:cNvSpPr/>
          <p:nvPr/>
        </p:nvSpPr>
        <p:spPr>
          <a:xfrm>
            <a:off x="4852815" y="3739267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A8278EE-693D-D1B1-4CB8-F7433D6A1FBB}"/>
              </a:ext>
            </a:extLst>
          </p:cNvPr>
          <p:cNvSpPr txBox="1"/>
          <p:nvPr/>
        </p:nvSpPr>
        <p:spPr>
          <a:xfrm>
            <a:off x="1078977" y="3823087"/>
            <a:ext cx="2208746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>
                <a:latin typeface="Century Gothic" panose="020B0502020202020204" pitchFamily="34" charset="0"/>
              </a:rPr>
              <a:t>Objetivo interno uno</a:t>
            </a:r>
          </a:p>
        </p:txBody>
      </p:sp>
      <p:pic>
        <p:nvPicPr>
          <p:cNvPr id="111" name="Graphic 110" descr="Distintivo Seguir con relleno sólido">
            <a:extLst>
              <a:ext uri="{FF2B5EF4-FFF2-40B4-BE49-F238E27FC236}">
                <a16:creationId xmlns:a16="http://schemas.microsoft.com/office/drawing/2014/main" id="{19EC4C86-FA13-1A9F-3EE0-78E7AACC7B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585" y="4368735"/>
            <a:ext cx="274320" cy="274320"/>
          </a:xfrm>
          <a:prstGeom prst="rect">
            <a:avLst/>
          </a:prstGeom>
        </p:spPr>
      </p:pic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E5DA9BBF-B28E-C22A-9358-D533BCD78B25}"/>
              </a:ext>
            </a:extLst>
          </p:cNvPr>
          <p:cNvSpPr/>
          <p:nvPr/>
        </p:nvSpPr>
        <p:spPr>
          <a:xfrm>
            <a:off x="3382700" y="4323015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027654A0-EE2A-FB08-E1B7-E1604ACAC159}"/>
              </a:ext>
            </a:extLst>
          </p:cNvPr>
          <p:cNvSpPr/>
          <p:nvPr/>
        </p:nvSpPr>
        <p:spPr>
          <a:xfrm>
            <a:off x="4117757" y="4323015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2D250BFE-77FC-72AE-F5DB-2FC5799E02B5}"/>
              </a:ext>
            </a:extLst>
          </p:cNvPr>
          <p:cNvSpPr/>
          <p:nvPr/>
        </p:nvSpPr>
        <p:spPr>
          <a:xfrm>
            <a:off x="4852815" y="4323015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6755469-ED45-E73A-D2DA-329606A1B30E}"/>
              </a:ext>
            </a:extLst>
          </p:cNvPr>
          <p:cNvSpPr txBox="1"/>
          <p:nvPr/>
        </p:nvSpPr>
        <p:spPr>
          <a:xfrm>
            <a:off x="1078977" y="4406835"/>
            <a:ext cx="2208746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>
                <a:latin typeface="Century Gothic" panose="020B0502020202020204" pitchFamily="34" charset="0"/>
              </a:rPr>
              <a:t>Dos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C5BF754C-1352-DF61-6D02-4069083DF35E}"/>
              </a:ext>
            </a:extLst>
          </p:cNvPr>
          <p:cNvSpPr/>
          <p:nvPr/>
        </p:nvSpPr>
        <p:spPr>
          <a:xfrm>
            <a:off x="962333" y="5415017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037B6DE7-DB6C-BC5A-85C1-62F072A87613}"/>
              </a:ext>
            </a:extLst>
          </p:cNvPr>
          <p:cNvSpPr/>
          <p:nvPr/>
        </p:nvSpPr>
        <p:spPr>
          <a:xfrm>
            <a:off x="3382700" y="4906763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523FA936-C2D2-E0DA-104F-2A2D9684D06F}"/>
              </a:ext>
            </a:extLst>
          </p:cNvPr>
          <p:cNvSpPr/>
          <p:nvPr/>
        </p:nvSpPr>
        <p:spPr>
          <a:xfrm>
            <a:off x="4117757" y="4906763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C9A49668-B758-CE52-3CCA-0A29F6E6D352}"/>
              </a:ext>
            </a:extLst>
          </p:cNvPr>
          <p:cNvSpPr/>
          <p:nvPr/>
        </p:nvSpPr>
        <p:spPr>
          <a:xfrm>
            <a:off x="4852815" y="4906763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C52A0BA-3CF9-5EFB-03A8-27EDED587995}"/>
              </a:ext>
            </a:extLst>
          </p:cNvPr>
          <p:cNvSpPr txBox="1"/>
          <p:nvPr/>
        </p:nvSpPr>
        <p:spPr>
          <a:xfrm>
            <a:off x="1078977" y="4990583"/>
            <a:ext cx="2208746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>
                <a:latin typeface="Century Gothic" panose="020B0502020202020204" pitchFamily="34" charset="0"/>
              </a:rPr>
              <a:t>Tres</a:t>
            </a:r>
          </a:p>
        </p:txBody>
      </p:sp>
      <p:pic>
        <p:nvPicPr>
          <p:cNvPr id="121" name="Graphic 120" descr="Distintivo Seguir con relleno sólido">
            <a:extLst>
              <a:ext uri="{FF2B5EF4-FFF2-40B4-BE49-F238E27FC236}">
                <a16:creationId xmlns:a16="http://schemas.microsoft.com/office/drawing/2014/main" id="{8DE80A66-FE5D-9C52-79BE-2AA6279659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4585" y="5536231"/>
            <a:ext cx="274320" cy="274320"/>
          </a:xfrm>
          <a:prstGeom prst="rect">
            <a:avLst/>
          </a:prstGeom>
        </p:spPr>
      </p:pic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916F08B6-6333-AC55-2F2B-7EB4F34D1FCC}"/>
              </a:ext>
            </a:extLst>
          </p:cNvPr>
          <p:cNvSpPr/>
          <p:nvPr/>
        </p:nvSpPr>
        <p:spPr>
          <a:xfrm>
            <a:off x="3382700" y="5490511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57A8C196-2BD3-6DEC-1165-C2AD24441C77}"/>
              </a:ext>
            </a:extLst>
          </p:cNvPr>
          <p:cNvSpPr/>
          <p:nvPr/>
        </p:nvSpPr>
        <p:spPr>
          <a:xfrm>
            <a:off x="4117757" y="5490511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8FA6D306-1057-A14C-6A2A-6F0E1EEE12D9}"/>
              </a:ext>
            </a:extLst>
          </p:cNvPr>
          <p:cNvSpPr/>
          <p:nvPr/>
        </p:nvSpPr>
        <p:spPr>
          <a:xfrm>
            <a:off x="4852815" y="5490511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442D1C5-3647-FB94-2733-FC58F566FD07}"/>
              </a:ext>
            </a:extLst>
          </p:cNvPr>
          <p:cNvSpPr txBox="1"/>
          <p:nvPr/>
        </p:nvSpPr>
        <p:spPr>
          <a:xfrm>
            <a:off x="1078977" y="5574331"/>
            <a:ext cx="2208746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>
                <a:latin typeface="Century Gothic" panose="020B0502020202020204" pitchFamily="34" charset="0"/>
              </a:rPr>
              <a:t>Cuatro</a:t>
            </a: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EA0378DE-E84C-B206-9C55-D1084B6A8AC3}"/>
              </a:ext>
            </a:extLst>
          </p:cNvPr>
          <p:cNvSpPr/>
          <p:nvPr/>
        </p:nvSpPr>
        <p:spPr>
          <a:xfrm>
            <a:off x="6370791" y="718100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B3156CB7-B183-9523-C190-3BC0E23C3681}"/>
              </a:ext>
            </a:extLst>
          </p:cNvPr>
          <p:cNvSpPr/>
          <p:nvPr/>
        </p:nvSpPr>
        <p:spPr>
          <a:xfrm>
            <a:off x="6370791" y="1301848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3BF96870-5B84-07DD-F8B0-48D6A112F58F}"/>
              </a:ext>
            </a:extLst>
          </p:cNvPr>
          <p:cNvSpPr/>
          <p:nvPr/>
        </p:nvSpPr>
        <p:spPr>
          <a:xfrm>
            <a:off x="6370791" y="1885596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12E6DFE1-DF57-CEA7-6B78-0C56E4F2E294}"/>
              </a:ext>
            </a:extLst>
          </p:cNvPr>
          <p:cNvSpPr/>
          <p:nvPr/>
        </p:nvSpPr>
        <p:spPr>
          <a:xfrm>
            <a:off x="6370791" y="2469343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42F8DC5-3D12-979D-9948-75B563E0B123}"/>
              </a:ext>
            </a:extLst>
          </p:cNvPr>
          <p:cNvSpPr txBox="1"/>
          <p:nvPr/>
        </p:nvSpPr>
        <p:spPr>
          <a:xfrm>
            <a:off x="6370791" y="453768"/>
            <a:ext cx="997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objetivos</a:t>
            </a:r>
          </a:p>
        </p:txBody>
      </p:sp>
      <p:pic>
        <p:nvPicPr>
          <p:cNvPr id="134" name="Graphic 133" descr="Distintivo Seguir con relleno sólido">
            <a:extLst>
              <a:ext uri="{FF2B5EF4-FFF2-40B4-BE49-F238E27FC236}">
                <a16:creationId xmlns:a16="http://schemas.microsoft.com/office/drawing/2014/main" id="{9EE9B47F-DD2F-46E9-E475-0407619E4C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3043" y="839314"/>
            <a:ext cx="274320" cy="274320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2E61FBB8-EB10-AFD9-4126-B619668D106C}"/>
              </a:ext>
            </a:extLst>
          </p:cNvPr>
          <p:cNvSpPr txBox="1"/>
          <p:nvPr/>
        </p:nvSpPr>
        <p:spPr>
          <a:xfrm>
            <a:off x="8764108" y="440881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objetivo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DC63885-F4EC-C696-BD02-C12F2C0D759B}"/>
              </a:ext>
            </a:extLst>
          </p:cNvPr>
          <p:cNvSpPr txBox="1"/>
          <p:nvPr/>
        </p:nvSpPr>
        <p:spPr>
          <a:xfrm>
            <a:off x="9471163" y="440881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actual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BD7045A-34FC-BE7F-4AC9-79468765B6A7}"/>
              </a:ext>
            </a:extLst>
          </p:cNvPr>
          <p:cNvSpPr txBox="1"/>
          <p:nvPr/>
        </p:nvSpPr>
        <p:spPr>
          <a:xfrm>
            <a:off x="10216317" y="440881"/>
            <a:ext cx="73152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 objetivo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435CE37E-C0ED-CAD1-674A-EC3C9340B22F}"/>
              </a:ext>
            </a:extLst>
          </p:cNvPr>
          <p:cNvSpPr/>
          <p:nvPr/>
        </p:nvSpPr>
        <p:spPr>
          <a:xfrm>
            <a:off x="8791158" y="793594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98F8B698-B155-5DA5-6B85-E6E98E0BB099}"/>
              </a:ext>
            </a:extLst>
          </p:cNvPr>
          <p:cNvSpPr/>
          <p:nvPr/>
        </p:nvSpPr>
        <p:spPr>
          <a:xfrm>
            <a:off x="9526215" y="793594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31FAF99F-9D8B-87F6-411D-1CB4EC01B755}"/>
              </a:ext>
            </a:extLst>
          </p:cNvPr>
          <p:cNvSpPr/>
          <p:nvPr/>
        </p:nvSpPr>
        <p:spPr>
          <a:xfrm>
            <a:off x="10261273" y="793594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D7E1DC6-F9FF-CD93-5F44-46A55F898684}"/>
              </a:ext>
            </a:extLst>
          </p:cNvPr>
          <p:cNvSpPr txBox="1"/>
          <p:nvPr/>
        </p:nvSpPr>
        <p:spPr>
          <a:xfrm>
            <a:off x="6487435" y="877414"/>
            <a:ext cx="2208746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>
                <a:latin typeface="Century Gothic" panose="020B0502020202020204" pitchFamily="34" charset="0"/>
              </a:rPr>
              <a:t>Objetivo uno del cliente</a:t>
            </a:r>
          </a:p>
        </p:txBody>
      </p:sp>
      <p:pic>
        <p:nvPicPr>
          <p:cNvPr id="142" name="Graphic 141" descr="Distintivo Seguir con relleno sólido">
            <a:extLst>
              <a:ext uri="{FF2B5EF4-FFF2-40B4-BE49-F238E27FC236}">
                <a16:creationId xmlns:a16="http://schemas.microsoft.com/office/drawing/2014/main" id="{DD3F63FD-5528-75ED-19A1-2491E991CA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3043" y="1423062"/>
            <a:ext cx="274320" cy="274320"/>
          </a:xfrm>
          <a:prstGeom prst="rect">
            <a:avLst/>
          </a:prstGeom>
        </p:spPr>
      </p:pic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DD685DBD-B5CE-D888-046C-C2D98462C146}"/>
              </a:ext>
            </a:extLst>
          </p:cNvPr>
          <p:cNvSpPr/>
          <p:nvPr/>
        </p:nvSpPr>
        <p:spPr>
          <a:xfrm>
            <a:off x="8791158" y="1377342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0AB1E326-6134-103B-F410-C543A7AFD0F7}"/>
              </a:ext>
            </a:extLst>
          </p:cNvPr>
          <p:cNvSpPr/>
          <p:nvPr/>
        </p:nvSpPr>
        <p:spPr>
          <a:xfrm>
            <a:off x="9526215" y="1377342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9830541A-C81E-84D9-3E97-6FC4D947D443}"/>
              </a:ext>
            </a:extLst>
          </p:cNvPr>
          <p:cNvSpPr/>
          <p:nvPr/>
        </p:nvSpPr>
        <p:spPr>
          <a:xfrm>
            <a:off x="10261273" y="1377342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22F3802-4B5C-D607-8FAC-84DBB66EFA13}"/>
              </a:ext>
            </a:extLst>
          </p:cNvPr>
          <p:cNvSpPr txBox="1"/>
          <p:nvPr/>
        </p:nvSpPr>
        <p:spPr>
          <a:xfrm>
            <a:off x="6487435" y="1461162"/>
            <a:ext cx="2208746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>
                <a:latin typeface="Century Gothic" panose="020B0502020202020204" pitchFamily="34" charset="0"/>
              </a:rPr>
              <a:t>Dos</a:t>
            </a: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661AD70A-2EFB-EBE9-6B97-60C0FF892224}"/>
              </a:ext>
            </a:extLst>
          </p:cNvPr>
          <p:cNvSpPr/>
          <p:nvPr/>
        </p:nvSpPr>
        <p:spPr>
          <a:xfrm>
            <a:off x="6370791" y="2469344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B73A5713-246A-9586-99E5-DD6FA5E90676}"/>
              </a:ext>
            </a:extLst>
          </p:cNvPr>
          <p:cNvSpPr/>
          <p:nvPr/>
        </p:nvSpPr>
        <p:spPr>
          <a:xfrm>
            <a:off x="8791158" y="1961090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8C082FC5-D763-7870-4027-7F768834020B}"/>
              </a:ext>
            </a:extLst>
          </p:cNvPr>
          <p:cNvSpPr/>
          <p:nvPr/>
        </p:nvSpPr>
        <p:spPr>
          <a:xfrm>
            <a:off x="9526215" y="1961090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7768853E-764C-11A5-45C0-CFD30BC91ED5}"/>
              </a:ext>
            </a:extLst>
          </p:cNvPr>
          <p:cNvSpPr/>
          <p:nvPr/>
        </p:nvSpPr>
        <p:spPr>
          <a:xfrm>
            <a:off x="10261273" y="1961090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FC363A5-D6A5-90E4-45A8-838BBD013F36}"/>
              </a:ext>
            </a:extLst>
          </p:cNvPr>
          <p:cNvSpPr txBox="1"/>
          <p:nvPr/>
        </p:nvSpPr>
        <p:spPr>
          <a:xfrm>
            <a:off x="6487435" y="2044910"/>
            <a:ext cx="2208746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>
                <a:latin typeface="Century Gothic" panose="020B0502020202020204" pitchFamily="34" charset="0"/>
              </a:rPr>
              <a:t>Objetivo uno</a:t>
            </a:r>
          </a:p>
        </p:txBody>
      </p:sp>
      <p:pic>
        <p:nvPicPr>
          <p:cNvPr id="152" name="Graphic 151" descr="Distintivo Seguir con relleno sólido">
            <a:extLst>
              <a:ext uri="{FF2B5EF4-FFF2-40B4-BE49-F238E27FC236}">
                <a16:creationId xmlns:a16="http://schemas.microsoft.com/office/drawing/2014/main" id="{970B9001-1B9D-AEFC-3021-0CD9497ED3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3043" y="2590558"/>
            <a:ext cx="274320" cy="274320"/>
          </a:xfrm>
          <a:prstGeom prst="rect">
            <a:avLst/>
          </a:prstGeom>
        </p:spPr>
      </p:pic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3ECA189F-2F2B-0DFD-ADB1-A5A4EB4BDAC1}"/>
              </a:ext>
            </a:extLst>
          </p:cNvPr>
          <p:cNvSpPr/>
          <p:nvPr/>
        </p:nvSpPr>
        <p:spPr>
          <a:xfrm>
            <a:off x="8791158" y="2544838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A8D07499-AA7B-CB71-9CE4-25C414B4A170}"/>
              </a:ext>
            </a:extLst>
          </p:cNvPr>
          <p:cNvSpPr/>
          <p:nvPr/>
        </p:nvSpPr>
        <p:spPr>
          <a:xfrm>
            <a:off x="9526215" y="2544838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6D821AB0-A7CE-22C1-4712-379006FE7F8A}"/>
              </a:ext>
            </a:extLst>
          </p:cNvPr>
          <p:cNvSpPr/>
          <p:nvPr/>
        </p:nvSpPr>
        <p:spPr>
          <a:xfrm>
            <a:off x="10261273" y="2544838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C998A96-4157-0166-ACD9-457CACCA0484}"/>
              </a:ext>
            </a:extLst>
          </p:cNvPr>
          <p:cNvSpPr txBox="1"/>
          <p:nvPr/>
        </p:nvSpPr>
        <p:spPr>
          <a:xfrm>
            <a:off x="6487435" y="2628658"/>
            <a:ext cx="2208746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>
                <a:latin typeface="Century Gothic" panose="020B0502020202020204" pitchFamily="34" charset="0"/>
              </a:rPr>
              <a:t>Objetivo uno</a:t>
            </a:r>
          </a:p>
        </p:txBody>
      </p:sp>
      <p:pic>
        <p:nvPicPr>
          <p:cNvPr id="158" name="Graphic 157" descr="Distintivo Signo de interrogación con relleno sólido">
            <a:extLst>
              <a:ext uri="{FF2B5EF4-FFF2-40B4-BE49-F238E27FC236}">
                <a16:creationId xmlns:a16="http://schemas.microsoft.com/office/drawing/2014/main" id="{E8E46B3A-76C4-BE5A-55DC-C519399C2F2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68666" y="4950514"/>
            <a:ext cx="274320" cy="274320"/>
          </a:xfrm>
          <a:prstGeom prst="rect">
            <a:avLst/>
          </a:prstGeom>
        </p:spPr>
      </p:pic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D9E2A255-E310-4309-BCB8-34916C0FDBFF}"/>
              </a:ext>
            </a:extLst>
          </p:cNvPr>
          <p:cNvSpPr/>
          <p:nvPr/>
        </p:nvSpPr>
        <p:spPr>
          <a:xfrm>
            <a:off x="6370791" y="3663773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828D3662-36B5-63D1-6CA5-5C71443AF586}"/>
              </a:ext>
            </a:extLst>
          </p:cNvPr>
          <p:cNvSpPr/>
          <p:nvPr/>
        </p:nvSpPr>
        <p:spPr>
          <a:xfrm>
            <a:off x="6370791" y="4247521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80F9EE9E-E42F-414C-BA32-80B668A3113B}"/>
              </a:ext>
            </a:extLst>
          </p:cNvPr>
          <p:cNvSpPr/>
          <p:nvPr/>
        </p:nvSpPr>
        <p:spPr>
          <a:xfrm>
            <a:off x="6370791" y="4831269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AFB8CD3A-D990-10DB-D95A-36D051DC25D0}"/>
              </a:ext>
            </a:extLst>
          </p:cNvPr>
          <p:cNvSpPr/>
          <p:nvPr/>
        </p:nvSpPr>
        <p:spPr>
          <a:xfrm>
            <a:off x="6370791" y="5415016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7A49DD5-9382-B913-1848-6BDDA4602B5F}"/>
              </a:ext>
            </a:extLst>
          </p:cNvPr>
          <p:cNvSpPr txBox="1"/>
          <p:nvPr/>
        </p:nvSpPr>
        <p:spPr>
          <a:xfrm>
            <a:off x="6370791" y="3399441"/>
            <a:ext cx="997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objetivos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CDFF0F6-2E1F-26A1-0DA5-681E9C54BEAB}"/>
              </a:ext>
            </a:extLst>
          </p:cNvPr>
          <p:cNvSpPr txBox="1"/>
          <p:nvPr/>
        </p:nvSpPr>
        <p:spPr>
          <a:xfrm>
            <a:off x="8764108" y="3386554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objetivo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9D54E9E-A7B3-62BE-BAC6-CCB6FD7DF0C3}"/>
              </a:ext>
            </a:extLst>
          </p:cNvPr>
          <p:cNvSpPr txBox="1"/>
          <p:nvPr/>
        </p:nvSpPr>
        <p:spPr>
          <a:xfrm>
            <a:off x="9471163" y="3386554"/>
            <a:ext cx="731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actual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17770DE-8389-C383-6DEA-7134D882BDAE}"/>
              </a:ext>
            </a:extLst>
          </p:cNvPr>
          <p:cNvSpPr txBox="1"/>
          <p:nvPr/>
        </p:nvSpPr>
        <p:spPr>
          <a:xfrm>
            <a:off x="10216317" y="3386554"/>
            <a:ext cx="73152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rtl="0"/>
            <a:r>
              <a:rPr lang="es-419"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al objetivo</a:t>
            </a: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EA7C3B80-7960-1C0D-EC7A-1E63CBB99222}"/>
              </a:ext>
            </a:extLst>
          </p:cNvPr>
          <p:cNvSpPr/>
          <p:nvPr/>
        </p:nvSpPr>
        <p:spPr>
          <a:xfrm>
            <a:off x="8791158" y="3739267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187F8C4F-0397-0466-3038-960E0A14F899}"/>
              </a:ext>
            </a:extLst>
          </p:cNvPr>
          <p:cNvSpPr/>
          <p:nvPr/>
        </p:nvSpPr>
        <p:spPr>
          <a:xfrm>
            <a:off x="9526215" y="3739267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8604D8DE-DBA8-550C-5CEC-ECE75AEB5796}"/>
              </a:ext>
            </a:extLst>
          </p:cNvPr>
          <p:cNvSpPr/>
          <p:nvPr/>
        </p:nvSpPr>
        <p:spPr>
          <a:xfrm>
            <a:off x="10261273" y="3739267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E6F83BA-ED7E-6456-5691-66E41EDB3E6D}"/>
              </a:ext>
            </a:extLst>
          </p:cNvPr>
          <p:cNvSpPr txBox="1"/>
          <p:nvPr/>
        </p:nvSpPr>
        <p:spPr>
          <a:xfrm>
            <a:off x="6487435" y="3723060"/>
            <a:ext cx="2208746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 dirty="0">
                <a:latin typeface="Century Gothic" panose="020B0502020202020204" pitchFamily="34" charset="0"/>
              </a:rPr>
              <a:t>Objetivo uno de aprendizaje y crecimiento</a:t>
            </a:r>
          </a:p>
        </p:txBody>
      </p:sp>
      <p:pic>
        <p:nvPicPr>
          <p:cNvPr id="172" name="Graphic 171" descr="Distintivo Seguir con relleno sólido">
            <a:extLst>
              <a:ext uri="{FF2B5EF4-FFF2-40B4-BE49-F238E27FC236}">
                <a16:creationId xmlns:a16="http://schemas.microsoft.com/office/drawing/2014/main" id="{B670F7DA-B3F6-07E1-9B5A-4D3247F705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3043" y="4368735"/>
            <a:ext cx="274320" cy="274320"/>
          </a:xfrm>
          <a:prstGeom prst="rect">
            <a:avLst/>
          </a:prstGeom>
        </p:spPr>
      </p:pic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id="{E315A7D2-F379-B886-A50E-6353E698D440}"/>
              </a:ext>
            </a:extLst>
          </p:cNvPr>
          <p:cNvSpPr/>
          <p:nvPr/>
        </p:nvSpPr>
        <p:spPr>
          <a:xfrm>
            <a:off x="8791158" y="4323015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74" name="Rounded Rectangle 173">
            <a:extLst>
              <a:ext uri="{FF2B5EF4-FFF2-40B4-BE49-F238E27FC236}">
                <a16:creationId xmlns:a16="http://schemas.microsoft.com/office/drawing/2014/main" id="{3F9A31A7-38BC-AB20-2A90-A095E8FA211E}"/>
              </a:ext>
            </a:extLst>
          </p:cNvPr>
          <p:cNvSpPr/>
          <p:nvPr/>
        </p:nvSpPr>
        <p:spPr>
          <a:xfrm>
            <a:off x="9526215" y="4323015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75" name="Rounded Rectangle 174">
            <a:extLst>
              <a:ext uri="{FF2B5EF4-FFF2-40B4-BE49-F238E27FC236}">
                <a16:creationId xmlns:a16="http://schemas.microsoft.com/office/drawing/2014/main" id="{028DB156-0D74-C35E-CF65-98A56608DC00}"/>
              </a:ext>
            </a:extLst>
          </p:cNvPr>
          <p:cNvSpPr/>
          <p:nvPr/>
        </p:nvSpPr>
        <p:spPr>
          <a:xfrm>
            <a:off x="10261273" y="4323015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507CBD0-1DB7-375F-886F-717BC18A1EEC}"/>
              </a:ext>
            </a:extLst>
          </p:cNvPr>
          <p:cNvSpPr txBox="1"/>
          <p:nvPr/>
        </p:nvSpPr>
        <p:spPr>
          <a:xfrm>
            <a:off x="6487435" y="4406835"/>
            <a:ext cx="2208746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>
                <a:latin typeface="Century Gothic" panose="020B0502020202020204" pitchFamily="34" charset="0"/>
              </a:rPr>
              <a:t>Dos</a:t>
            </a:r>
          </a:p>
        </p:txBody>
      </p: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74DB90D8-0C0C-FD37-14EE-0824C5CAFE72}"/>
              </a:ext>
            </a:extLst>
          </p:cNvPr>
          <p:cNvSpPr/>
          <p:nvPr/>
        </p:nvSpPr>
        <p:spPr>
          <a:xfrm>
            <a:off x="6370791" y="5415017"/>
            <a:ext cx="4654696" cy="51674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1DA5C5F3-A829-45F1-07EA-6AB42309DFF1}"/>
              </a:ext>
            </a:extLst>
          </p:cNvPr>
          <p:cNvSpPr/>
          <p:nvPr/>
        </p:nvSpPr>
        <p:spPr>
          <a:xfrm>
            <a:off x="8791158" y="4906763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79" name="Rounded Rectangle 178">
            <a:extLst>
              <a:ext uri="{FF2B5EF4-FFF2-40B4-BE49-F238E27FC236}">
                <a16:creationId xmlns:a16="http://schemas.microsoft.com/office/drawing/2014/main" id="{742C2EB3-D750-192B-9A0C-A3962682ABA9}"/>
              </a:ext>
            </a:extLst>
          </p:cNvPr>
          <p:cNvSpPr/>
          <p:nvPr/>
        </p:nvSpPr>
        <p:spPr>
          <a:xfrm>
            <a:off x="9526215" y="4906763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80" name="Rounded Rectangle 179">
            <a:extLst>
              <a:ext uri="{FF2B5EF4-FFF2-40B4-BE49-F238E27FC236}">
                <a16:creationId xmlns:a16="http://schemas.microsoft.com/office/drawing/2014/main" id="{4EE9E209-49AE-AABA-D5A9-EF1201637F4C}"/>
              </a:ext>
            </a:extLst>
          </p:cNvPr>
          <p:cNvSpPr/>
          <p:nvPr/>
        </p:nvSpPr>
        <p:spPr>
          <a:xfrm>
            <a:off x="10261273" y="4906763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B4FE738-F820-4217-770F-D6A6854674E1}"/>
              </a:ext>
            </a:extLst>
          </p:cNvPr>
          <p:cNvSpPr txBox="1"/>
          <p:nvPr/>
        </p:nvSpPr>
        <p:spPr>
          <a:xfrm>
            <a:off x="6487435" y="4990583"/>
            <a:ext cx="2208746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>
                <a:latin typeface="Century Gothic" panose="020B0502020202020204" pitchFamily="34" charset="0"/>
              </a:rPr>
              <a:t>Tres</a:t>
            </a:r>
          </a:p>
        </p:txBody>
      </p:sp>
      <p:pic>
        <p:nvPicPr>
          <p:cNvPr id="182" name="Graphic 181" descr="Distintivo Seguir con relleno sólido">
            <a:extLst>
              <a:ext uri="{FF2B5EF4-FFF2-40B4-BE49-F238E27FC236}">
                <a16:creationId xmlns:a16="http://schemas.microsoft.com/office/drawing/2014/main" id="{99A55FAE-CF08-C223-7E4C-321F476AFA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3043" y="5536231"/>
            <a:ext cx="274320" cy="274320"/>
          </a:xfrm>
          <a:prstGeom prst="rect">
            <a:avLst/>
          </a:prstGeom>
        </p:spPr>
      </p:pic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id="{25DCC9AE-28F1-C9CC-D305-E1918444CA16}"/>
              </a:ext>
            </a:extLst>
          </p:cNvPr>
          <p:cNvSpPr/>
          <p:nvPr/>
        </p:nvSpPr>
        <p:spPr>
          <a:xfrm>
            <a:off x="8791158" y="5490511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id="{F9458436-660B-85DA-C724-4B1F487759AA}"/>
              </a:ext>
            </a:extLst>
          </p:cNvPr>
          <p:cNvSpPr/>
          <p:nvPr/>
        </p:nvSpPr>
        <p:spPr>
          <a:xfrm>
            <a:off x="9526215" y="5490511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sp>
        <p:nvSpPr>
          <p:cNvPr id="185" name="Rounded Rectangle 184">
            <a:extLst>
              <a:ext uri="{FF2B5EF4-FFF2-40B4-BE49-F238E27FC236}">
                <a16:creationId xmlns:a16="http://schemas.microsoft.com/office/drawing/2014/main" id="{CFCF94E6-C530-3D4F-D959-01210EEACB16}"/>
              </a:ext>
            </a:extLst>
          </p:cNvPr>
          <p:cNvSpPr/>
          <p:nvPr/>
        </p:nvSpPr>
        <p:spPr>
          <a:xfrm>
            <a:off x="10261273" y="5490511"/>
            <a:ext cx="640080" cy="3657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rtl="0"/>
            <a:r>
              <a:rPr lang="es-419" sz="1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(xx)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7557A5E-3C94-3548-B0F2-5FC23603CE07}"/>
              </a:ext>
            </a:extLst>
          </p:cNvPr>
          <p:cNvSpPr txBox="1"/>
          <p:nvPr/>
        </p:nvSpPr>
        <p:spPr>
          <a:xfrm>
            <a:off x="6487435" y="5574331"/>
            <a:ext cx="2208746" cy="2000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rtl="0"/>
            <a:r>
              <a:rPr lang="es-419" sz="1300">
                <a:latin typeface="Century Gothic" panose="020B0502020202020204" pitchFamily="34" charset="0"/>
              </a:rPr>
              <a:t>Cuatro</a:t>
            </a:r>
          </a:p>
        </p:txBody>
      </p:sp>
      <p:sp>
        <p:nvSpPr>
          <p:cNvPr id="190" name="Round Same Side Corner Rectangle 189">
            <a:extLst>
              <a:ext uri="{FF2B5EF4-FFF2-40B4-BE49-F238E27FC236}">
                <a16:creationId xmlns:a16="http://schemas.microsoft.com/office/drawing/2014/main" id="{87BCBCC7-737F-F293-02F2-AB70B157E604}"/>
              </a:ext>
            </a:extLst>
          </p:cNvPr>
          <p:cNvSpPr/>
          <p:nvPr/>
        </p:nvSpPr>
        <p:spPr>
          <a:xfrm rot="5400000">
            <a:off x="10327195" y="4454431"/>
            <a:ext cx="2743200" cy="457200"/>
          </a:xfrm>
          <a:prstGeom prst="round2SameRect">
            <a:avLst/>
          </a:prstGeom>
          <a:solidFill>
            <a:srgbClr val="0880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-419" sz="1400" dirty="0">
                <a:latin typeface="Century Gothic" panose="020B0502020202020204" pitchFamily="34" charset="0"/>
              </a:rPr>
              <a:t>APRENDIZAJE Y CRECIMIENTO</a:t>
            </a:r>
          </a:p>
        </p:txBody>
      </p:sp>
      <p:sp>
        <p:nvSpPr>
          <p:cNvPr id="191" name="Round Same Side Corner Rectangle 190">
            <a:extLst>
              <a:ext uri="{FF2B5EF4-FFF2-40B4-BE49-F238E27FC236}">
                <a16:creationId xmlns:a16="http://schemas.microsoft.com/office/drawing/2014/main" id="{2FB72317-8AEB-3BE0-C5EB-2FD750114EF1}"/>
              </a:ext>
            </a:extLst>
          </p:cNvPr>
          <p:cNvSpPr/>
          <p:nvPr/>
        </p:nvSpPr>
        <p:spPr>
          <a:xfrm rot="5400000">
            <a:off x="10327196" y="1508758"/>
            <a:ext cx="2743200" cy="457200"/>
          </a:xfrm>
          <a:prstGeom prst="round2SameRect">
            <a:avLst/>
          </a:prstGeom>
          <a:solidFill>
            <a:srgbClr val="C053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-419" sz="1400" dirty="0">
                <a:latin typeface="Century Gothic" panose="020B05020202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068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90634"/>
              </p:ext>
            </p:extLst>
          </p:nvPr>
        </p:nvGraphicFramePr>
        <p:xfrm>
          <a:off x="787790" y="1050352"/>
          <a:ext cx="10442462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2462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</a:t>
                      </a:r>
                      <a:b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15278</TotalTime>
  <Words>411</Words>
  <Application>Microsoft Office PowerPoint</Application>
  <PresentationFormat>Widescreen</PresentationFormat>
  <Paragraphs>96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Century Gothic</vt:lpstr>
      <vt:lpstr>Courier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312</cp:revision>
  <cp:lastPrinted>2024-02-20T23:48:17Z</cp:lastPrinted>
  <dcterms:created xsi:type="dcterms:W3CDTF">2021-07-07T23:54:57Z</dcterms:created>
  <dcterms:modified xsi:type="dcterms:W3CDTF">2024-09-19T01:51:45Z</dcterms:modified>
</cp:coreProperties>
</file>