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2" r:id="rId2"/>
    <p:sldId id="356" r:id="rId3"/>
    <p:sldId id="357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D10A2F-0FEA-4D47-98E1-CC1039FB5EAF}" v="6" dt="2024-03-01T03:39:21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11" d="100"/>
          <a:sy n="111" d="100"/>
        </p:scale>
        <p:origin x="132" y="198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es.smartsheet.com/try-it?trp=2810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blanca abstrac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LIENZO CENTRADA EN EL CLIENTE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para PowerPoint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FE1DB-DD8D-C83A-110F-79E47B06DB3B}"/>
              </a:ext>
            </a:extLst>
          </p:cNvPr>
          <p:cNvSpPr txBox="1"/>
          <p:nvPr/>
        </p:nvSpPr>
        <p:spPr>
          <a:xfrm>
            <a:off x="1248155" y="5193792"/>
            <a:ext cx="9770365" cy="669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8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Estas instrucciones le servirán de guía para rellenar la plantilla y le permitirán centrarse en comprender y satisfacer las necesidades de sus clientes.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14EAAC-A429-A0D7-8729-E3AAAA829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7201" y="2004969"/>
            <a:ext cx="9617597" cy="300172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05847410-046F-35EB-DC7F-BB05D0223D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7426" y="377550"/>
            <a:ext cx="254333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Diagonal Corners Rounded 1">
            <a:extLst>
              <a:ext uri="{FF2B5EF4-FFF2-40B4-BE49-F238E27FC236}">
                <a16:creationId xmlns:a16="http://schemas.microsoft.com/office/drawing/2014/main" id="{2CB542E8-882A-0E0B-D739-D82500FB69EF}"/>
              </a:ext>
            </a:extLst>
          </p:cNvPr>
          <p:cNvSpPr/>
          <p:nvPr/>
        </p:nvSpPr>
        <p:spPr>
          <a:xfrm>
            <a:off x="9666129" y="842347"/>
            <a:ext cx="2324805" cy="5899324"/>
          </a:xfrm>
          <a:prstGeom prst="rect">
            <a:avLst/>
          </a:prstGeom>
          <a:solidFill>
            <a:srgbClr val="C5E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85D4E4-7957-2398-9DB5-FAD5DFDBD41B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LIENZO CENTRADA EN EL CLIENTE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A8EFE-24FF-2004-3BFD-5CF03B7A0B3A}"/>
              </a:ext>
            </a:extLst>
          </p:cNvPr>
          <p:cNvSpPr/>
          <p:nvPr/>
        </p:nvSpPr>
        <p:spPr>
          <a:xfrm>
            <a:off x="4941264" y="842348"/>
            <a:ext cx="2297398" cy="5899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1B3AD3-9404-13EA-A2BE-04CBD2B2168A}"/>
              </a:ext>
            </a:extLst>
          </p:cNvPr>
          <p:cNvSpPr/>
          <p:nvPr/>
        </p:nvSpPr>
        <p:spPr>
          <a:xfrm>
            <a:off x="2580591" y="847665"/>
            <a:ext cx="2297398" cy="5899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AFCF3-BC2F-8567-8768-3C387F59B999}"/>
              </a:ext>
            </a:extLst>
          </p:cNvPr>
          <p:cNvSpPr/>
          <p:nvPr/>
        </p:nvSpPr>
        <p:spPr>
          <a:xfrm>
            <a:off x="216398" y="842347"/>
            <a:ext cx="2297398" cy="5904643"/>
          </a:xfrm>
          <a:prstGeom prst="rect">
            <a:avLst/>
          </a:prstGeom>
          <a:solidFill>
            <a:srgbClr val="DCF8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BCFB9-6F2A-D9EE-C0A0-C691947E7A7F}"/>
              </a:ext>
            </a:extLst>
          </p:cNvPr>
          <p:cNvSpPr/>
          <p:nvPr/>
        </p:nvSpPr>
        <p:spPr>
          <a:xfrm>
            <a:off x="7301937" y="847664"/>
            <a:ext cx="2297398" cy="58940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6BBBA-FDBF-76DC-61B2-15ADD46C5B8E}"/>
              </a:ext>
            </a:extLst>
          </p:cNvPr>
          <p:cNvCxnSpPr>
            <a:cxnSpLocks/>
          </p:cNvCxnSpPr>
          <p:nvPr/>
        </p:nvCxnSpPr>
        <p:spPr>
          <a:xfrm>
            <a:off x="223940" y="2249790"/>
            <a:ext cx="11842972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41CFCC-0407-E9C6-11E7-031A29EC3379}"/>
              </a:ext>
            </a:extLst>
          </p:cNvPr>
          <p:cNvSpPr txBox="1"/>
          <p:nvPr/>
        </p:nvSpPr>
        <p:spPr>
          <a:xfrm>
            <a:off x="227963" y="1544219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SEGMENTOS DE CLIENTES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BC8F7-D3D8-7E1A-D0B0-5748BA2B2AE3}"/>
              </a:ext>
            </a:extLst>
          </p:cNvPr>
          <p:cNvSpPr txBox="1"/>
          <p:nvPr/>
        </p:nvSpPr>
        <p:spPr>
          <a:xfrm>
            <a:off x="2601373" y="1544219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TRABAJOS DEL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CLIENTE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32716-8AA6-E345-5B7A-6B4EA6545408}"/>
              </a:ext>
            </a:extLst>
          </p:cNvPr>
          <p:cNvSpPr txBox="1"/>
          <p:nvPr/>
        </p:nvSpPr>
        <p:spPr>
          <a:xfrm>
            <a:off x="4940127" y="1554825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INCONVENIENTES DEL CLIENTE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3FCC0-9174-2B51-606B-26DE25972469}"/>
              </a:ext>
            </a:extLst>
          </p:cNvPr>
          <p:cNvSpPr txBox="1"/>
          <p:nvPr/>
        </p:nvSpPr>
        <p:spPr>
          <a:xfrm>
            <a:off x="7278881" y="1540054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VENTAJAS DEL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CLIENTE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D49AA-5F72-63C9-3C83-32695461DC59}"/>
              </a:ext>
            </a:extLst>
          </p:cNvPr>
          <p:cNvSpPr txBox="1"/>
          <p:nvPr/>
        </p:nvSpPr>
        <p:spPr>
          <a:xfrm>
            <a:off x="9666129" y="1550660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PROPUESTAS DE VALOR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1E5151F9-4A35-2B5C-FC6B-9A7590E5D97D}"/>
              </a:ext>
            </a:extLst>
          </p:cNvPr>
          <p:cNvSpPr txBox="1"/>
          <p:nvPr/>
        </p:nvSpPr>
        <p:spPr>
          <a:xfrm>
            <a:off x="216398" y="84964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DE2BAE6-C046-6A80-5F0D-17A288C731A7}"/>
              </a:ext>
            </a:extLst>
          </p:cNvPr>
          <p:cNvSpPr txBox="1"/>
          <p:nvPr/>
        </p:nvSpPr>
        <p:spPr>
          <a:xfrm>
            <a:off x="2578676" y="84710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EA1061C0-05E6-A68B-C070-79936530584C}"/>
              </a:ext>
            </a:extLst>
          </p:cNvPr>
          <p:cNvSpPr txBox="1"/>
          <p:nvPr/>
        </p:nvSpPr>
        <p:spPr>
          <a:xfrm>
            <a:off x="4898772" y="837580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6CFF051-4FE8-9D60-03F9-39968BF6E778}"/>
              </a:ext>
            </a:extLst>
          </p:cNvPr>
          <p:cNvSpPr txBox="1"/>
          <p:nvPr/>
        </p:nvSpPr>
        <p:spPr>
          <a:xfrm>
            <a:off x="7313534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9EF609F4-CEAD-9739-7A28-D4C8F4C520C0}"/>
              </a:ext>
            </a:extLst>
          </p:cNvPr>
          <p:cNvSpPr txBox="1"/>
          <p:nvPr/>
        </p:nvSpPr>
        <p:spPr>
          <a:xfrm>
            <a:off x="9677727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DB22A576-1FA3-D80D-BE96-D9B0F395DF35}"/>
              </a:ext>
            </a:extLst>
          </p:cNvPr>
          <p:cNvSpPr txBox="1"/>
          <p:nvPr/>
        </p:nvSpPr>
        <p:spPr>
          <a:xfrm>
            <a:off x="227963" y="2353430"/>
            <a:ext cx="2178064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Identifique y enumere los grupos específicos de clientes a los que se dirige su negocio.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4DFB75FA-92BC-FC45-9F89-1B89A0E29DC2}"/>
              </a:ext>
            </a:extLst>
          </p:cNvPr>
          <p:cNvSpPr txBox="1"/>
          <p:nvPr/>
        </p:nvSpPr>
        <p:spPr>
          <a:xfrm>
            <a:off x="2567233" y="2353430"/>
            <a:ext cx="2151071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Describa qué tareas intentan realizar sus clientes o qué necesidades intentan satisfacer.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4267364E-5C13-D384-878C-275099B989EE}"/>
              </a:ext>
            </a:extLst>
          </p:cNvPr>
          <p:cNvSpPr txBox="1"/>
          <p:nvPr/>
        </p:nvSpPr>
        <p:spPr>
          <a:xfrm>
            <a:off x="4932048" y="2353430"/>
            <a:ext cx="2145408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Tenga en cuenta los desafíos o problemas a los que se enfrentan sus clientes para alcanzar sus objetivos o tareas.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393C6BD-4EA4-62A3-54C2-D1D83BE0B6CB}"/>
              </a:ext>
            </a:extLst>
          </p:cNvPr>
          <p:cNvSpPr txBox="1"/>
          <p:nvPr/>
        </p:nvSpPr>
        <p:spPr>
          <a:xfrm>
            <a:off x="7327944" y="2353430"/>
            <a:ext cx="2173460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Enumere los beneficios o resultados positivos que buscan sus clientes.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22329AEF-8DED-5602-9521-CFB434E37295}"/>
              </a:ext>
            </a:extLst>
          </p:cNvPr>
          <p:cNvSpPr txBox="1"/>
          <p:nvPr/>
        </p:nvSpPr>
        <p:spPr>
          <a:xfrm>
            <a:off x="9677727" y="2353430"/>
            <a:ext cx="2054025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Indique claramente cómo su producto o servicio aborda los problemas de los clientes y contribuye a las ventajas de los clientes.</a:t>
            </a:r>
          </a:p>
        </p:txBody>
      </p:sp>
    </p:spTree>
    <p:extLst>
      <p:ext uri="{BB962C8B-B14F-4D97-AF65-F5344CB8AC3E}">
        <p14:creationId xmlns:p14="http://schemas.microsoft.com/office/powerpoint/2010/main" val="66888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Diagonal Corners Rounded 1">
            <a:extLst>
              <a:ext uri="{FF2B5EF4-FFF2-40B4-BE49-F238E27FC236}">
                <a16:creationId xmlns:a16="http://schemas.microsoft.com/office/drawing/2014/main" id="{C1402C3D-6807-04CF-1A53-4E9FD9A65A31}"/>
              </a:ext>
            </a:extLst>
          </p:cNvPr>
          <p:cNvSpPr/>
          <p:nvPr/>
        </p:nvSpPr>
        <p:spPr>
          <a:xfrm>
            <a:off x="9662609" y="837580"/>
            <a:ext cx="2324805" cy="5894007"/>
          </a:xfrm>
          <a:prstGeom prst="rect">
            <a:avLst/>
          </a:prstGeom>
          <a:solidFill>
            <a:srgbClr val="E1E9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angle: Diagonal Corners Rounded 1">
            <a:extLst>
              <a:ext uri="{FF2B5EF4-FFF2-40B4-BE49-F238E27FC236}">
                <a16:creationId xmlns:a16="http://schemas.microsoft.com/office/drawing/2014/main" id="{B27C1031-7F4E-364C-2801-C70CDFB07FEA}"/>
              </a:ext>
            </a:extLst>
          </p:cNvPr>
          <p:cNvSpPr/>
          <p:nvPr/>
        </p:nvSpPr>
        <p:spPr>
          <a:xfrm>
            <a:off x="2567234" y="849646"/>
            <a:ext cx="2296915" cy="5899325"/>
          </a:xfrm>
          <a:prstGeom prst="rect">
            <a:avLst/>
          </a:prstGeom>
          <a:solidFill>
            <a:srgbClr val="ABDD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85D4E4-7957-2398-9DB5-FAD5DFDBD41B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LIENZO CENTRADA EN EL CLIENTE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A8EFE-24FF-2004-3BFD-5CF03B7A0B3A}"/>
              </a:ext>
            </a:extLst>
          </p:cNvPr>
          <p:cNvSpPr/>
          <p:nvPr/>
        </p:nvSpPr>
        <p:spPr>
          <a:xfrm>
            <a:off x="4941264" y="842348"/>
            <a:ext cx="2297398" cy="5899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AFCF3-BC2F-8567-8768-3C387F59B999}"/>
              </a:ext>
            </a:extLst>
          </p:cNvPr>
          <p:cNvSpPr/>
          <p:nvPr/>
        </p:nvSpPr>
        <p:spPr>
          <a:xfrm>
            <a:off x="216398" y="842347"/>
            <a:ext cx="2297398" cy="5904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BCFB9-6F2A-D9EE-C0A0-C691947E7A7F}"/>
              </a:ext>
            </a:extLst>
          </p:cNvPr>
          <p:cNvSpPr/>
          <p:nvPr/>
        </p:nvSpPr>
        <p:spPr>
          <a:xfrm>
            <a:off x="7301937" y="847664"/>
            <a:ext cx="2297398" cy="58940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6BBBA-FDBF-76DC-61B2-15ADD46C5B8E}"/>
              </a:ext>
            </a:extLst>
          </p:cNvPr>
          <p:cNvCxnSpPr>
            <a:cxnSpLocks/>
          </p:cNvCxnSpPr>
          <p:nvPr/>
        </p:nvCxnSpPr>
        <p:spPr>
          <a:xfrm>
            <a:off x="223940" y="2249790"/>
            <a:ext cx="11842972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41CFCC-0407-E9C6-11E7-031A29EC3379}"/>
              </a:ext>
            </a:extLst>
          </p:cNvPr>
          <p:cNvSpPr txBox="1"/>
          <p:nvPr/>
        </p:nvSpPr>
        <p:spPr>
          <a:xfrm>
            <a:off x="227963" y="1544219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RELACIONES CON LOS CLIENTES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BC8F7-D3D8-7E1A-D0B0-5748BA2B2AE3}"/>
              </a:ext>
            </a:extLst>
          </p:cNvPr>
          <p:cNvSpPr txBox="1"/>
          <p:nvPr/>
        </p:nvSpPr>
        <p:spPr>
          <a:xfrm>
            <a:off x="2584121" y="1544219"/>
            <a:ext cx="22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CANALES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32716-8AA6-E345-5B7A-6B4EA6545408}"/>
              </a:ext>
            </a:extLst>
          </p:cNvPr>
          <p:cNvSpPr txBox="1"/>
          <p:nvPr/>
        </p:nvSpPr>
        <p:spPr>
          <a:xfrm>
            <a:off x="4940127" y="1554825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COMENTARIOS DE LOS CLIENTES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3FCC0-9174-2B51-606B-26DE25972469}"/>
              </a:ext>
            </a:extLst>
          </p:cNvPr>
          <p:cNvSpPr txBox="1"/>
          <p:nvPr/>
        </p:nvSpPr>
        <p:spPr>
          <a:xfrm>
            <a:off x="7278881" y="1540054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RECURSOS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CLAVE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D49AA-5F72-63C9-3C83-32695461DC59}"/>
              </a:ext>
            </a:extLst>
          </p:cNvPr>
          <p:cNvSpPr txBox="1"/>
          <p:nvPr/>
        </p:nvSpPr>
        <p:spPr>
          <a:xfrm>
            <a:off x="9662609" y="1550660"/>
            <a:ext cx="224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ESTRUCTURA DE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COSTOS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1E5151F9-4A35-2B5C-FC6B-9A7590E5D97D}"/>
              </a:ext>
            </a:extLst>
          </p:cNvPr>
          <p:cNvSpPr txBox="1"/>
          <p:nvPr/>
        </p:nvSpPr>
        <p:spPr>
          <a:xfrm>
            <a:off x="216398" y="84964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DE2BAE6-C046-6A80-5F0D-17A288C731A7}"/>
              </a:ext>
            </a:extLst>
          </p:cNvPr>
          <p:cNvSpPr txBox="1"/>
          <p:nvPr/>
        </p:nvSpPr>
        <p:spPr>
          <a:xfrm>
            <a:off x="2578676" y="84710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EA1061C0-05E6-A68B-C070-79936530584C}"/>
              </a:ext>
            </a:extLst>
          </p:cNvPr>
          <p:cNvSpPr txBox="1"/>
          <p:nvPr/>
        </p:nvSpPr>
        <p:spPr>
          <a:xfrm>
            <a:off x="4898772" y="837580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6CFF051-4FE8-9D60-03F9-39968BF6E778}"/>
              </a:ext>
            </a:extLst>
          </p:cNvPr>
          <p:cNvSpPr txBox="1"/>
          <p:nvPr/>
        </p:nvSpPr>
        <p:spPr>
          <a:xfrm>
            <a:off x="7313534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9EF609F4-CEAD-9739-7A28-D4C8F4C520C0}"/>
              </a:ext>
            </a:extLst>
          </p:cNvPr>
          <p:cNvSpPr txBox="1"/>
          <p:nvPr/>
        </p:nvSpPr>
        <p:spPr>
          <a:xfrm>
            <a:off x="9677726" y="837581"/>
            <a:ext cx="545265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200" b="1" kern="100">
                <a:solidFill>
                  <a:srgbClr val="59595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DB22A576-1FA3-D80D-BE96-D9B0F395DF35}"/>
              </a:ext>
            </a:extLst>
          </p:cNvPr>
          <p:cNvSpPr txBox="1"/>
          <p:nvPr/>
        </p:nvSpPr>
        <p:spPr>
          <a:xfrm>
            <a:off x="227963" y="2353430"/>
            <a:ext cx="2178064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Defina la naturaleza de la relación que pretende establecer con cada segmento de clientes, como la asistencia personal, el autoservicio o las interacciones automatizadas.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4DFB75FA-92BC-FC45-9F89-1B89A0E29DC2}"/>
              </a:ext>
            </a:extLst>
          </p:cNvPr>
          <p:cNvSpPr txBox="1"/>
          <p:nvPr/>
        </p:nvSpPr>
        <p:spPr>
          <a:xfrm>
            <a:off x="2567233" y="2353430"/>
            <a:ext cx="2151071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Describa cómo llegará a sus clientes y se comunicará con ellos, incluidos los canales de marketing, ventas y distribución.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4267364E-5C13-D384-878C-275099B989EE}"/>
              </a:ext>
            </a:extLst>
          </p:cNvPr>
          <p:cNvSpPr txBox="1"/>
          <p:nvPr/>
        </p:nvSpPr>
        <p:spPr>
          <a:xfrm>
            <a:off x="4932048" y="2353430"/>
            <a:ext cx="2145408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Configure un sistema o método para recopilar y analizar los comentarios de sus clientes.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393C6BD-4EA4-62A3-54C2-D1D83BE0B6CB}"/>
              </a:ext>
            </a:extLst>
          </p:cNvPr>
          <p:cNvSpPr txBox="1"/>
          <p:nvPr/>
        </p:nvSpPr>
        <p:spPr>
          <a:xfrm>
            <a:off x="7327944" y="2353430"/>
            <a:ext cx="2173460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Identifique los recursos esenciales necesarios para entregar su propuesta de valor a sus clientes.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22329AEF-8DED-5602-9521-CFB434E37295}"/>
              </a:ext>
            </a:extLst>
          </p:cNvPr>
          <p:cNvSpPr txBox="1"/>
          <p:nvPr/>
        </p:nvSpPr>
        <p:spPr>
          <a:xfrm>
            <a:off x="9677727" y="2353430"/>
            <a:ext cx="2054025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Describa los principales costos involucrados al mantener un enfoque centrado en el cliente, incluidos los costos relacionados con el marketing, la atención al cliente y la entrega de productos/servicios.</a:t>
            </a:r>
          </a:p>
        </p:txBody>
      </p:sp>
    </p:spTree>
    <p:extLst>
      <p:ext uri="{BB962C8B-B14F-4D97-AF65-F5344CB8AC3E}">
        <p14:creationId xmlns:p14="http://schemas.microsoft.com/office/powerpoint/2010/main" val="356116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738</TotalTime>
  <Words>393</Words>
  <Application>Microsoft Office PowerPoint</Application>
  <PresentationFormat>Widescreen</PresentationFormat>
  <Paragraphs>38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40</cp:revision>
  <dcterms:created xsi:type="dcterms:W3CDTF">2022-05-22T18:55:25Z</dcterms:created>
  <dcterms:modified xsi:type="dcterms:W3CDTF">2024-09-12T07:57:03Z</dcterms:modified>
</cp:coreProperties>
</file>