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59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8EB"/>
    <a:srgbClr val="0098C6"/>
    <a:srgbClr val="9CA58C"/>
    <a:srgbClr val="66BBCC"/>
    <a:srgbClr val="CBD6B5"/>
    <a:srgbClr val="EBD9B6"/>
    <a:srgbClr val="654105"/>
    <a:srgbClr val="7C5008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199" d="100"/>
          <a:sy n="199" d="100"/>
        </p:scale>
        <p:origin x="150" y="70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8B0396C0-AB25-42AE-8044-BB3250C8ED2C}"/>
    <pc:docChg chg="modSld">
      <pc:chgData name="Bess Dunlevy" userId="dd4b9a8537dbe9d0" providerId="LiveId" clId="{8B0396C0-AB25-42AE-8044-BB3250C8ED2C}" dt="2024-04-18T10:34:54.645" v="21" actId="20577"/>
      <pc:docMkLst>
        <pc:docMk/>
      </pc:docMkLst>
      <pc:sldChg chg="modSp mod">
        <pc:chgData name="Bess Dunlevy" userId="dd4b9a8537dbe9d0" providerId="LiveId" clId="{8B0396C0-AB25-42AE-8044-BB3250C8ED2C}" dt="2024-04-18T10:34:48.744" v="13" actId="20577"/>
        <pc:sldMkLst>
          <pc:docMk/>
          <pc:sldMk cId="1508588292" sldId="342"/>
        </pc:sldMkLst>
        <pc:spChg chg="mod">
          <ac:chgData name="Bess Dunlevy" userId="dd4b9a8537dbe9d0" providerId="LiveId" clId="{8B0396C0-AB25-42AE-8044-BB3250C8ED2C}" dt="2024-04-18T10:34:48.744" v="13" actId="20577"/>
          <ac:spMkLst>
            <pc:docMk/>
            <pc:sldMk cId="1508588292" sldId="342"/>
            <ac:spMk id="33" creationId="{143A449B-AAB7-994A-92CE-8F48E2CA7DF6}"/>
          </ac:spMkLst>
        </pc:spChg>
      </pc:sldChg>
      <pc:sldChg chg="modSp mod">
        <pc:chgData name="Bess Dunlevy" userId="dd4b9a8537dbe9d0" providerId="LiveId" clId="{8B0396C0-AB25-42AE-8044-BB3250C8ED2C}" dt="2024-04-18T10:34:54.645" v="21" actId="20577"/>
        <pc:sldMkLst>
          <pc:docMk/>
          <pc:sldMk cId="2371534487" sldId="359"/>
        </pc:sldMkLst>
        <pc:spChg chg="mod">
          <ac:chgData name="Bess Dunlevy" userId="dd4b9a8537dbe9d0" providerId="LiveId" clId="{8B0396C0-AB25-42AE-8044-BB3250C8ED2C}" dt="2024-04-18T10:34:54.645" v="21" actId="20577"/>
          <ac:spMkLst>
            <pc:docMk/>
            <pc:sldMk cId="2371534487" sldId="359"/>
            <ac:spMk id="2" creationId="{9581E71F-60CC-93B7-53EC-65D40345EDA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es.smartsheet.com/try-it?trp=28101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ura geométrica blanca abstracta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384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8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EJEMPLO DE PLANTILLA DE LIENZO DEL MODELO DE NEGOCIOS PARA COMERCIO ELECTRÓNICO para PowerPoint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F0FBF4-2D0B-1EAC-289F-8430DEBFC139}"/>
              </a:ext>
            </a:extLst>
          </p:cNvPr>
          <p:cNvSpPr txBox="1"/>
          <p:nvPr/>
        </p:nvSpPr>
        <p:spPr>
          <a:xfrm>
            <a:off x="496062" y="5870972"/>
            <a:ext cx="11144250" cy="669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kern="100">
                <a:solidFill>
                  <a:srgbClr val="59595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siguiente diapositiva brinda una descripción general del modelo de negocios para comercio electrónico y destaca las consideraciones clave para cada sección.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353ABD-6F52-0713-A629-CAF5836294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83664" y="1697433"/>
            <a:ext cx="7772400" cy="39020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8141850F-A170-1A94-908D-F2FCE9B44C7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859009" y="441638"/>
            <a:ext cx="2707866" cy="53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81E71F-60CC-93B7-53EC-65D40345EDA2}"/>
              </a:ext>
            </a:extLst>
          </p:cNvPr>
          <p:cNvSpPr txBox="1"/>
          <p:nvPr/>
        </p:nvSpPr>
        <p:spPr>
          <a:xfrm>
            <a:off x="161598" y="8772"/>
            <a:ext cx="11792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EJEMPLO DE PLANTILLA DE LIENZO DEL MODELO DE NEGOCIOS PARA COMERCIO ELECTRÓNICO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D4CB1EF-8782-8968-81B1-099A77D59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369094"/>
              </p:ext>
            </p:extLst>
          </p:nvPr>
        </p:nvGraphicFramePr>
        <p:xfrm>
          <a:off x="115878" y="865589"/>
          <a:ext cx="11914175" cy="5929732"/>
        </p:xfrm>
        <a:graphic>
          <a:graphicData uri="http://schemas.openxmlformats.org/drawingml/2006/table">
            <a:tbl>
              <a:tblPr/>
              <a:tblGrid>
                <a:gridCol w="2382835">
                  <a:extLst>
                    <a:ext uri="{9D8B030D-6E8A-4147-A177-3AD203B41FA5}">
                      <a16:colId xmlns:a16="http://schemas.microsoft.com/office/drawing/2014/main" val="3064371639"/>
                    </a:ext>
                  </a:extLst>
                </a:gridCol>
                <a:gridCol w="2382835">
                  <a:extLst>
                    <a:ext uri="{9D8B030D-6E8A-4147-A177-3AD203B41FA5}">
                      <a16:colId xmlns:a16="http://schemas.microsoft.com/office/drawing/2014/main" val="2430327320"/>
                    </a:ext>
                  </a:extLst>
                </a:gridCol>
                <a:gridCol w="2382835">
                  <a:extLst>
                    <a:ext uri="{9D8B030D-6E8A-4147-A177-3AD203B41FA5}">
                      <a16:colId xmlns:a16="http://schemas.microsoft.com/office/drawing/2014/main" val="4217024932"/>
                    </a:ext>
                  </a:extLst>
                </a:gridCol>
                <a:gridCol w="2382835">
                  <a:extLst>
                    <a:ext uri="{9D8B030D-6E8A-4147-A177-3AD203B41FA5}">
                      <a16:colId xmlns:a16="http://schemas.microsoft.com/office/drawing/2014/main" val="1182471311"/>
                    </a:ext>
                  </a:extLst>
                </a:gridCol>
                <a:gridCol w="2382835">
                  <a:extLst>
                    <a:ext uri="{9D8B030D-6E8A-4147-A177-3AD203B41FA5}">
                      <a16:colId xmlns:a16="http://schemas.microsoft.com/office/drawing/2014/main" val="4106390992"/>
                    </a:ext>
                  </a:extLst>
                </a:gridCol>
              </a:tblGrid>
              <a:tr h="503419">
                <a:tc>
                  <a:txBody>
                    <a:bodyPr/>
                    <a:lstStyle/>
                    <a:p>
                      <a:pPr algn="l" rtl="0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SOCIOS CLAVE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ACTIVIDADES CLAVE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RECURSOS CLAVE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F8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PROPUESTAS DE VALOR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RELACIONES </a:t>
                      </a:r>
                      <a:b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 LOS CLIENTES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780461"/>
                  </a:ext>
                </a:extLst>
              </a:tr>
              <a:tr h="1539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F8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123541"/>
                  </a:ext>
                </a:extLst>
              </a:tr>
              <a:tr h="2325181">
                <a:tc>
                  <a:txBody>
                    <a:bodyPr/>
                    <a:lstStyle/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Empresas de logística y envío para la entrega eficiente de productos.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Proveedores y fabricantes </a:t>
                      </a:r>
                      <a:b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para el aprovisionamiento de productos.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Proveedores de plataformas de pago para transacciones seguras.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Agencias de marketing y publicidad para aumentar la visibilidad de la marca.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Socios tecnológicos para el desarrollo de sitios web y aplicaciones.</a:t>
                      </a:r>
                    </a:p>
                  </a:txBody>
                  <a:tcPr marL="4565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Gestión y optimización de sitios web para garantizar una navegación fácil de usar.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Cumplimiento de pedidos y gestión de inventarios para mantener los niveles de existencias exactos.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Servicio y atención al cliente </a:t>
                      </a:r>
                      <a:b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para resolver problemas y consultas.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Campañas de marketing digital para atraer y retener clientes.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Análisis de datos para obtener perspectivas de los clientes y tomar decisiones de negocios</a:t>
                      </a:r>
                    </a:p>
                  </a:txBody>
                  <a:tcPr marL="4565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Plataforma de comercio electrónico para alojar la tienda en línea.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Base de datos de clientes para marketing y personalización.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Inventario de productos para vender.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Herramientas de atención al cliente para la comunicación (chat, correo electrónico, soporte telefónico).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Herramientas de marketing y </a:t>
                      </a:r>
                      <a:b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SEO para aumentar la presencia en línea.</a:t>
                      </a:r>
                    </a:p>
                  </a:txBody>
                  <a:tcPr marL="4565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8EB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Facilidad para hacer compras desde cualquier lugar y en cualquier momento.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Amplia gama de productos con información detallada y reseñas.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Precios competitivos con ofertas </a:t>
                      </a:r>
                      <a:b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 descuentos.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Experiencia de compra personalizada basada en los datos de los clientes.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Opciones de entrega rápidas y fiables.</a:t>
                      </a:r>
                    </a:p>
                  </a:txBody>
                  <a:tcPr marL="4565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Marketing por correo electrónico personalizado para promociones y actualizaciones.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Programas de lealtad para recompensar a los clientes recurrentes.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Servicio al cliente receptivo a través de varios canales.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Interacción de la comunidad </a:t>
                      </a:r>
                      <a:b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 través de las redes sociales.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Políticas de devolución y reembolso sencillas para </a:t>
                      </a:r>
                      <a:b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generar confianza.</a:t>
                      </a:r>
                    </a:p>
                  </a:txBody>
                  <a:tcPr marL="4565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245063"/>
                  </a:ext>
                </a:extLst>
              </a:tr>
              <a:tr h="503419">
                <a:tc>
                  <a:txBody>
                    <a:bodyPr/>
                    <a:lstStyle/>
                    <a:p>
                      <a:pPr algn="l" rtl="0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CANALES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F8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SEGMENTOS DE CLIENTES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ESTRUCTURA DE COSTOS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FLUJO DE INGRESOS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F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283963"/>
                  </a:ext>
                </a:extLst>
              </a:tr>
              <a:tr h="1539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F8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565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F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99365"/>
                  </a:ext>
                </a:extLst>
              </a:tr>
              <a:tr h="2289891">
                <a:tc>
                  <a:txBody>
                    <a:bodyPr/>
                    <a:lstStyle/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Tienda en línea como principal canal de ventas.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Plataformas de redes sociales para marketing y ventas directas.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Boletines por correo electrónico para promociones e interacciones del cliente.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Aplicaciones móviles para mejorar la experiencia de compra.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Mercados como Amazon o </a:t>
                      </a:r>
                      <a:b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eBay para ampliar su alcance.</a:t>
                      </a:r>
                    </a:p>
                  </a:txBody>
                  <a:tcPr marL="4565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8EB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Compradores sensibles al precio que buscan ofertas.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Clientes que buscan comodidad y valoran las compras fáciles y rápidas.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Clientes de nicho de mercado interesados en categorías de productos específicas.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Consumidores expertos en tecnología que usan dispositivos móviles para comprar.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Clientes internacionales que buscan productos no disponibles localmente.</a:t>
                      </a:r>
                    </a:p>
                  </a:txBody>
                  <a:tcPr marL="4565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Honorarios de alojamiento y plataforma para el sitio de </a:t>
                      </a:r>
                      <a:b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comercio electrónico.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Gastos de envío para el cumplimiento del pedido.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Gastos de marketing y publicidad para captar clientes.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Costos de inventario para abastecer productos.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Costos de operaciones de atención al cliente.</a:t>
                      </a:r>
                    </a:p>
                  </a:txBody>
                  <a:tcPr marL="4565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Las ventas de productos como fuente principal de ingresos.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Servicios de suscripción para funciones o membresías </a:t>
                      </a:r>
                      <a:b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premium.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Comisiones de marketing de afiliados por dirigir el tráfico.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Ingresos por publicidad de marcas o productos destacados.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Ventas cruzadas y ventas adicionales para aumentar el valor del pedido.</a:t>
                      </a:r>
                    </a:p>
                  </a:txBody>
                  <a:tcPr marL="4565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169853"/>
                  </a:ext>
                </a:extLst>
              </a:tr>
            </a:tbl>
          </a:graphicData>
        </a:graphic>
      </p:graphicFrame>
      <p:pic>
        <p:nvPicPr>
          <p:cNvPr id="4" name="Graphic 2" descr="Esquema de enlace">
            <a:extLst>
              <a:ext uri="{FF2B5EF4-FFF2-40B4-BE49-F238E27FC236}">
                <a16:creationId xmlns:a16="http://schemas.microsoft.com/office/drawing/2014/main" id="{8DCB9C2D-FD57-37DA-26B9-B2FC4B1F3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4383" y="784207"/>
            <a:ext cx="655638" cy="657225"/>
          </a:xfrm>
          <a:prstGeom prst="rect">
            <a:avLst/>
          </a:prstGeom>
        </p:spPr>
      </p:pic>
      <p:pic>
        <p:nvPicPr>
          <p:cNvPr id="5" name="Graphic 4" descr="Esquema del libro de estrategias">
            <a:extLst>
              <a:ext uri="{FF2B5EF4-FFF2-40B4-BE49-F238E27FC236}">
                <a16:creationId xmlns:a16="http://schemas.microsoft.com/office/drawing/2014/main" id="{734EA192-60AD-DC2C-ADB8-304BF5C7F2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32161" y="861980"/>
            <a:ext cx="523303" cy="525831"/>
          </a:xfrm>
          <a:prstGeom prst="rect">
            <a:avLst/>
          </a:prstGeom>
        </p:spPr>
      </p:pic>
      <p:pic>
        <p:nvPicPr>
          <p:cNvPr id="6" name="Graphic 20" descr="Registrar esquema">
            <a:extLst>
              <a:ext uri="{FF2B5EF4-FFF2-40B4-BE49-F238E27FC236}">
                <a16:creationId xmlns:a16="http://schemas.microsoft.com/office/drawing/2014/main" id="{08A43385-A526-57EB-840E-DD6C115A55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15488" y="3899275"/>
            <a:ext cx="438422" cy="439661"/>
          </a:xfrm>
          <a:prstGeom prst="rect">
            <a:avLst/>
          </a:prstGeom>
        </p:spPr>
      </p:pic>
      <p:pic>
        <p:nvPicPr>
          <p:cNvPr id="7" name="Graphic 9" descr="Esquema de público objetivo">
            <a:extLst>
              <a:ext uri="{FF2B5EF4-FFF2-40B4-BE49-F238E27FC236}">
                <a16:creationId xmlns:a16="http://schemas.microsoft.com/office/drawing/2014/main" id="{96CD1314-FB90-421D-949E-79301F9DEB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56679" y="904855"/>
            <a:ext cx="436798" cy="438098"/>
          </a:xfrm>
          <a:prstGeom prst="rect">
            <a:avLst/>
          </a:prstGeom>
        </p:spPr>
      </p:pic>
      <p:pic>
        <p:nvPicPr>
          <p:cNvPr id="8" name="Graphic 10" descr="Esquema de portapapeles marcado">
            <a:extLst>
              <a:ext uri="{FF2B5EF4-FFF2-40B4-BE49-F238E27FC236}">
                <a16:creationId xmlns:a16="http://schemas.microsoft.com/office/drawing/2014/main" id="{15135CE8-E34D-4A5C-807F-B9B000802C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172148" y="894049"/>
            <a:ext cx="426320" cy="427589"/>
          </a:xfrm>
          <a:prstGeom prst="rect">
            <a:avLst/>
          </a:prstGeom>
        </p:spPr>
      </p:pic>
      <p:pic>
        <p:nvPicPr>
          <p:cNvPr id="9" name="Graphic 11" descr="Esquema circular del diagrama de flujo">
            <a:extLst>
              <a:ext uri="{FF2B5EF4-FFF2-40B4-BE49-F238E27FC236}">
                <a16:creationId xmlns:a16="http://schemas.microsoft.com/office/drawing/2014/main" id="{C5F0FCA7-A5AD-472F-AD30-28EF906F6E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97111" y="839769"/>
            <a:ext cx="542925" cy="546100"/>
          </a:xfrm>
          <a:prstGeom prst="rect">
            <a:avLst/>
          </a:prstGeom>
        </p:spPr>
      </p:pic>
      <p:pic>
        <p:nvPicPr>
          <p:cNvPr id="10" name="Graphic 13" descr="Esquema de piezas del rompecabezas">
            <a:extLst>
              <a:ext uri="{FF2B5EF4-FFF2-40B4-BE49-F238E27FC236}">
                <a16:creationId xmlns:a16="http://schemas.microsoft.com/office/drawing/2014/main" id="{8B2CF9E3-7307-40FC-A0DD-87A172AAAB3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383988" y="3858660"/>
            <a:ext cx="483108" cy="484450"/>
          </a:xfrm>
          <a:prstGeom prst="rect">
            <a:avLst/>
          </a:prstGeom>
        </p:spPr>
      </p:pic>
      <p:pic>
        <p:nvPicPr>
          <p:cNvPr id="11" name="Graphic 15" descr="Esquema de recorrido">
            <a:extLst>
              <a:ext uri="{FF2B5EF4-FFF2-40B4-BE49-F238E27FC236}">
                <a16:creationId xmlns:a16="http://schemas.microsoft.com/office/drawing/2014/main" id="{D729C8C0-BB70-470A-991F-A9A57098D5D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49273" y="3899275"/>
            <a:ext cx="401320" cy="403667"/>
          </a:xfrm>
          <a:prstGeom prst="rect">
            <a:avLst/>
          </a:prstGeom>
        </p:spPr>
      </p:pic>
      <p:pic>
        <p:nvPicPr>
          <p:cNvPr id="12" name="Graphic 17" descr="Esquema de dinero">
            <a:extLst>
              <a:ext uri="{FF2B5EF4-FFF2-40B4-BE49-F238E27FC236}">
                <a16:creationId xmlns:a16="http://schemas.microsoft.com/office/drawing/2014/main" id="{DB3E746B-0C0B-4884-9954-3E66B1ADFE6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820251" y="3843001"/>
            <a:ext cx="511134" cy="51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34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cualquier confianza que usted deposite en dicha información es estrictamente bajo su propio riesgo.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735</TotalTime>
  <Words>667</Words>
  <Application>Microsoft Office PowerPoint</Application>
  <PresentationFormat>Widescreen</PresentationFormat>
  <Paragraphs>71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Alisa lin</cp:lastModifiedBy>
  <cp:revision>41</cp:revision>
  <dcterms:created xsi:type="dcterms:W3CDTF">2022-05-22T18:55:25Z</dcterms:created>
  <dcterms:modified xsi:type="dcterms:W3CDTF">2024-09-26T07:13:47Z</dcterms:modified>
</cp:coreProperties>
</file>