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9B6"/>
    <a:srgbClr val="CBD6B5"/>
    <a:srgbClr val="DCF8EB"/>
    <a:srgbClr val="0098C6"/>
    <a:srgbClr val="9CA58C"/>
    <a:srgbClr val="66BBCC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298B77-9669-4F0B-B68B-9A3E82087FE0}" v="1" dt="2024-03-17T20:09:58.4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99" d="100"/>
          <a:sy n="199" d="100"/>
        </p:scale>
        <p:origin x="150" y="7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D7298B77-9669-4F0B-B68B-9A3E82087FE0}"/>
    <pc:docChg chg="modSld">
      <pc:chgData name="Bess Dunlevy" userId="dd4b9a8537dbe9d0" providerId="LiveId" clId="{D7298B77-9669-4F0B-B68B-9A3E82087FE0}" dt="2024-03-17T20:10:12.527" v="19" actId="14861"/>
      <pc:docMkLst>
        <pc:docMk/>
      </pc:docMkLst>
      <pc:sldChg chg="addSp modSp mod">
        <pc:chgData name="Bess Dunlevy" userId="dd4b9a8537dbe9d0" providerId="LiveId" clId="{D7298B77-9669-4F0B-B68B-9A3E82087FE0}" dt="2024-03-17T20:10:12.527" v="19" actId="14861"/>
        <pc:sldMkLst>
          <pc:docMk/>
          <pc:sldMk cId="1508588292" sldId="342"/>
        </pc:sldMkLst>
        <pc:picChg chg="add mod">
          <ac:chgData name="Bess Dunlevy" userId="dd4b9a8537dbe9d0" providerId="LiveId" clId="{D7298B77-9669-4F0B-B68B-9A3E82087FE0}" dt="2024-03-17T20:10:12.527" v="19" actId="14861"/>
          <ac:picMkLst>
            <pc:docMk/>
            <pc:sldMk cId="1508588292" sldId="342"/>
            <ac:picMk id="6" creationId="{58687F8D-28F8-4B96-94D1-38DCFA30614A}"/>
          </ac:picMkLst>
        </pc:picChg>
      </pc:sldChg>
      <pc:sldChg chg="modSp mod">
        <pc:chgData name="Bess Dunlevy" userId="dd4b9a8537dbe9d0" providerId="LiveId" clId="{D7298B77-9669-4F0B-B68B-9A3E82087FE0}" dt="2024-03-17T20:09:08.946" v="12"/>
        <pc:sldMkLst>
          <pc:docMk/>
          <pc:sldMk cId="1179924037" sldId="353"/>
        </pc:sldMkLst>
        <pc:spChg chg="mod">
          <ac:chgData name="Bess Dunlevy" userId="dd4b9a8537dbe9d0" providerId="LiveId" clId="{D7298B77-9669-4F0B-B68B-9A3E82087FE0}" dt="2024-03-17T20:07:57.755" v="0"/>
          <ac:spMkLst>
            <pc:docMk/>
            <pc:sldMk cId="1179924037" sldId="353"/>
            <ac:spMk id="18" creationId="{65643D2B-1628-117D-3A8B-6257A8471E8B}"/>
          </ac:spMkLst>
        </pc:spChg>
        <pc:spChg chg="mod">
          <ac:chgData name="Bess Dunlevy" userId="dd4b9a8537dbe9d0" providerId="LiveId" clId="{D7298B77-9669-4F0B-B68B-9A3E82087FE0}" dt="2024-03-17T20:08:03.990" v="1"/>
          <ac:spMkLst>
            <pc:docMk/>
            <pc:sldMk cId="1179924037" sldId="353"/>
            <ac:spMk id="24" creationId="{702EA16C-EF8A-CF59-BCB2-B8F6E6D2294A}"/>
          </ac:spMkLst>
        </pc:spChg>
        <pc:spChg chg="mod">
          <ac:chgData name="Bess Dunlevy" userId="dd4b9a8537dbe9d0" providerId="LiveId" clId="{D7298B77-9669-4F0B-B68B-9A3E82087FE0}" dt="2024-03-17T20:08:35.547" v="7" actId="20577"/>
          <ac:spMkLst>
            <pc:docMk/>
            <pc:sldMk cId="1179924037" sldId="353"/>
            <ac:spMk id="27" creationId="{1CDAEA3D-0D4B-BE6E-30E4-DA6BC75F3475}"/>
          </ac:spMkLst>
        </pc:spChg>
        <pc:spChg chg="mod">
          <ac:chgData name="Bess Dunlevy" userId="dd4b9a8537dbe9d0" providerId="LiveId" clId="{D7298B77-9669-4F0B-B68B-9A3E82087FE0}" dt="2024-03-17T20:08:09.377" v="2"/>
          <ac:spMkLst>
            <pc:docMk/>
            <pc:sldMk cId="1179924037" sldId="353"/>
            <ac:spMk id="29" creationId="{D597E15B-6708-F6A9-FA69-BDBA81DF69BB}"/>
          </ac:spMkLst>
        </pc:spChg>
        <pc:spChg chg="mod">
          <ac:chgData name="Bess Dunlevy" userId="dd4b9a8537dbe9d0" providerId="LiveId" clId="{D7298B77-9669-4F0B-B68B-9A3E82087FE0}" dt="2024-03-17T20:08:50.696" v="10"/>
          <ac:spMkLst>
            <pc:docMk/>
            <pc:sldMk cId="1179924037" sldId="353"/>
            <ac:spMk id="31" creationId="{BCB73EEC-FF96-7727-AB29-2BD41598C102}"/>
          </ac:spMkLst>
        </pc:spChg>
        <pc:spChg chg="mod">
          <ac:chgData name="Bess Dunlevy" userId="dd4b9a8537dbe9d0" providerId="LiveId" clId="{D7298B77-9669-4F0B-B68B-9A3E82087FE0}" dt="2024-03-17T20:08:20.092" v="4" actId="14100"/>
          <ac:spMkLst>
            <pc:docMk/>
            <pc:sldMk cId="1179924037" sldId="353"/>
            <ac:spMk id="33" creationId="{7ED25974-4665-49D1-E187-52DF95E26C7F}"/>
          </ac:spMkLst>
        </pc:spChg>
        <pc:spChg chg="mod">
          <ac:chgData name="Bess Dunlevy" userId="dd4b9a8537dbe9d0" providerId="LiveId" clId="{D7298B77-9669-4F0B-B68B-9A3E82087FE0}" dt="2024-03-17T20:09:01.471" v="11"/>
          <ac:spMkLst>
            <pc:docMk/>
            <pc:sldMk cId="1179924037" sldId="353"/>
            <ac:spMk id="35" creationId="{E6D491CE-67F7-06CF-1DBF-38F0D3C042B6}"/>
          </ac:spMkLst>
        </pc:spChg>
        <pc:spChg chg="mod">
          <ac:chgData name="Bess Dunlevy" userId="dd4b9a8537dbe9d0" providerId="LiveId" clId="{D7298B77-9669-4F0B-B68B-9A3E82087FE0}" dt="2024-03-17T20:09:08.946" v="12"/>
          <ac:spMkLst>
            <pc:docMk/>
            <pc:sldMk cId="1179924037" sldId="353"/>
            <ac:spMk id="39" creationId="{5D740109-13D7-D30C-0DF5-DDB572AB4F59}"/>
          </ac:spMkLst>
        </pc:spChg>
        <pc:spChg chg="mod">
          <ac:chgData name="Bess Dunlevy" userId="dd4b9a8537dbe9d0" providerId="LiveId" clId="{D7298B77-9669-4F0B-B68B-9A3E82087FE0}" dt="2024-03-17T20:08:43.551" v="9" actId="1076"/>
          <ac:spMkLst>
            <pc:docMk/>
            <pc:sldMk cId="1179924037" sldId="353"/>
            <ac:spMk id="41" creationId="{EEFA7AAE-4DB2-6107-8398-4591254CDF38}"/>
          </ac:spMkLst>
        </pc:spChg>
        <pc:spChg chg="mod">
          <ac:chgData name="Bess Dunlevy" userId="dd4b9a8537dbe9d0" providerId="LiveId" clId="{D7298B77-9669-4F0B-B68B-9A3E82087FE0}" dt="2024-03-17T20:08:40.687" v="8" actId="1076"/>
          <ac:spMkLst>
            <pc:docMk/>
            <pc:sldMk cId="1179924037" sldId="353"/>
            <ac:spMk id="42" creationId="{576C42B5-FEBB-6456-DBA7-D7FDAD320D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es.smartsheet.com/try-it?trp=2810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blanca abstrac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8390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LIENZO DEL MODELO DE NEGOCIOS LEAN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para PowerPoint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87F8D-28F8-4B96-94D1-38DCFA306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05387" y="2031457"/>
            <a:ext cx="6575614" cy="3698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B6553C77-DCBE-9C1F-FD81-93664C2E2E3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21664" y="455581"/>
            <a:ext cx="2796474" cy="55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C8A8EE7A-2F64-05D1-F4B4-4BA7F2D0435B}"/>
              </a:ext>
            </a:extLst>
          </p:cNvPr>
          <p:cNvSpPr/>
          <p:nvPr/>
        </p:nvSpPr>
        <p:spPr>
          <a:xfrm>
            <a:off x="816525" y="1537321"/>
            <a:ext cx="2042821" cy="2354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5EFD0F5-9AEA-1145-9003-60FB6FE4B48B}"/>
              </a:ext>
            </a:extLst>
          </p:cNvPr>
          <p:cNvSpPr/>
          <p:nvPr/>
        </p:nvSpPr>
        <p:spPr>
          <a:xfrm>
            <a:off x="2963786" y="1537321"/>
            <a:ext cx="2011971" cy="2354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40F7175-3684-123E-F272-2478165C6ABA}"/>
              </a:ext>
            </a:extLst>
          </p:cNvPr>
          <p:cNvSpPr/>
          <p:nvPr/>
        </p:nvSpPr>
        <p:spPr>
          <a:xfrm>
            <a:off x="5078610" y="1541217"/>
            <a:ext cx="2042821" cy="2350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B37B9CD-6CF5-1653-BAF0-7E665E4DAD05}"/>
              </a:ext>
            </a:extLst>
          </p:cNvPr>
          <p:cNvSpPr/>
          <p:nvPr/>
        </p:nvSpPr>
        <p:spPr>
          <a:xfrm>
            <a:off x="7204155" y="1537321"/>
            <a:ext cx="4141205" cy="2354712"/>
          </a:xfrm>
          <a:prstGeom prst="rect">
            <a:avLst/>
          </a:prstGeom>
          <a:solidFill>
            <a:srgbClr val="CBD6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LIENZO DEL MODELO DE NEGOCIOS LEAN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3BF7E-525B-6409-A4DF-D01ECBCEA323}"/>
              </a:ext>
            </a:extLst>
          </p:cNvPr>
          <p:cNvSpPr txBox="1"/>
          <p:nvPr/>
        </p:nvSpPr>
        <p:spPr>
          <a:xfrm>
            <a:off x="157575" y="832331"/>
            <a:ext cx="115815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1000" b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Esta plantilla está diseñada para ayudarlo a desarrollar y validar rápidamente su idea de negocio, y garantizar que sea viable y competitiva. Al completar las siguientes secciones, tendrá una descripción general completa de su modelo de negocios, centrada en los principios Lean y la eficiencia.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44583F-7D62-78A4-D400-E750FEF4140E}"/>
              </a:ext>
            </a:extLst>
          </p:cNvPr>
          <p:cNvSpPr/>
          <p:nvPr/>
        </p:nvSpPr>
        <p:spPr>
          <a:xfrm>
            <a:off x="9328738" y="3990991"/>
            <a:ext cx="2032579" cy="2354712"/>
          </a:xfrm>
          <a:prstGeom prst="rect">
            <a:avLst/>
          </a:prstGeom>
          <a:solidFill>
            <a:srgbClr val="EBD9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056A68-F936-6716-0A92-E6CF35BC9D39}"/>
              </a:ext>
            </a:extLst>
          </p:cNvPr>
          <p:cNvSpPr/>
          <p:nvPr/>
        </p:nvSpPr>
        <p:spPr>
          <a:xfrm>
            <a:off x="7209831" y="3990991"/>
            <a:ext cx="2042821" cy="2354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1D8480-DEC2-0D68-903E-FE16C14905E3}"/>
              </a:ext>
            </a:extLst>
          </p:cNvPr>
          <p:cNvSpPr/>
          <p:nvPr/>
        </p:nvSpPr>
        <p:spPr>
          <a:xfrm>
            <a:off x="5090924" y="3990991"/>
            <a:ext cx="2042821" cy="2354712"/>
          </a:xfrm>
          <a:prstGeom prst="rect">
            <a:avLst/>
          </a:prstGeom>
          <a:solidFill>
            <a:srgbClr val="DCF8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02E080-F220-9FCB-E442-07D0AED77433}"/>
              </a:ext>
            </a:extLst>
          </p:cNvPr>
          <p:cNvSpPr/>
          <p:nvPr/>
        </p:nvSpPr>
        <p:spPr>
          <a:xfrm>
            <a:off x="2953545" y="3990991"/>
            <a:ext cx="2042821" cy="2354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ACEA25-5B44-4055-A2F6-E4EAD5C4100D}"/>
              </a:ext>
            </a:extLst>
          </p:cNvPr>
          <p:cNvSpPr/>
          <p:nvPr/>
        </p:nvSpPr>
        <p:spPr>
          <a:xfrm>
            <a:off x="816521" y="3990991"/>
            <a:ext cx="2042821" cy="2354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32EDC5-1792-FD36-ADC7-4CD6C0E5213A}"/>
              </a:ext>
            </a:extLst>
          </p:cNvPr>
          <p:cNvSpPr txBox="1"/>
          <p:nvPr/>
        </p:nvSpPr>
        <p:spPr>
          <a:xfrm>
            <a:off x="826766" y="1705193"/>
            <a:ext cx="2032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PROBLEMA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643D2B-1628-117D-3A8B-6257A8471E8B}"/>
              </a:ext>
            </a:extLst>
          </p:cNvPr>
          <p:cNvSpPr txBox="1"/>
          <p:nvPr/>
        </p:nvSpPr>
        <p:spPr>
          <a:xfrm>
            <a:off x="826766" y="2158027"/>
            <a:ext cx="20325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Identifique los principales problemas o desafíos a los que se enfrenta su cliente objetivo, los que su negocio pretende resolver. Esto establece el escenario para comprender las necesidades del mercado.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BE7180-FA82-2FA0-D6FC-0163DCC92AEF}"/>
              </a:ext>
            </a:extLst>
          </p:cNvPr>
          <p:cNvSpPr txBox="1"/>
          <p:nvPr/>
        </p:nvSpPr>
        <p:spPr>
          <a:xfrm>
            <a:off x="2953064" y="1705193"/>
            <a:ext cx="2032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SEGMENTOS DE CLIENTES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2EA16C-EF8A-CF59-BCB2-B8F6E6D2294A}"/>
              </a:ext>
            </a:extLst>
          </p:cNvPr>
          <p:cNvSpPr txBox="1"/>
          <p:nvPr/>
        </p:nvSpPr>
        <p:spPr>
          <a:xfrm>
            <a:off x="2953064" y="2158027"/>
            <a:ext cx="2032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Defina los grupos específicos de personas o empresas para los que está diseñado su producto o servicio. Conocer a su público es fundamental para el marketing y el desarrollo de productos personalizados.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E1E3DA-5450-B381-7E57-28FB4E76D7AC}"/>
              </a:ext>
            </a:extLst>
          </p:cNvPr>
          <p:cNvSpPr txBox="1"/>
          <p:nvPr/>
        </p:nvSpPr>
        <p:spPr>
          <a:xfrm>
            <a:off x="2953544" y="4177098"/>
            <a:ext cx="2011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VENTAJA DESLEAL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DAEA3D-0D4B-BE6E-30E4-DA6BC75F3475}"/>
              </a:ext>
            </a:extLst>
          </p:cNvPr>
          <p:cNvSpPr txBox="1"/>
          <p:nvPr/>
        </p:nvSpPr>
        <p:spPr>
          <a:xfrm>
            <a:off x="2953545" y="4629932"/>
            <a:ext cx="1933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Explique qué le da a su negocio una ventaja competitiva que no puede ser fácilmente replicada o superada por los competidores. Esto podría ser tecnología patentada, asociaciones o fortaleza de la marca.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5C3ACE-DBC0-238C-733F-AA429BCEC75D}"/>
              </a:ext>
            </a:extLst>
          </p:cNvPr>
          <p:cNvSpPr txBox="1"/>
          <p:nvPr/>
        </p:nvSpPr>
        <p:spPr>
          <a:xfrm>
            <a:off x="5078610" y="1705193"/>
            <a:ext cx="2032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CANALES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97E15B-6708-F6A9-FA69-BDBA81DF69BB}"/>
              </a:ext>
            </a:extLst>
          </p:cNvPr>
          <p:cNvSpPr txBox="1"/>
          <p:nvPr/>
        </p:nvSpPr>
        <p:spPr>
          <a:xfrm>
            <a:off x="5078610" y="2158027"/>
            <a:ext cx="20325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Describa cómo llegará a los segmentos de clientes y les entregará su propuesta de valor. Esto podría incluir canales de ventas, estrategias de marketing y métodos de distribución.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4B10A6-475D-0B51-627F-1742E1952BC9}"/>
              </a:ext>
            </a:extLst>
          </p:cNvPr>
          <p:cNvSpPr txBox="1"/>
          <p:nvPr/>
        </p:nvSpPr>
        <p:spPr>
          <a:xfrm>
            <a:off x="5101165" y="4177098"/>
            <a:ext cx="2032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MÉTRICAS CLAVE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B73EEC-FF96-7727-AB29-2BD41598C102}"/>
              </a:ext>
            </a:extLst>
          </p:cNvPr>
          <p:cNvSpPr txBox="1"/>
          <p:nvPr/>
        </p:nvSpPr>
        <p:spPr>
          <a:xfrm>
            <a:off x="5101165" y="4629932"/>
            <a:ext cx="20325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Identifique los indicadores esenciales de éxito para su negocio. Estas métricas lo ayudan a realizar un seguimiento del progreso y a tomar decisiones informadas.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51FED8-13A0-FD48-0787-3CD50EF5CCFF}"/>
              </a:ext>
            </a:extLst>
          </p:cNvPr>
          <p:cNvSpPr txBox="1"/>
          <p:nvPr/>
        </p:nvSpPr>
        <p:spPr>
          <a:xfrm>
            <a:off x="7273723" y="1705193"/>
            <a:ext cx="3927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PROPUESTA DE VALOR ÚNICA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D25974-4665-49D1-E187-52DF95E26C7F}"/>
              </a:ext>
            </a:extLst>
          </p:cNvPr>
          <p:cNvSpPr txBox="1"/>
          <p:nvPr/>
        </p:nvSpPr>
        <p:spPr>
          <a:xfrm>
            <a:off x="7273723" y="2158027"/>
            <a:ext cx="39276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Destaque el beneficio o solución únicos que ofrece </a:t>
            </a:r>
            <a:b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 producto o servicio para abordar los problemas identificados. Qué lo diferencia de los competidores.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C61E33-90A0-399B-7ADB-2751C297A1C0}"/>
              </a:ext>
            </a:extLst>
          </p:cNvPr>
          <p:cNvSpPr txBox="1"/>
          <p:nvPr/>
        </p:nvSpPr>
        <p:spPr>
          <a:xfrm>
            <a:off x="7209831" y="4177098"/>
            <a:ext cx="2032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ESTRUCTURA DE COSTOS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D491CE-67F7-06CF-1DBF-38F0D3C042B6}"/>
              </a:ext>
            </a:extLst>
          </p:cNvPr>
          <p:cNvSpPr txBox="1"/>
          <p:nvPr/>
        </p:nvSpPr>
        <p:spPr>
          <a:xfrm>
            <a:off x="7209831" y="4629932"/>
            <a:ext cx="2032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Desglose los principales costos involucrados en la operación de su negocio. Comprender sus gastos es esencial para la fijación de precios y la planificación financiera.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5294DB-28FE-85AF-B758-3E956998F109}"/>
              </a:ext>
            </a:extLst>
          </p:cNvPr>
          <p:cNvSpPr txBox="1"/>
          <p:nvPr/>
        </p:nvSpPr>
        <p:spPr>
          <a:xfrm>
            <a:off x="9312781" y="4177098"/>
            <a:ext cx="2032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FLUJOS DE INGRESOS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740109-13D7-D30C-0DF5-DDB572AB4F59}"/>
              </a:ext>
            </a:extLst>
          </p:cNvPr>
          <p:cNvSpPr txBox="1"/>
          <p:nvPr/>
        </p:nvSpPr>
        <p:spPr>
          <a:xfrm>
            <a:off x="9312781" y="4629932"/>
            <a:ext cx="2032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Especifique cómo su negocio ganará dinero. Esto incluye todas las fuentes de ingresos, ya sean ventas directas, suscripciones u otros modelos de ingresos.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FA7AAE-4DB2-6107-8398-4591254CDF38}"/>
              </a:ext>
            </a:extLst>
          </p:cNvPr>
          <p:cNvSpPr txBox="1"/>
          <p:nvPr/>
        </p:nvSpPr>
        <p:spPr>
          <a:xfrm>
            <a:off x="826766" y="4177098"/>
            <a:ext cx="2002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SOLUCIÓN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6C42B5-FEBB-6456-DBA7-D7FDAD320D52}"/>
              </a:ext>
            </a:extLst>
          </p:cNvPr>
          <p:cNvSpPr txBox="1"/>
          <p:nvPr/>
        </p:nvSpPr>
        <p:spPr>
          <a:xfrm>
            <a:off x="816042" y="4629932"/>
            <a:ext cx="18661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Describa los productos o servicios que propone como solución a los problemas a los que se enfrentan sus segmentos de clientes. Detalle cómo estas soluciones abordan los problemas de manera efectiva.</a:t>
            </a: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19FA18-AC60-27B2-4171-2AF5A8EA5A52}"/>
              </a:ext>
            </a:extLst>
          </p:cNvPr>
          <p:cNvGrpSpPr/>
          <p:nvPr/>
        </p:nvGrpSpPr>
        <p:grpSpPr>
          <a:xfrm>
            <a:off x="314035" y="1528618"/>
            <a:ext cx="314038" cy="4788576"/>
            <a:chOff x="314035" y="1508812"/>
            <a:chExt cx="314038" cy="478857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723817A-7313-E2D4-9B4E-AE95D7DF4D44}"/>
                </a:ext>
              </a:extLst>
            </p:cNvPr>
            <p:cNvCxnSpPr/>
            <p:nvPr/>
          </p:nvCxnSpPr>
          <p:spPr>
            <a:xfrm>
              <a:off x="314036" y="1508812"/>
              <a:ext cx="31403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8700FEA-B571-214A-8E9B-E0D52A184D36}"/>
                </a:ext>
              </a:extLst>
            </p:cNvPr>
            <p:cNvCxnSpPr/>
            <p:nvPr/>
          </p:nvCxnSpPr>
          <p:spPr>
            <a:xfrm>
              <a:off x="314035" y="6297388"/>
              <a:ext cx="31403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5B53E0-0AA6-EE5F-2576-46692D104F99}"/>
                </a:ext>
              </a:extLst>
            </p:cNvPr>
            <p:cNvCxnSpPr/>
            <p:nvPr/>
          </p:nvCxnSpPr>
          <p:spPr>
            <a:xfrm>
              <a:off x="314036" y="1512708"/>
              <a:ext cx="0" cy="478468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E38275-5C8E-4AE3-AF9F-FF6911F72064}"/>
              </a:ext>
            </a:extLst>
          </p:cNvPr>
          <p:cNvGrpSpPr/>
          <p:nvPr/>
        </p:nvGrpSpPr>
        <p:grpSpPr>
          <a:xfrm rot="10800000">
            <a:off x="11565243" y="1512708"/>
            <a:ext cx="314038" cy="4788576"/>
            <a:chOff x="314035" y="1508812"/>
            <a:chExt cx="314038" cy="478857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ACF227A-5F51-DDAE-B8F9-3CFE7BE76827}"/>
                </a:ext>
              </a:extLst>
            </p:cNvPr>
            <p:cNvCxnSpPr/>
            <p:nvPr/>
          </p:nvCxnSpPr>
          <p:spPr>
            <a:xfrm>
              <a:off x="314036" y="1508812"/>
              <a:ext cx="31403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3B932C4-23B8-2F88-DB0E-BB9929FF3B10}"/>
                </a:ext>
              </a:extLst>
            </p:cNvPr>
            <p:cNvCxnSpPr/>
            <p:nvPr/>
          </p:nvCxnSpPr>
          <p:spPr>
            <a:xfrm>
              <a:off x="314035" y="6297388"/>
              <a:ext cx="31403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F0A2818-751A-1791-573E-E563809F33E2}"/>
                </a:ext>
              </a:extLst>
            </p:cNvPr>
            <p:cNvCxnSpPr/>
            <p:nvPr/>
          </p:nvCxnSpPr>
          <p:spPr>
            <a:xfrm>
              <a:off x="314036" y="1512708"/>
              <a:ext cx="0" cy="478468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368906"/>
              </p:ext>
            </p:extLst>
          </p:nvPr>
        </p:nvGraphicFramePr>
        <p:xfrm>
          <a:off x="787790" y="1050352"/>
          <a:ext cx="10019547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19547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718</TotalTime>
  <Words>468</Words>
  <Application>Microsoft Office PowerPoint</Application>
  <PresentationFormat>Widescreen</PresentationFormat>
  <Paragraphs>26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39</cp:revision>
  <dcterms:created xsi:type="dcterms:W3CDTF">2022-05-22T18:55:25Z</dcterms:created>
  <dcterms:modified xsi:type="dcterms:W3CDTF">2024-09-26T07:14:07Z</dcterms:modified>
</cp:coreProperties>
</file>