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0"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25A"/>
    <a:srgbClr val="08808C"/>
    <a:srgbClr val="C05313"/>
    <a:srgbClr val="DA7F1B"/>
    <a:srgbClr val="6C8A8A"/>
    <a:srgbClr val="E4F4F6"/>
    <a:srgbClr val="84A6A6"/>
    <a:srgbClr val="CFE0E2"/>
    <a:srgbClr val="A9D3D1"/>
    <a:srgbClr val="8FBE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96058"/>
  </p:normalViewPr>
  <p:slideViewPr>
    <p:cSldViewPr snapToGrid="0" snapToObjects="1">
      <p:cViewPr varScale="1">
        <p:scale>
          <a:sx n="108" d="100"/>
          <a:sy n="108" d="100"/>
        </p:scale>
        <p:origin x="498"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9/19/2024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9/19/2024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es.smartsheet.com/try-it?trp=2810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Ondas abstractas en 3D con gradiente de colores">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8148630" cy="1015663"/>
          </a:xfrm>
          <a:prstGeom prst="rect">
            <a:avLst/>
          </a:prstGeom>
          <a:noFill/>
          <a:effectLst/>
        </p:spPr>
        <p:txBody>
          <a:bodyPr wrap="square" rtlCol="0">
            <a:spAutoFit/>
          </a:bodyPr>
          <a:lstStyle/>
          <a:p>
            <a:pPr rtl="0"/>
            <a:r>
              <a:rPr lang="es-419" sz="3000" b="1" dirty="0">
                <a:solidFill>
                  <a:schemeClr val="tx1">
                    <a:lumMod val="65000"/>
                    <a:lumOff val="35000"/>
                  </a:schemeClr>
                </a:solidFill>
                <a:latin typeface="Century Gothic" panose="020B0502020202020204" pitchFamily="34" charset="0"/>
              </a:rPr>
              <a:t>Plantilla de diagrama de Gantt y cuadro de mando integral en PowerPoint</a:t>
            </a:r>
          </a:p>
        </p:txBody>
      </p:sp>
      <p:sp>
        <p:nvSpPr>
          <p:cNvPr id="9" name="TextBox 8">
            <a:extLst>
              <a:ext uri="{FF2B5EF4-FFF2-40B4-BE49-F238E27FC236}">
                <a16:creationId xmlns:a16="http://schemas.microsoft.com/office/drawing/2014/main" id="{3AC1BCFF-B72F-37BA-FB19-3DF74CA08098}"/>
              </a:ext>
            </a:extLst>
          </p:cNvPr>
          <p:cNvSpPr txBox="1"/>
          <p:nvPr/>
        </p:nvSpPr>
        <p:spPr>
          <a:xfrm>
            <a:off x="319976" y="1489009"/>
            <a:ext cx="4110922" cy="4859151"/>
          </a:xfrm>
          <a:prstGeom prst="rect">
            <a:avLst/>
          </a:prstGeom>
          <a:noFill/>
        </p:spPr>
        <p:txBody>
          <a:bodyPr wrap="square" rtlCol="0">
            <a:spAutoFit/>
          </a:bodyPr>
          <a:lstStyle/>
          <a:p>
            <a:pPr algn="l" rtl="0">
              <a:lnSpc>
                <a:spcPct val="130000"/>
              </a:lnSpc>
              <a:spcBef>
                <a:spcPts val="0"/>
              </a:spcBef>
              <a:spcAft>
                <a:spcPts val="0"/>
              </a:spcAft>
            </a:pPr>
            <a:r>
              <a:rPr lang="es-419" sz="1600" i="0" u="none" strike="noStrike" dirty="0">
                <a:solidFill>
                  <a:srgbClr val="000000"/>
                </a:solidFill>
                <a:effectLst/>
                <a:latin typeface="Century Gothic" panose="020B0502020202020204" pitchFamily="34" charset="0"/>
              </a:rPr>
              <a:t>Las organizaciones y los equipos de proyectos pueden usar esta plantilla para combinar la supervisión estratégica de un cuadro de mando integral con las funciones de seguimiento del tiempo de un diagrama de Gantt. Esta plantilla es ideal para representar visualmente el progreso en los objetivos estratégicos durante un período de varios años, ya que ilustra cómo se desarrollan los objetivos a lo largo del tiempo desde las perspectivas financiera, del cliente, del proceso de negocios y de aprendizaje y crecimiento.</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4717936" y="1677808"/>
            <a:ext cx="7154088" cy="4024174"/>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131946" y="397776"/>
            <a:ext cx="3738338" cy="740808"/>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3856967934"/>
              </p:ext>
            </p:extLst>
          </p:nvPr>
        </p:nvGraphicFramePr>
        <p:xfrm>
          <a:off x="820324" y="1081775"/>
          <a:ext cx="11167459" cy="5580230"/>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2075688">
                  <a:extLst>
                    <a:ext uri="{9D8B030D-6E8A-4147-A177-3AD203B41FA5}">
                      <a16:colId xmlns:a16="http://schemas.microsoft.com/office/drawing/2014/main" val="4190651750"/>
                    </a:ext>
                  </a:extLst>
                </a:gridCol>
                <a:gridCol w="1527048">
                  <a:extLst>
                    <a:ext uri="{9D8B030D-6E8A-4147-A177-3AD203B41FA5}">
                      <a16:colId xmlns:a16="http://schemas.microsoft.com/office/drawing/2014/main" val="2419315493"/>
                    </a:ext>
                  </a:extLst>
                </a:gridCol>
                <a:gridCol w="1527048">
                  <a:extLst>
                    <a:ext uri="{9D8B030D-6E8A-4147-A177-3AD203B41FA5}">
                      <a16:colId xmlns:a16="http://schemas.microsoft.com/office/drawing/2014/main" val="1287570184"/>
                    </a:ext>
                  </a:extLst>
                </a:gridCol>
              </a:tblGrid>
              <a:tr h="400691">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sz="1400" dirty="0">
                          <a:solidFill>
                            <a:srgbClr val="E4F4F6"/>
                          </a:solidFill>
                          <a:latin typeface="Century Gothic" panose="020B0502020202020204" pitchFamily="34" charset="0"/>
                        </a:rPr>
                        <a:t>Indicadores clave de rendimiento (KPI)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es-419" sz="1400" dirty="0">
                          <a:solidFill>
                            <a:srgbClr val="E4F4F6"/>
                          </a:solidFill>
                          <a:latin typeface="Century Gothic" panose="020B0502020202020204" pitchFamily="34" charset="0"/>
                        </a:rPr>
                        <a:t>Objetivos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es-419" sz="1400" dirty="0">
                          <a:solidFill>
                            <a:srgbClr val="E4F4F6"/>
                          </a:solidFill>
                          <a:latin typeface="Century Gothic" panose="020B0502020202020204" pitchFamily="34" charset="0"/>
                        </a:rPr>
                        <a:t>Proyectos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KPI financiero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a:solidFill>
                            <a:schemeClr val="tx1"/>
                          </a:solidFill>
                          <a:latin typeface="Century Gothic" panose="020B0502020202020204" pitchFamily="34" charset="0"/>
                        </a:rPr>
                        <a:t>Objetivo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Proyecto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Procesos internos </a:t>
                      </a:r>
                    </a:p>
                    <a:p>
                      <a:pPr rtl="0"/>
                      <a:r>
                        <a:rPr lang="es-419" sz="1100" dirty="0">
                          <a:solidFill>
                            <a:schemeClr val="tx1"/>
                          </a:solidFill>
                          <a:latin typeface="Century Gothic" panose="020B0502020202020204" pitchFamily="34" charset="0"/>
                        </a:rPr>
                        <a:t>KPI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Objetivo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Proyecto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KPI uno del cliente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Objetivo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a:solidFill>
                            <a:schemeClr val="tx1"/>
                          </a:solidFill>
                          <a:latin typeface="Century Gothic" panose="020B0502020202020204" pitchFamily="34" charset="0"/>
                        </a:rPr>
                        <a:t>Proyecto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Aprendizaje y crecimiento </a:t>
                      </a:r>
                    </a:p>
                    <a:p>
                      <a:pPr rtl="0"/>
                      <a:r>
                        <a:rPr lang="es-419" sz="1100" dirty="0">
                          <a:solidFill>
                            <a:schemeClr val="tx1"/>
                          </a:solidFill>
                          <a:latin typeface="Century Gothic" panose="020B0502020202020204" pitchFamily="34" charset="0"/>
                        </a:rPr>
                        <a:t>KPI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Objetivo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rtl="0"/>
                      <a:r>
                        <a:rPr lang="es-419" sz="1100" dirty="0">
                          <a:solidFill>
                            <a:schemeClr val="tx1"/>
                          </a:solidFill>
                          <a:latin typeface="Century Gothic" panose="020B0502020202020204" pitchFamily="34" charset="0"/>
                        </a:rPr>
                        <a:t>Proyecto uno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20" y="1671359"/>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financiero uno</a:t>
            </a: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990143"/>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a:latin typeface="Century Gothic" panose="020B0502020202020204" pitchFamily="34" charset="0"/>
              </a:rPr>
              <a:t>FINANZAS</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262687"/>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a:latin typeface="Century Gothic" panose="020B0502020202020204" pitchFamily="34" charset="0"/>
              </a:rPr>
              <a:t>PROCESOS INTERNOS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807774"/>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dirty="0">
                <a:latin typeface="Century Gothic" panose="020B0502020202020204" pitchFamily="34" charset="0"/>
              </a:rPr>
              <a:t>APRENDIZAJE Y CRECIMIENTO</a:t>
            </a:r>
            <a:endParaRPr lang="en-US" sz="12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535231"/>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a:latin typeface="Century Gothic" panose="020B0502020202020204" pitchFamily="34" charset="0"/>
              </a:rPr>
              <a:t>CLIENTE</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es-419" sz="1700">
                <a:solidFill>
                  <a:srgbClr val="04525A"/>
                </a:solidFill>
                <a:latin typeface="Century Gothic" panose="020B0502020202020204" pitchFamily="34" charset="0"/>
              </a:rPr>
              <a:t>Texto de la declaración de la misión</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es-419" sz="2400" spc="300">
                <a:solidFill>
                  <a:srgbClr val="04525A"/>
                </a:solidFill>
                <a:latin typeface="Courier" pitchFamily="2" charset="0"/>
              </a:rPr>
              <a:t>MISIÓN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es-419" sz="1700">
                <a:solidFill>
                  <a:schemeClr val="bg1"/>
                </a:solidFill>
                <a:latin typeface="Century Gothic" panose="020B0502020202020204" pitchFamily="34" charset="0"/>
              </a:rPr>
              <a:t>Texto de la declaración de la visión</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es-419" sz="2400" spc="300">
                <a:solidFill>
                  <a:schemeClr val="bg1"/>
                </a:solidFill>
                <a:latin typeface="Courier" pitchFamily="2" charset="0"/>
              </a:rPr>
              <a:t>VISIÓN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1441304" y="2085856"/>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financiero dos</a:t>
            </a:r>
          </a:p>
        </p:txBody>
      </p:sp>
      <p:sp>
        <p:nvSpPr>
          <p:cNvPr id="17" name="Rounded Rectangle 16">
            <a:extLst>
              <a:ext uri="{FF2B5EF4-FFF2-40B4-BE49-F238E27FC236}">
                <a16:creationId xmlns:a16="http://schemas.microsoft.com/office/drawing/2014/main" id="{5E716600-8D02-3FA6-F6FD-44864AF66D1F}"/>
              </a:ext>
            </a:extLst>
          </p:cNvPr>
          <p:cNvSpPr/>
          <p:nvPr/>
        </p:nvSpPr>
        <p:spPr>
          <a:xfrm>
            <a:off x="2168135" y="2500353"/>
            <a:ext cx="4654696"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financiero tres</a:t>
            </a:r>
          </a:p>
        </p:txBody>
      </p:sp>
      <p:sp>
        <p:nvSpPr>
          <p:cNvPr id="18" name="Rounded Rectangle 17">
            <a:extLst>
              <a:ext uri="{FF2B5EF4-FFF2-40B4-BE49-F238E27FC236}">
                <a16:creationId xmlns:a16="http://schemas.microsoft.com/office/drawing/2014/main" id="{12F3BB43-1E11-5FCE-ABF1-0EB2A07291E2}"/>
              </a:ext>
            </a:extLst>
          </p:cNvPr>
          <p:cNvSpPr/>
          <p:nvPr/>
        </p:nvSpPr>
        <p:spPr>
          <a:xfrm>
            <a:off x="2168134" y="2923735"/>
            <a:ext cx="339788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de procesos internos uno</a:t>
            </a:r>
          </a:p>
        </p:txBody>
      </p:sp>
      <p:sp>
        <p:nvSpPr>
          <p:cNvPr id="19" name="Rounded Rectangle 18">
            <a:extLst>
              <a:ext uri="{FF2B5EF4-FFF2-40B4-BE49-F238E27FC236}">
                <a16:creationId xmlns:a16="http://schemas.microsoft.com/office/drawing/2014/main" id="{96CC866B-33E6-DE13-5ABD-458E4628A094}"/>
              </a:ext>
            </a:extLst>
          </p:cNvPr>
          <p:cNvSpPr/>
          <p:nvPr/>
        </p:nvSpPr>
        <p:spPr>
          <a:xfrm>
            <a:off x="3352800" y="3338232"/>
            <a:ext cx="27432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de procesos internos dos</a:t>
            </a:r>
          </a:p>
        </p:txBody>
      </p:sp>
      <p:sp>
        <p:nvSpPr>
          <p:cNvPr id="20" name="Rounded Rectangle 19">
            <a:extLst>
              <a:ext uri="{FF2B5EF4-FFF2-40B4-BE49-F238E27FC236}">
                <a16:creationId xmlns:a16="http://schemas.microsoft.com/office/drawing/2014/main" id="{59DC41C3-A8BE-E2FE-901F-46640B305DE4}"/>
              </a:ext>
            </a:extLst>
          </p:cNvPr>
          <p:cNvSpPr/>
          <p:nvPr/>
        </p:nvSpPr>
        <p:spPr>
          <a:xfrm>
            <a:off x="3352799" y="3752729"/>
            <a:ext cx="3470031"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dirty="0">
                <a:solidFill>
                  <a:schemeClr val="bg1"/>
                </a:solidFill>
                <a:latin typeface="Century Gothic" panose="020B0502020202020204" pitchFamily="34" charset="0"/>
              </a:rPr>
              <a:t>Objetivo de procesos internos tres</a:t>
            </a: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9" y="4191869"/>
            <a:ext cx="2089789"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uno del cliente</a:t>
            </a:r>
          </a:p>
        </p:txBody>
      </p:sp>
      <p:sp>
        <p:nvSpPr>
          <p:cNvPr id="22" name="Rounded Rectangle 21">
            <a:extLst>
              <a:ext uri="{FF2B5EF4-FFF2-40B4-BE49-F238E27FC236}">
                <a16:creationId xmlns:a16="http://schemas.microsoft.com/office/drawing/2014/main" id="{9FF07124-3676-F650-8B83-C9F6566E19F5}"/>
              </a:ext>
            </a:extLst>
          </p:cNvPr>
          <p:cNvSpPr/>
          <p:nvPr/>
        </p:nvSpPr>
        <p:spPr>
          <a:xfrm>
            <a:off x="2459399" y="4606366"/>
            <a:ext cx="27432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dos del cliente</a:t>
            </a:r>
          </a:p>
        </p:txBody>
      </p:sp>
      <p:sp>
        <p:nvSpPr>
          <p:cNvPr id="23" name="Rounded Rectangle 22">
            <a:extLst>
              <a:ext uri="{FF2B5EF4-FFF2-40B4-BE49-F238E27FC236}">
                <a16:creationId xmlns:a16="http://schemas.microsoft.com/office/drawing/2014/main" id="{B6A7AECC-6D06-BA16-4311-32966AC30872}"/>
              </a:ext>
            </a:extLst>
          </p:cNvPr>
          <p:cNvSpPr/>
          <p:nvPr/>
        </p:nvSpPr>
        <p:spPr>
          <a:xfrm>
            <a:off x="3352798" y="5020863"/>
            <a:ext cx="3470031"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tres del cliente</a:t>
            </a: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9" y="5460003"/>
            <a:ext cx="3470031"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dirty="0">
                <a:solidFill>
                  <a:schemeClr val="bg1"/>
                </a:solidFill>
                <a:latin typeface="Century Gothic" panose="020B0502020202020204" pitchFamily="34" charset="0"/>
              </a:rPr>
              <a:t>Objetivo uno de aprendizaje y crecimiento</a:t>
            </a:r>
          </a:p>
        </p:txBody>
      </p:sp>
      <p:sp>
        <p:nvSpPr>
          <p:cNvPr id="25" name="Rounded Rectangle 24">
            <a:extLst>
              <a:ext uri="{FF2B5EF4-FFF2-40B4-BE49-F238E27FC236}">
                <a16:creationId xmlns:a16="http://schemas.microsoft.com/office/drawing/2014/main" id="{4AB481D8-923F-6E6B-D963-DACF07222B28}"/>
              </a:ext>
            </a:extLst>
          </p:cNvPr>
          <p:cNvSpPr/>
          <p:nvPr/>
        </p:nvSpPr>
        <p:spPr>
          <a:xfrm>
            <a:off x="1441303" y="5874500"/>
            <a:ext cx="5381526"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dos de aprendizaje y crecimiento</a:t>
            </a:r>
          </a:p>
        </p:txBody>
      </p:sp>
      <p:sp>
        <p:nvSpPr>
          <p:cNvPr id="26" name="Rounded Rectangle 25">
            <a:extLst>
              <a:ext uri="{FF2B5EF4-FFF2-40B4-BE49-F238E27FC236}">
                <a16:creationId xmlns:a16="http://schemas.microsoft.com/office/drawing/2014/main" id="{CD3BDB1E-CA9B-6D27-4D4A-14BBC7B9BB58}"/>
              </a:ext>
            </a:extLst>
          </p:cNvPr>
          <p:cNvSpPr/>
          <p:nvPr/>
        </p:nvSpPr>
        <p:spPr>
          <a:xfrm>
            <a:off x="2168134" y="6288997"/>
            <a:ext cx="3397882"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rtl="0"/>
            <a:r>
              <a:rPr lang="es-419" sz="1200">
                <a:solidFill>
                  <a:schemeClr val="bg1"/>
                </a:solidFill>
                <a:latin typeface="Century Gothic" panose="020B0502020202020204" pitchFamily="34" charset="0"/>
              </a:rPr>
              <a:t>Objetivo tres de aprendizaje y crecimiento</a:t>
            </a:r>
          </a:p>
        </p:txBody>
      </p:sp>
      <p:pic>
        <p:nvPicPr>
          <p:cNvPr id="28" name="Graphic 27" descr="Marcador con relleno sólido">
            <a:extLst>
              <a:ext uri="{FF2B5EF4-FFF2-40B4-BE49-F238E27FC236}">
                <a16:creationId xmlns:a16="http://schemas.microsoft.com/office/drawing/2014/main" id="{0ACD5CAE-FA4E-C094-58C1-59AE23D6A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49540" y="1569467"/>
            <a:ext cx="481342" cy="481342"/>
          </a:xfrm>
          <a:prstGeom prst="rect">
            <a:avLst/>
          </a:prstGeom>
          <a:effectLst>
            <a:glow rad="50800">
              <a:schemeClr val="bg1">
                <a:alpha val="92000"/>
              </a:schemeClr>
            </a:glow>
          </a:effectLst>
        </p:spPr>
      </p:pic>
      <p:pic>
        <p:nvPicPr>
          <p:cNvPr id="32" name="Graphic 31" descr="Bandera con relleno sólido">
            <a:extLst>
              <a:ext uri="{FF2B5EF4-FFF2-40B4-BE49-F238E27FC236}">
                <a16:creationId xmlns:a16="http://schemas.microsoft.com/office/drawing/2014/main" id="{83519BA8-B20A-28AC-00F6-DDFB63A2DD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47871" y="3228136"/>
            <a:ext cx="457200" cy="457200"/>
          </a:xfrm>
          <a:prstGeom prst="rect">
            <a:avLst/>
          </a:prstGeom>
          <a:effectLst>
            <a:glow rad="50800">
              <a:schemeClr val="bg1">
                <a:alpha val="92000"/>
              </a:schemeClr>
            </a:glow>
          </a:effectLst>
        </p:spPr>
      </p:pic>
      <p:pic>
        <p:nvPicPr>
          <p:cNvPr id="36" name="Graphic 35" descr="Marcador con relleno sólido">
            <a:extLst>
              <a:ext uri="{FF2B5EF4-FFF2-40B4-BE49-F238E27FC236}">
                <a16:creationId xmlns:a16="http://schemas.microsoft.com/office/drawing/2014/main" id="{5981FF62-8F67-672E-F2B6-8591CAD431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9425" y="4524313"/>
            <a:ext cx="467814" cy="467814"/>
          </a:xfrm>
          <a:prstGeom prst="rect">
            <a:avLst/>
          </a:prstGeom>
          <a:effectLst>
            <a:glow rad="50800">
              <a:schemeClr val="bg1">
                <a:alpha val="92000"/>
              </a:schemeClr>
            </a:glow>
          </a:effectLst>
        </p:spPr>
      </p:pic>
      <p:pic>
        <p:nvPicPr>
          <p:cNvPr id="38" name="Graphic 37" descr="Rombo con relleno sólido">
            <a:extLst>
              <a:ext uri="{FF2B5EF4-FFF2-40B4-BE49-F238E27FC236}">
                <a16:creationId xmlns:a16="http://schemas.microsoft.com/office/drawing/2014/main" id="{6665AE72-97A1-4A6E-F50E-E76C0D40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44841" y="2396921"/>
            <a:ext cx="459722" cy="459722"/>
          </a:xfrm>
          <a:prstGeom prst="rect">
            <a:avLst/>
          </a:prstGeom>
          <a:effectLst>
            <a:glow rad="50800">
              <a:schemeClr val="bg1">
                <a:alpha val="92000"/>
              </a:schemeClr>
            </a:glow>
          </a:effectLst>
        </p:spPr>
      </p:pic>
      <p:pic>
        <p:nvPicPr>
          <p:cNvPr id="40" name="Graphic 39" descr="Rombo con relleno sólido">
            <a:extLst>
              <a:ext uri="{FF2B5EF4-FFF2-40B4-BE49-F238E27FC236}">
                <a16:creationId xmlns:a16="http://schemas.microsoft.com/office/drawing/2014/main" id="{DD630F6A-9E2A-091C-2345-7CE33EC8F9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1077" y="5564914"/>
            <a:ext cx="447151" cy="447151"/>
          </a:xfrm>
          <a:prstGeom prst="rect">
            <a:avLst/>
          </a:prstGeom>
          <a:effectLst>
            <a:glow rad="50800">
              <a:schemeClr val="bg1">
                <a:alpha val="92000"/>
              </a:schemeClr>
            </a:glow>
          </a:effectLst>
        </p:spPr>
      </p:pic>
      <p:pic>
        <p:nvPicPr>
          <p:cNvPr id="42" name="Graphic 41" descr="Globo aerostático con relleno sólido">
            <a:extLst>
              <a:ext uri="{FF2B5EF4-FFF2-40B4-BE49-F238E27FC236}">
                <a16:creationId xmlns:a16="http://schemas.microsoft.com/office/drawing/2014/main" id="{76C25AAF-060A-781B-A1C8-18BE03F78A6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25859" y="6187129"/>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rgbClr val="84A6A6"/>
            </a:gs>
            <a:gs pos="81000">
              <a:srgbClr val="A9D3D1">
                <a:alpha val="58000"/>
              </a:srgbClr>
            </a:gs>
          </a:gsLst>
          <a:lin ang="8100000" scaled="0"/>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639222213"/>
              </p:ext>
            </p:extLst>
          </p:nvPr>
        </p:nvGraphicFramePr>
        <p:xfrm>
          <a:off x="820324" y="916195"/>
          <a:ext cx="11167459" cy="5568516"/>
        </p:xfrm>
        <a:graphic>
          <a:graphicData uri="http://schemas.openxmlformats.org/drawingml/2006/table">
            <a:tbl>
              <a:tblPr firstRow="1" bandRow="1">
                <a:tableStyleId>{5940675A-B579-460E-94D1-54222C63F5DA}</a:tableStyleId>
              </a:tblPr>
              <a:tblGrid>
                <a:gridCol w="1207535">
                  <a:extLst>
                    <a:ext uri="{9D8B030D-6E8A-4147-A177-3AD203B41FA5}">
                      <a16:colId xmlns:a16="http://schemas.microsoft.com/office/drawing/2014/main" val="3743801594"/>
                    </a:ext>
                  </a:extLst>
                </a:gridCol>
                <a:gridCol w="1207535">
                  <a:extLst>
                    <a:ext uri="{9D8B030D-6E8A-4147-A177-3AD203B41FA5}">
                      <a16:colId xmlns:a16="http://schemas.microsoft.com/office/drawing/2014/main" val="1757429599"/>
                    </a:ext>
                  </a:extLst>
                </a:gridCol>
                <a:gridCol w="1207535">
                  <a:extLst>
                    <a:ext uri="{9D8B030D-6E8A-4147-A177-3AD203B41FA5}">
                      <a16:colId xmlns:a16="http://schemas.microsoft.com/office/drawing/2014/main" val="3586892182"/>
                    </a:ext>
                  </a:extLst>
                </a:gridCol>
                <a:gridCol w="1207535">
                  <a:extLst>
                    <a:ext uri="{9D8B030D-6E8A-4147-A177-3AD203B41FA5}">
                      <a16:colId xmlns:a16="http://schemas.microsoft.com/office/drawing/2014/main" val="2956234538"/>
                    </a:ext>
                  </a:extLst>
                </a:gridCol>
                <a:gridCol w="1207535">
                  <a:extLst>
                    <a:ext uri="{9D8B030D-6E8A-4147-A177-3AD203B41FA5}">
                      <a16:colId xmlns:a16="http://schemas.microsoft.com/office/drawing/2014/main" val="1964900931"/>
                    </a:ext>
                  </a:extLst>
                </a:gridCol>
                <a:gridCol w="2075688">
                  <a:extLst>
                    <a:ext uri="{9D8B030D-6E8A-4147-A177-3AD203B41FA5}">
                      <a16:colId xmlns:a16="http://schemas.microsoft.com/office/drawing/2014/main" val="4190651750"/>
                    </a:ext>
                  </a:extLst>
                </a:gridCol>
                <a:gridCol w="1527048">
                  <a:extLst>
                    <a:ext uri="{9D8B030D-6E8A-4147-A177-3AD203B41FA5}">
                      <a16:colId xmlns:a16="http://schemas.microsoft.com/office/drawing/2014/main" val="2419315493"/>
                    </a:ext>
                  </a:extLst>
                </a:gridCol>
                <a:gridCol w="1527048">
                  <a:extLst>
                    <a:ext uri="{9D8B030D-6E8A-4147-A177-3AD203B41FA5}">
                      <a16:colId xmlns:a16="http://schemas.microsoft.com/office/drawing/2014/main" val="1287570184"/>
                    </a:ext>
                  </a:extLst>
                </a:gridCol>
              </a:tblGrid>
              <a:tr h="400691">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dirty="0">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a:solidFill>
                            <a:srgbClr val="E4F4F6"/>
                          </a:solidFill>
                          <a:latin typeface="Century Gothic" panose="020B0502020202020204" pitchFamily="34" charset="0"/>
                        </a:rPr>
                        <a:t>20XX</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04525A"/>
                    </a:solidFill>
                  </a:tcPr>
                </a:tc>
                <a:tc>
                  <a:txBody>
                    <a:bodyPr/>
                    <a:lstStyle/>
                    <a:p>
                      <a:pPr rtl="0"/>
                      <a:r>
                        <a:rPr lang="es-419" sz="1400" dirty="0">
                          <a:solidFill>
                            <a:srgbClr val="E4F4F6"/>
                          </a:solidFill>
                          <a:latin typeface="Century Gothic" panose="020B0502020202020204" pitchFamily="34" charset="0"/>
                        </a:rPr>
                        <a:t>Indicadores clave de rendimiento (KPI)</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es-419" sz="1400" dirty="0">
                          <a:solidFill>
                            <a:srgbClr val="E4F4F6"/>
                          </a:solidFill>
                          <a:latin typeface="Century Gothic" panose="020B0502020202020204" pitchFamily="34" charset="0"/>
                        </a:rPr>
                        <a:t>Objetivos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tc>
                  <a:txBody>
                    <a:bodyPr/>
                    <a:lstStyle/>
                    <a:p>
                      <a:pPr rtl="0"/>
                      <a:r>
                        <a:rPr lang="es-419" sz="1400" dirty="0">
                          <a:solidFill>
                            <a:srgbClr val="E4F4F6"/>
                          </a:solidFill>
                          <a:latin typeface="Century Gothic" panose="020B0502020202020204" pitchFamily="34" charset="0"/>
                        </a:rPr>
                        <a:t>Proyectos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rgbClr val="6C8A8A"/>
                    </a:solidFill>
                  </a:tcPr>
                </a:tc>
                <a:extLst>
                  <a:ext uri="{0D108BD9-81ED-4DB2-BD59-A6C34878D82A}">
                    <a16:rowId xmlns:a16="http://schemas.microsoft.com/office/drawing/2014/main" val="202366491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51891818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420553986"/>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121716715"/>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231716744"/>
                  </a:ext>
                </a:extLst>
              </a:tr>
              <a:tr h="420863">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56" name="Rounded Rectangle 55">
            <a:extLst>
              <a:ext uri="{FF2B5EF4-FFF2-40B4-BE49-F238E27FC236}">
                <a16:creationId xmlns:a16="http://schemas.microsoft.com/office/drawing/2014/main" id="{DDE422E1-62CF-8FF4-FD5E-B57289BE9253}"/>
              </a:ext>
            </a:extLst>
          </p:cNvPr>
          <p:cNvSpPr/>
          <p:nvPr/>
        </p:nvSpPr>
        <p:spPr>
          <a:xfrm>
            <a:off x="911319" y="1479146"/>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105021" y="1824561"/>
            <a:ext cx="1223719" cy="457200"/>
          </a:xfrm>
          <a:prstGeom prst="round2Same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dirty="0">
                <a:latin typeface="Century Gothic" panose="020B0502020202020204" pitchFamily="34" charset="0"/>
              </a:rPr>
              <a:t>FINANZAS</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105021" y="3097105"/>
            <a:ext cx="1223719" cy="457200"/>
          </a:xfrm>
          <a:prstGeom prst="round2Same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a:latin typeface="Century Gothic" panose="020B0502020202020204" pitchFamily="34" charset="0"/>
              </a:rPr>
              <a:t>PROCESOS INTERNOS</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105021" y="5642192"/>
            <a:ext cx="1223719" cy="457200"/>
          </a:xfrm>
          <a:prstGeom prst="round2Same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dirty="0">
                <a:latin typeface="Century Gothic" panose="020B0502020202020204" pitchFamily="34" charset="0"/>
              </a:rPr>
              <a:t>APRENDIZAJE Y CRECIMIENTO</a:t>
            </a:r>
            <a:endParaRPr lang="en-US" sz="1200" dirty="0">
              <a:latin typeface="Century Gothic" panose="020B0502020202020204" pitchFamily="34" charset="0"/>
            </a:endParaRP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105021" y="4369649"/>
            <a:ext cx="1223719" cy="457200"/>
          </a:xfrm>
          <a:prstGeom prst="round2Same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es-419" sz="1200">
                <a:latin typeface="Century Gothic" panose="020B0502020202020204" pitchFamily="34" charset="0"/>
              </a:rPr>
              <a:t>CLIENTE</a:t>
            </a:r>
          </a:p>
        </p:txBody>
      </p:sp>
      <p:sp>
        <p:nvSpPr>
          <p:cNvPr id="10" name="TextBox 9">
            <a:extLst>
              <a:ext uri="{FF2B5EF4-FFF2-40B4-BE49-F238E27FC236}">
                <a16:creationId xmlns:a16="http://schemas.microsoft.com/office/drawing/2014/main" id="{4E1054FB-6D5D-4FD1-5AA6-206C24B7DBF7}"/>
              </a:ext>
            </a:extLst>
          </p:cNvPr>
          <p:cNvSpPr txBox="1"/>
          <p:nvPr/>
        </p:nvSpPr>
        <p:spPr>
          <a:xfrm>
            <a:off x="735439" y="445299"/>
            <a:ext cx="5489516" cy="353943"/>
          </a:xfrm>
          <a:prstGeom prst="rect">
            <a:avLst/>
          </a:prstGeom>
          <a:noFill/>
        </p:spPr>
        <p:txBody>
          <a:bodyPr wrap="square" rtlCol="0">
            <a:spAutoFit/>
          </a:bodyPr>
          <a:lstStyle/>
          <a:p>
            <a:pPr rtl="0">
              <a:spcAft>
                <a:spcPts val="600"/>
              </a:spcAft>
              <a:buSzPct val="130000"/>
            </a:pPr>
            <a:r>
              <a:rPr lang="es-419" sz="1700">
                <a:solidFill>
                  <a:srgbClr val="04525A"/>
                </a:solidFill>
                <a:latin typeface="Century Gothic" panose="020B0502020202020204" pitchFamily="34" charset="0"/>
              </a:rPr>
              <a:t>Texto de la declaración de la misión</a:t>
            </a:r>
          </a:p>
        </p:txBody>
      </p:sp>
      <p:sp>
        <p:nvSpPr>
          <p:cNvPr id="11" name="TextBox 10">
            <a:extLst>
              <a:ext uri="{FF2B5EF4-FFF2-40B4-BE49-F238E27FC236}">
                <a16:creationId xmlns:a16="http://schemas.microsoft.com/office/drawing/2014/main" id="{6200CA53-A197-300C-1852-2E0D39CAF083}"/>
              </a:ext>
            </a:extLst>
          </p:cNvPr>
          <p:cNvSpPr txBox="1"/>
          <p:nvPr/>
        </p:nvSpPr>
        <p:spPr>
          <a:xfrm>
            <a:off x="735439" y="83189"/>
            <a:ext cx="3431442" cy="461665"/>
          </a:xfrm>
          <a:prstGeom prst="rect">
            <a:avLst/>
          </a:prstGeom>
          <a:noFill/>
        </p:spPr>
        <p:txBody>
          <a:bodyPr wrap="square" rtlCol="0">
            <a:spAutoFit/>
          </a:bodyPr>
          <a:lstStyle/>
          <a:p>
            <a:pPr rtl="0"/>
            <a:r>
              <a:rPr lang="es-419" sz="2400" spc="300">
                <a:solidFill>
                  <a:srgbClr val="04525A"/>
                </a:solidFill>
                <a:latin typeface="Courier" pitchFamily="2" charset="0"/>
              </a:rPr>
              <a:t>MISIÓN</a:t>
            </a:r>
          </a:p>
        </p:txBody>
      </p:sp>
      <p:sp>
        <p:nvSpPr>
          <p:cNvPr id="12" name="TextBox 11">
            <a:extLst>
              <a:ext uri="{FF2B5EF4-FFF2-40B4-BE49-F238E27FC236}">
                <a16:creationId xmlns:a16="http://schemas.microsoft.com/office/drawing/2014/main" id="{7A694200-E901-7053-93F5-B132E492AE0A}"/>
              </a:ext>
            </a:extLst>
          </p:cNvPr>
          <p:cNvSpPr txBox="1"/>
          <p:nvPr/>
        </p:nvSpPr>
        <p:spPr>
          <a:xfrm>
            <a:off x="6702484" y="445299"/>
            <a:ext cx="5489516" cy="353943"/>
          </a:xfrm>
          <a:prstGeom prst="rect">
            <a:avLst/>
          </a:prstGeom>
          <a:noFill/>
        </p:spPr>
        <p:txBody>
          <a:bodyPr wrap="square" rtlCol="0">
            <a:spAutoFit/>
          </a:bodyPr>
          <a:lstStyle/>
          <a:p>
            <a:pPr rtl="0">
              <a:spcAft>
                <a:spcPts val="600"/>
              </a:spcAft>
              <a:buSzPct val="130000"/>
            </a:pPr>
            <a:r>
              <a:rPr lang="es-419" sz="1700">
                <a:solidFill>
                  <a:schemeClr val="bg1"/>
                </a:solidFill>
                <a:latin typeface="Century Gothic" panose="020B0502020202020204" pitchFamily="34" charset="0"/>
              </a:rPr>
              <a:t>Texto de la declaración de la visión</a:t>
            </a:r>
          </a:p>
        </p:txBody>
      </p:sp>
      <p:sp>
        <p:nvSpPr>
          <p:cNvPr id="14" name="TextBox 13">
            <a:extLst>
              <a:ext uri="{FF2B5EF4-FFF2-40B4-BE49-F238E27FC236}">
                <a16:creationId xmlns:a16="http://schemas.microsoft.com/office/drawing/2014/main" id="{48AFD619-AB49-8C4D-A766-2E425805AE03}"/>
              </a:ext>
            </a:extLst>
          </p:cNvPr>
          <p:cNvSpPr txBox="1"/>
          <p:nvPr/>
        </p:nvSpPr>
        <p:spPr>
          <a:xfrm>
            <a:off x="6702484" y="83189"/>
            <a:ext cx="3431442" cy="461665"/>
          </a:xfrm>
          <a:prstGeom prst="rect">
            <a:avLst/>
          </a:prstGeom>
          <a:noFill/>
        </p:spPr>
        <p:txBody>
          <a:bodyPr wrap="square" rtlCol="0">
            <a:spAutoFit/>
          </a:bodyPr>
          <a:lstStyle/>
          <a:p>
            <a:pPr rtl="0"/>
            <a:r>
              <a:rPr lang="es-419" sz="2400" spc="300">
                <a:solidFill>
                  <a:schemeClr val="bg1"/>
                </a:solidFill>
                <a:latin typeface="Courier" pitchFamily="2" charset="0"/>
              </a:rPr>
              <a:t>VISIÓN</a:t>
            </a:r>
          </a:p>
        </p:txBody>
      </p:sp>
      <p:sp>
        <p:nvSpPr>
          <p:cNvPr id="16" name="Rounded Rectangle 15">
            <a:extLst>
              <a:ext uri="{FF2B5EF4-FFF2-40B4-BE49-F238E27FC236}">
                <a16:creationId xmlns:a16="http://schemas.microsoft.com/office/drawing/2014/main" id="{FEBF81D8-8DFD-FEA8-66E3-F647E05E8955}"/>
              </a:ext>
            </a:extLst>
          </p:cNvPr>
          <p:cNvSpPr/>
          <p:nvPr/>
        </p:nvSpPr>
        <p:spPr>
          <a:xfrm>
            <a:off x="911319" y="1911399"/>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7" name="Rounded Rectangle 16">
            <a:extLst>
              <a:ext uri="{FF2B5EF4-FFF2-40B4-BE49-F238E27FC236}">
                <a16:creationId xmlns:a16="http://schemas.microsoft.com/office/drawing/2014/main" id="{5E716600-8D02-3FA6-F6FD-44864AF66D1F}"/>
              </a:ext>
            </a:extLst>
          </p:cNvPr>
          <p:cNvSpPr/>
          <p:nvPr/>
        </p:nvSpPr>
        <p:spPr>
          <a:xfrm>
            <a:off x="911319" y="2325896"/>
            <a:ext cx="4572000" cy="288897"/>
          </a:xfrm>
          <a:prstGeom prst="roundRect">
            <a:avLst/>
          </a:prstGeom>
          <a:solidFill>
            <a:srgbClr val="84A6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12F3BB43-1E11-5FCE-ABF1-0EB2A07291E2}"/>
              </a:ext>
            </a:extLst>
          </p:cNvPr>
          <p:cNvSpPr/>
          <p:nvPr/>
        </p:nvSpPr>
        <p:spPr>
          <a:xfrm>
            <a:off x="911318" y="2758154"/>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96CC866B-33E6-DE13-5ABD-458E4628A094}"/>
              </a:ext>
            </a:extLst>
          </p:cNvPr>
          <p:cNvSpPr/>
          <p:nvPr/>
        </p:nvSpPr>
        <p:spPr>
          <a:xfrm>
            <a:off x="911319" y="3172651"/>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59DC41C3-A8BE-E2FE-901F-46640B305DE4}"/>
              </a:ext>
            </a:extLst>
          </p:cNvPr>
          <p:cNvSpPr/>
          <p:nvPr/>
        </p:nvSpPr>
        <p:spPr>
          <a:xfrm>
            <a:off x="911318" y="3587148"/>
            <a:ext cx="4572000" cy="288897"/>
          </a:xfrm>
          <a:prstGeom prst="roundRect">
            <a:avLst/>
          </a:prstGeom>
          <a:solidFill>
            <a:srgbClr val="DA7F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8D4F2122-DB0A-992B-98CE-18F29BDDD995}"/>
              </a:ext>
            </a:extLst>
          </p:cNvPr>
          <p:cNvSpPr/>
          <p:nvPr/>
        </p:nvSpPr>
        <p:spPr>
          <a:xfrm>
            <a:off x="911318" y="4026289"/>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2" name="Rounded Rectangle 21">
            <a:extLst>
              <a:ext uri="{FF2B5EF4-FFF2-40B4-BE49-F238E27FC236}">
                <a16:creationId xmlns:a16="http://schemas.microsoft.com/office/drawing/2014/main" id="{9FF07124-3676-F650-8B83-C9F6566E19F5}"/>
              </a:ext>
            </a:extLst>
          </p:cNvPr>
          <p:cNvSpPr/>
          <p:nvPr/>
        </p:nvSpPr>
        <p:spPr>
          <a:xfrm>
            <a:off x="911319" y="4440786"/>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B6A7AECC-6D06-BA16-4311-32966AC30872}"/>
              </a:ext>
            </a:extLst>
          </p:cNvPr>
          <p:cNvSpPr/>
          <p:nvPr/>
        </p:nvSpPr>
        <p:spPr>
          <a:xfrm>
            <a:off x="911318" y="4855283"/>
            <a:ext cx="4572000" cy="288897"/>
          </a:xfrm>
          <a:prstGeom prst="roundRect">
            <a:avLst/>
          </a:prstGeom>
          <a:solidFill>
            <a:srgbClr val="C053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3CF21630-BD1E-5A06-CF97-A5A45FD61131}"/>
              </a:ext>
            </a:extLst>
          </p:cNvPr>
          <p:cNvSpPr/>
          <p:nvPr/>
        </p:nvSpPr>
        <p:spPr>
          <a:xfrm>
            <a:off x="911318" y="5285546"/>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4AB481D8-923F-6E6B-D963-DACF07222B28}"/>
              </a:ext>
            </a:extLst>
          </p:cNvPr>
          <p:cNvSpPr/>
          <p:nvPr/>
        </p:nvSpPr>
        <p:spPr>
          <a:xfrm>
            <a:off x="911319" y="5700043"/>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CD3BDB1E-CA9B-6D27-4D4A-14BBC7B9BB58}"/>
              </a:ext>
            </a:extLst>
          </p:cNvPr>
          <p:cNvSpPr/>
          <p:nvPr/>
        </p:nvSpPr>
        <p:spPr>
          <a:xfrm>
            <a:off x="911318" y="6114540"/>
            <a:ext cx="4572000" cy="288897"/>
          </a:xfrm>
          <a:prstGeom prst="roundRect">
            <a:avLst/>
          </a:prstGeom>
          <a:solidFill>
            <a:srgbClr val="08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solidFill>
              <a:latin typeface="Century Gothic" panose="020B0502020202020204" pitchFamily="34" charset="0"/>
            </a:endParaRPr>
          </a:p>
        </p:txBody>
      </p:sp>
      <p:pic>
        <p:nvPicPr>
          <p:cNvPr id="28" name="Graphic 27" descr="Marcador con relleno sólido">
            <a:extLst>
              <a:ext uri="{FF2B5EF4-FFF2-40B4-BE49-F238E27FC236}">
                <a16:creationId xmlns:a16="http://schemas.microsoft.com/office/drawing/2014/main" id="{C6BB30C3-D175-5986-BC77-9BA70DEC4E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45883" y="6509929"/>
            <a:ext cx="481342" cy="481342"/>
          </a:xfrm>
          <a:prstGeom prst="rect">
            <a:avLst/>
          </a:prstGeom>
          <a:effectLst>
            <a:glow rad="50800">
              <a:schemeClr val="bg1">
                <a:alpha val="92000"/>
              </a:schemeClr>
            </a:glow>
          </a:effectLst>
        </p:spPr>
      </p:pic>
      <p:pic>
        <p:nvPicPr>
          <p:cNvPr id="29" name="Graphic 28" descr="Bandera con relleno sólido">
            <a:extLst>
              <a:ext uri="{FF2B5EF4-FFF2-40B4-BE49-F238E27FC236}">
                <a16:creationId xmlns:a16="http://schemas.microsoft.com/office/drawing/2014/main" id="{EB36709D-6832-27C1-A427-4BC0FB750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535" y="6522000"/>
            <a:ext cx="457200" cy="457200"/>
          </a:xfrm>
          <a:prstGeom prst="rect">
            <a:avLst/>
          </a:prstGeom>
          <a:effectLst>
            <a:glow rad="50800">
              <a:schemeClr val="bg1">
                <a:alpha val="92000"/>
              </a:schemeClr>
            </a:glow>
          </a:effectLst>
        </p:spPr>
      </p:pic>
      <p:pic>
        <p:nvPicPr>
          <p:cNvPr id="30" name="Graphic 29" descr="Marcador con relleno sólido">
            <a:extLst>
              <a:ext uri="{FF2B5EF4-FFF2-40B4-BE49-F238E27FC236}">
                <a16:creationId xmlns:a16="http://schemas.microsoft.com/office/drawing/2014/main" id="{CE8A9280-410D-800C-73AE-478B54D713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40029" y="6516693"/>
            <a:ext cx="467814" cy="467814"/>
          </a:xfrm>
          <a:prstGeom prst="rect">
            <a:avLst/>
          </a:prstGeom>
          <a:effectLst>
            <a:glow rad="50800">
              <a:schemeClr val="bg1">
                <a:alpha val="92000"/>
              </a:schemeClr>
            </a:glow>
          </a:effectLst>
        </p:spPr>
      </p:pic>
      <p:pic>
        <p:nvPicPr>
          <p:cNvPr id="31" name="Graphic 30" descr="Rombo con relleno sólido">
            <a:extLst>
              <a:ext uri="{FF2B5EF4-FFF2-40B4-BE49-F238E27FC236}">
                <a16:creationId xmlns:a16="http://schemas.microsoft.com/office/drawing/2014/main" id="{ED409BBB-2964-9EAF-8E7F-DA2B8CA0B9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2519" y="6520739"/>
            <a:ext cx="459722" cy="459722"/>
          </a:xfrm>
          <a:prstGeom prst="rect">
            <a:avLst/>
          </a:prstGeom>
          <a:effectLst>
            <a:glow rad="50800">
              <a:schemeClr val="bg1">
                <a:alpha val="92000"/>
              </a:schemeClr>
            </a:glow>
          </a:effectLst>
        </p:spPr>
      </p:pic>
      <p:pic>
        <p:nvPicPr>
          <p:cNvPr id="32" name="Graphic 31" descr="Rombo con relleno sólido">
            <a:extLst>
              <a:ext uri="{FF2B5EF4-FFF2-40B4-BE49-F238E27FC236}">
                <a16:creationId xmlns:a16="http://schemas.microsoft.com/office/drawing/2014/main" id="{65E09741-293F-A77C-8BBD-B9B0A15A6CD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3135" y="6527025"/>
            <a:ext cx="447151" cy="447151"/>
          </a:xfrm>
          <a:prstGeom prst="rect">
            <a:avLst/>
          </a:prstGeom>
          <a:effectLst>
            <a:glow rad="50800">
              <a:schemeClr val="bg1">
                <a:alpha val="92000"/>
              </a:schemeClr>
            </a:glow>
          </a:effectLst>
        </p:spPr>
      </p:pic>
      <p:pic>
        <p:nvPicPr>
          <p:cNvPr id="33" name="Graphic 32" descr="Globo aerostático con relleno sólido">
            <a:extLst>
              <a:ext uri="{FF2B5EF4-FFF2-40B4-BE49-F238E27FC236}">
                <a16:creationId xmlns:a16="http://schemas.microsoft.com/office/drawing/2014/main" id="{B5A65D73-E706-7021-0044-441C964736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3389" y="6522000"/>
            <a:ext cx="457200" cy="457200"/>
          </a:xfrm>
          <a:prstGeom prst="rect">
            <a:avLst/>
          </a:prstGeom>
          <a:effectLst>
            <a:glow rad="50800">
              <a:schemeClr val="bg1">
                <a:alpha val="92000"/>
              </a:schemeClr>
            </a:glow>
          </a:effectLst>
        </p:spPr>
      </p:pic>
    </p:spTree>
    <p:extLst>
      <p:ext uri="{BB962C8B-B14F-4D97-AF65-F5344CB8AC3E}">
        <p14:creationId xmlns:p14="http://schemas.microsoft.com/office/powerpoint/2010/main" val="158414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a:solidFill>
                            <a:schemeClr val="tx1"/>
                          </a:solidFill>
                          <a:effectLst/>
                          <a:latin typeface="Century Gothic" panose="020B0502020202020204" pitchFamily="34" charset="0"/>
                        </a:rPr>
                        <a:t> </a:t>
                      </a:r>
                    </a:p>
                    <a:p>
                      <a:pPr marL="0" marR="0" rtl="0">
                        <a:spcBef>
                          <a:spcPts val="0"/>
                        </a:spcBef>
                        <a:spcAft>
                          <a:spcPts val="0"/>
                        </a:spcAft>
                      </a:pPr>
                      <a:r>
                        <a:rPr lang="es-419" sz="1400" b="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cualquier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15327</TotalTime>
  <Words>364</Words>
  <Application>Microsoft Office PowerPoint</Application>
  <PresentationFormat>Widescreen</PresentationFormat>
  <Paragraphs>64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315</cp:revision>
  <cp:lastPrinted>2024-02-20T23:48:17Z</cp:lastPrinted>
  <dcterms:created xsi:type="dcterms:W3CDTF">2021-07-07T23:54:57Z</dcterms:created>
  <dcterms:modified xsi:type="dcterms:W3CDTF">2024-09-19T01:15:59Z</dcterms:modified>
</cp:coreProperties>
</file>