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5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216" d="100"/>
          <a:sy n="216" d="100"/>
        </p:scale>
        <p:origin x="198" y="28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7F37518-1EEC-4A34-BDA2-50380605ECFE}"/>
    <pc:docChg chg="undo custSel modSld">
      <pc:chgData name="Bess Dunlevy" userId="dd4b9a8537dbe9d0" providerId="LiveId" clId="{A7F37518-1EEC-4A34-BDA2-50380605ECFE}" dt="2024-06-25T00:40:45.822" v="11" actId="1076"/>
      <pc:docMkLst>
        <pc:docMk/>
      </pc:docMkLst>
      <pc:sldChg chg="modSp mod">
        <pc:chgData name="Bess Dunlevy" userId="dd4b9a8537dbe9d0" providerId="LiveId" clId="{A7F37518-1EEC-4A34-BDA2-50380605ECFE}" dt="2024-06-25T00:40:45.822" v="11" actId="1076"/>
        <pc:sldMkLst>
          <pc:docMk/>
          <pc:sldMk cId="1508588292" sldId="342"/>
        </pc:sldMkLst>
        <pc:spChg chg="mod">
          <ac:chgData name="Bess Dunlevy" userId="dd4b9a8537dbe9d0" providerId="LiveId" clId="{A7F37518-1EEC-4A34-BDA2-50380605ECFE}" dt="2024-06-25T00:29:56.623" v="1" actId="20577"/>
          <ac:spMkLst>
            <pc:docMk/>
            <pc:sldMk cId="1508588292" sldId="342"/>
            <ac:spMk id="33" creationId="{143A449B-AAB7-994A-92CE-8F48E2CA7DF6}"/>
          </ac:spMkLst>
        </pc:spChg>
        <pc:picChg chg="mod">
          <ac:chgData name="Bess Dunlevy" userId="dd4b9a8537dbe9d0" providerId="LiveId" clId="{A7F37518-1EEC-4A34-BDA2-50380605ECFE}" dt="2024-06-25T00:40:45.822" v="11" actId="1076"/>
          <ac:picMkLst>
            <pc:docMk/>
            <pc:sldMk cId="1508588292" sldId="342"/>
            <ac:picMk id="6" creationId="{24DA46BC-CB2B-27AA-8C4A-B58AAAE21E49}"/>
          </ac:picMkLst>
        </pc:picChg>
      </pc:sldChg>
      <pc:sldChg chg="modSp mod">
        <pc:chgData name="Bess Dunlevy" userId="dd4b9a8537dbe9d0" providerId="LiveId" clId="{A7F37518-1EEC-4A34-BDA2-50380605ECFE}" dt="2024-06-25T00:40:39.391" v="9" actId="20577"/>
        <pc:sldMkLst>
          <pc:docMk/>
          <pc:sldMk cId="1955100154" sldId="365"/>
        </pc:sldMkLst>
        <pc:graphicFrameChg chg="mod modGraphic">
          <ac:chgData name="Bess Dunlevy" userId="dd4b9a8537dbe9d0" providerId="LiveId" clId="{A7F37518-1EEC-4A34-BDA2-50380605ECFE}" dt="2024-06-25T00:40:39.391" v="9" actId="20577"/>
          <ac:graphicFrameMkLst>
            <pc:docMk/>
            <pc:sldMk cId="1955100154" sldId="365"/>
            <ac:graphicFrameMk id="16" creationId="{81617E5D-454D-6140-82BA-0AC3CB567C2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0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SIMPLE DE LIENZO DEL MODELO DE NEGOCIOS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A46BC-CB2B-27AA-8C4A-B58AAAE2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0447" y="1963678"/>
            <a:ext cx="8451373" cy="4753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2FFB954C-153B-3A49-1C9B-1473C1D7C1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51820" y="229704"/>
            <a:ext cx="2803150" cy="5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8F903-9E83-6DD1-25F2-DD0D60A0D68A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D1AEF-41FF-4224-873E-6D4109FA5549}"/>
              </a:ext>
            </a:extLst>
          </p:cNvPr>
          <p:cNvSpPr txBox="1"/>
          <p:nvPr/>
        </p:nvSpPr>
        <p:spPr>
          <a:xfrm>
            <a:off x="161597" y="111009"/>
            <a:ext cx="11838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DEL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MODELO DE NEGOCIOS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617E5D-454D-6140-82BA-0AC3CB56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05566"/>
              </p:ext>
            </p:extLst>
          </p:nvPr>
        </p:nvGraphicFramePr>
        <p:xfrm>
          <a:off x="161597" y="1267359"/>
          <a:ext cx="11838950" cy="5479632"/>
        </p:xfrm>
        <a:graphic>
          <a:graphicData uri="http://schemas.openxmlformats.org/drawingml/2006/table">
            <a:tbl>
              <a:tblPr/>
              <a:tblGrid>
                <a:gridCol w="2367790">
                  <a:extLst>
                    <a:ext uri="{9D8B030D-6E8A-4147-A177-3AD203B41FA5}">
                      <a16:colId xmlns:a16="http://schemas.microsoft.com/office/drawing/2014/main" val="1915489427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36481225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489068831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821452548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649091000"/>
                    </a:ext>
                  </a:extLst>
                </a:gridCol>
              </a:tblGrid>
              <a:tr h="18793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Colaboración con los gobiernos locales para la colocación de estaciones, asociaciones con proveedores de energía renovable y alianzas con fabricantes de vehículos eléctricos.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Operación y mantenimiento de estaciones de carga de vehículos eléctricos, gestión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atención al cliente y actualizaciones tecnológicas continuas para un servicio eficiente.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Ofrecer soluciones de carga rápidas, fiables y respetuosas con el medio ambiente a los propietarios de vehículos eléctricos, con un servicio al cliente superior y tecnología avanzada.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Construir relaciones leales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 los clientes a través de un servicio confiable, programas de lealtad de los clientes y soporte receptivo.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Apuntar a propietarios individuales de vehículos eléctricos, flotas comerciales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 vehículos gubernamentales que requieren servicios de carga regulares.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84179"/>
                  </a:ext>
                </a:extLst>
              </a:tr>
              <a:tr h="180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Nuestra red de estaciones de carga, tecnología de carga patentada, equipo técnico calificado e infraestructura de atención al cliente.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Accesibilidad al servicio a través de una aplicación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para dispositivos móviles, plataformas en línea para reservar y pagar, y estaciones de carga ubicadas estratégicamente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348578"/>
                  </a:ext>
                </a:extLst>
              </a:tr>
              <a:tr h="18001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Inversión en infraestructura de estaciones de carga, desarrollo de tecnología, costos personales y gastos de marketing.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Ingresos por servicios de pago, planes de suscripción para usuarios frecuentes y asociaciones para instalaciones de estaciones.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2130"/>
                  </a:ext>
                </a:extLst>
              </a:tr>
            </a:tbl>
          </a:graphicData>
        </a:graphic>
      </p:graphicFrame>
      <p:pic>
        <p:nvPicPr>
          <p:cNvPr id="17" name="Graphic 2" descr="Esquema de enlace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50" y="1267359"/>
            <a:ext cx="523875" cy="523875"/>
          </a:xfrm>
          <a:prstGeom prst="rect">
            <a:avLst/>
          </a:prstGeom>
        </p:spPr>
      </p:pic>
      <p:pic>
        <p:nvPicPr>
          <p:cNvPr id="18" name="Graphic 4" descr="Esquema del libro de estrategias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961" y="1249053"/>
            <a:ext cx="590550" cy="590550"/>
          </a:xfrm>
          <a:prstGeom prst="rect">
            <a:avLst/>
          </a:prstGeom>
        </p:spPr>
      </p:pic>
      <p:pic>
        <p:nvPicPr>
          <p:cNvPr id="19" name="Graphic 6" descr="Esquema circular del diagrama de flujo">
            <a:extLst>
              <a:ext uri="{FF2B5EF4-FFF2-40B4-BE49-F238E27FC236}">
                <a16:creationId xmlns:a16="http://schemas.microsoft.com/office/drawing/2014/main" id="{588E2526-E910-6FBE-9FFC-6341FFFA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1998" y="3098653"/>
            <a:ext cx="542925" cy="542925"/>
          </a:xfrm>
          <a:prstGeom prst="rect">
            <a:avLst/>
          </a:prstGeom>
        </p:spPr>
      </p:pic>
      <p:pic>
        <p:nvPicPr>
          <p:cNvPr id="20" name="Graphic 8" descr="Esquema de portapapeles marcado">
            <a:extLst>
              <a:ext uri="{FF2B5EF4-FFF2-40B4-BE49-F238E27FC236}">
                <a16:creationId xmlns:a16="http://schemas.microsoft.com/office/drawing/2014/main" id="{DA62B8A8-CD62-783E-DFC8-56AE73A02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1358" y="1297181"/>
            <a:ext cx="533400" cy="533400"/>
          </a:xfrm>
          <a:prstGeom prst="rect">
            <a:avLst/>
          </a:prstGeom>
        </p:spPr>
      </p:pic>
      <p:pic>
        <p:nvPicPr>
          <p:cNvPr id="21" name="Graphic 12" descr="Esquema de público objetivo">
            <a:extLst>
              <a:ext uri="{FF2B5EF4-FFF2-40B4-BE49-F238E27FC236}">
                <a16:creationId xmlns:a16="http://schemas.microsoft.com/office/drawing/2014/main" id="{3C4AD222-0127-E800-4EA3-2D361D416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43264" y="1289044"/>
            <a:ext cx="533400" cy="533400"/>
          </a:xfrm>
          <a:prstGeom prst="rect">
            <a:avLst/>
          </a:prstGeom>
        </p:spPr>
      </p:pic>
      <p:pic>
        <p:nvPicPr>
          <p:cNvPr id="22" name="Graphic 14" descr="Esquema de piezas del rompecabezas">
            <a:extLst>
              <a:ext uri="{FF2B5EF4-FFF2-40B4-BE49-F238E27FC236}">
                <a16:creationId xmlns:a16="http://schemas.microsoft.com/office/drawing/2014/main" id="{2765E318-C319-7EB8-4D6D-782514994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0793" y="1299365"/>
            <a:ext cx="571500" cy="571500"/>
          </a:xfrm>
          <a:prstGeom prst="rect">
            <a:avLst/>
          </a:prstGeom>
        </p:spPr>
      </p:pic>
      <p:pic>
        <p:nvPicPr>
          <p:cNvPr id="23" name="Graphic 16" descr="Esquema de recorrido">
            <a:extLst>
              <a:ext uri="{FF2B5EF4-FFF2-40B4-BE49-F238E27FC236}">
                <a16:creationId xmlns:a16="http://schemas.microsoft.com/office/drawing/2014/main" id="{03B51CF4-92D5-2EB0-CBBE-75E0F9192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21800" y="3205720"/>
            <a:ext cx="356501" cy="356501"/>
          </a:xfrm>
          <a:prstGeom prst="rect">
            <a:avLst/>
          </a:prstGeom>
        </p:spPr>
      </p:pic>
      <p:pic>
        <p:nvPicPr>
          <p:cNvPr id="24" name="Graphic 18" descr="Esquema de dinero">
            <a:extLst>
              <a:ext uri="{FF2B5EF4-FFF2-40B4-BE49-F238E27FC236}">
                <a16:creationId xmlns:a16="http://schemas.microsoft.com/office/drawing/2014/main" id="{4D64B36D-0B61-EDDC-B8F2-1E100A154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18847" y="4982481"/>
            <a:ext cx="600075" cy="600075"/>
          </a:xfrm>
          <a:prstGeom prst="rect">
            <a:avLst/>
          </a:prstGeom>
        </p:spPr>
      </p:pic>
      <p:pic>
        <p:nvPicPr>
          <p:cNvPr id="25" name="Graphic 20" descr="Registrar esquema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10793" y="5048552"/>
            <a:ext cx="561975" cy="561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032D2-F522-DE7F-9486-9643DAC9AD28}"/>
              </a:ext>
            </a:extLst>
          </p:cNvPr>
          <p:cNvSpPr txBox="1"/>
          <p:nvPr/>
        </p:nvSpPr>
        <p:spPr>
          <a:xfrm>
            <a:off x="170848" y="1273203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ASOCIACIONES CLAVE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28D26-2720-6E26-8FE0-84C5B9DD51CA}"/>
              </a:ext>
            </a:extLst>
          </p:cNvPr>
          <p:cNvSpPr txBox="1"/>
          <p:nvPr/>
        </p:nvSpPr>
        <p:spPr>
          <a:xfrm>
            <a:off x="2535455" y="1273203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ACTIVIDADES CLAVE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FCDCD-264B-0F71-CF22-A9277D7DB407}"/>
              </a:ext>
            </a:extLst>
          </p:cNvPr>
          <p:cNvSpPr txBox="1"/>
          <p:nvPr/>
        </p:nvSpPr>
        <p:spPr>
          <a:xfrm>
            <a:off x="4914711" y="1273203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PROPUESTAS DE VALOR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ACA47-B558-6E66-937C-89E85B05201F}"/>
              </a:ext>
            </a:extLst>
          </p:cNvPr>
          <p:cNvSpPr txBox="1"/>
          <p:nvPr/>
        </p:nvSpPr>
        <p:spPr>
          <a:xfrm>
            <a:off x="7271931" y="1273203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RELACIONES CON LOS CLIENTES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E53B-A517-0C27-2701-56288CEE492F}"/>
              </a:ext>
            </a:extLst>
          </p:cNvPr>
          <p:cNvSpPr txBox="1"/>
          <p:nvPr/>
        </p:nvSpPr>
        <p:spPr>
          <a:xfrm>
            <a:off x="2535454" y="315240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RECURSOS CLAVE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D0561-7E81-B674-4241-EF1117BC33BA}"/>
              </a:ext>
            </a:extLst>
          </p:cNvPr>
          <p:cNvSpPr txBox="1"/>
          <p:nvPr/>
        </p:nvSpPr>
        <p:spPr>
          <a:xfrm>
            <a:off x="7271217" y="315240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>
                <a:solidFill>
                  <a:srgbClr val="000000"/>
                </a:solidFill>
                <a:latin typeface="Century Gothic" panose="020B0502020202020204" pitchFamily="34" charset="0"/>
              </a:rPr>
              <a:t>CANALES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D2344-98A7-43B1-CB26-116B63B89F21}"/>
              </a:ext>
            </a:extLst>
          </p:cNvPr>
          <p:cNvSpPr txBox="1"/>
          <p:nvPr/>
        </p:nvSpPr>
        <p:spPr>
          <a:xfrm>
            <a:off x="170848" y="4962341"/>
            <a:ext cx="2905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ESTRUCTURA DE COSTOS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14B272-48D8-4FBC-69EB-1E94B36B6DC3}"/>
              </a:ext>
            </a:extLst>
          </p:cNvPr>
          <p:cNvSpPr txBox="1"/>
          <p:nvPr/>
        </p:nvSpPr>
        <p:spPr>
          <a:xfrm>
            <a:off x="4899721" y="4962341"/>
            <a:ext cx="2459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FLUJO DE INGRESOS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64C1-295E-01C6-A2B8-B80861552732}"/>
              </a:ext>
            </a:extLst>
          </p:cNvPr>
          <p:cNvSpPr txBox="1"/>
          <p:nvPr/>
        </p:nvSpPr>
        <p:spPr>
          <a:xfrm>
            <a:off x="9649845" y="1273203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SEGMENTOS DE CLIENTES</a:t>
            </a:r>
          </a:p>
        </p:txBody>
      </p:sp>
    </p:spTree>
    <p:extLst>
      <p:ext uri="{BB962C8B-B14F-4D97-AF65-F5344CB8AC3E}">
        <p14:creationId xmlns:p14="http://schemas.microsoft.com/office/powerpoint/2010/main" val="19551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597</TotalTime>
  <Words>363</Words>
  <Application>Microsoft Office PowerPoint</Application>
  <PresentationFormat>Widescreen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43</cp:revision>
  <dcterms:created xsi:type="dcterms:W3CDTF">2022-05-22T18:55:25Z</dcterms:created>
  <dcterms:modified xsi:type="dcterms:W3CDTF">2024-09-19T13:50:36Z</dcterms:modified>
</cp:coreProperties>
</file>