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"/>
  </p:notesMasterIdLst>
  <p:sldIdLst>
    <p:sldId id="342" r:id="rId2"/>
    <p:sldId id="362" r:id="rId3"/>
    <p:sldId id="29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F8EB"/>
    <a:srgbClr val="0098C6"/>
    <a:srgbClr val="9CA58C"/>
    <a:srgbClr val="66BBCC"/>
    <a:srgbClr val="CBD6B5"/>
    <a:srgbClr val="EBD9B6"/>
    <a:srgbClr val="654105"/>
    <a:srgbClr val="7C5008"/>
    <a:srgbClr val="02B9F0"/>
    <a:srgbClr val="D5A6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A5CDDE-BF40-4173-9555-603FBCEFCC6E}" v="16" dt="2024-04-18T10:32:58.0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492" autoAdjust="0"/>
    <p:restoredTop sz="86447"/>
  </p:normalViewPr>
  <p:slideViewPr>
    <p:cSldViewPr snapToGrid="0" snapToObjects="1">
      <p:cViewPr varScale="1">
        <p:scale>
          <a:sx n="149" d="100"/>
          <a:sy n="149" d="100"/>
        </p:scale>
        <p:origin x="120" y="894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7409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4985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s://es.smartsheet.com/try-it?trp=28101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Textura geométrica blanca abstracta">
            <a:extLst>
              <a:ext uri="{FF2B5EF4-FFF2-40B4-BE49-F238E27FC236}">
                <a16:creationId xmlns:a16="http://schemas.microsoft.com/office/drawing/2014/main" id="{7D547EB1-1706-F587-68FF-AAB17A4009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43A449B-AAB7-994A-92CE-8F48E2CA7DF6}"/>
              </a:ext>
            </a:extLst>
          </p:cNvPr>
          <p:cNvSpPr txBox="1"/>
          <p:nvPr/>
        </p:nvSpPr>
        <p:spPr>
          <a:xfrm>
            <a:off x="300447" y="317165"/>
            <a:ext cx="73845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24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EJEMPLO DE PLANTILLA DE LIENZO PARA EMPRESA SOCIAL para PowerPoint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DA1273-9399-6D3B-581D-43B6CB212F8F}"/>
              </a:ext>
            </a:extLst>
          </p:cNvPr>
          <p:cNvSpPr txBox="1"/>
          <p:nvPr/>
        </p:nvSpPr>
        <p:spPr>
          <a:xfrm>
            <a:off x="387606" y="5894504"/>
            <a:ext cx="114167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es-419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Estas instrucciones lo guiarán en la creación de un modelo de negocios integral para su empresa social, y alinearán sus objetivos sociales con las prácticas empresariales sostenibles.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372360C-0911-9236-87D2-F8EB4F29554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001272" y="1459729"/>
            <a:ext cx="7505500" cy="37730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>
            <a:hlinkClick r:id="rId5"/>
            <a:extLst>
              <a:ext uri="{FF2B5EF4-FFF2-40B4-BE49-F238E27FC236}">
                <a16:creationId xmlns:a16="http://schemas.microsoft.com/office/drawing/2014/main" id="{C3DFF57D-17D3-D606-1EB5-EAEFCF7F531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8983706" y="378915"/>
            <a:ext cx="2523066" cy="49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588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408E4D12-FA71-DF25-BC26-A187B9813932}"/>
              </a:ext>
            </a:extLst>
          </p:cNvPr>
          <p:cNvSpPr txBox="1"/>
          <p:nvPr/>
        </p:nvSpPr>
        <p:spPr>
          <a:xfrm>
            <a:off x="161597" y="111009"/>
            <a:ext cx="1183894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EJEMPLO DE PLANTILLA DE LIENZO DEL MODELO DE NEGOCIOS PARA EMPRESA SOCIAL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14F63F6-B5B2-5F4B-D8C5-B58E6559DE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4459823"/>
              </p:ext>
            </p:extLst>
          </p:nvPr>
        </p:nvGraphicFramePr>
        <p:xfrm>
          <a:off x="237459" y="671509"/>
          <a:ext cx="11717081" cy="6095059"/>
        </p:xfrm>
        <a:graphic>
          <a:graphicData uri="http://schemas.openxmlformats.org/drawingml/2006/table">
            <a:tbl>
              <a:tblPr/>
              <a:tblGrid>
                <a:gridCol w="1237875">
                  <a:extLst>
                    <a:ext uri="{9D8B030D-6E8A-4147-A177-3AD203B41FA5}">
                      <a16:colId xmlns:a16="http://schemas.microsoft.com/office/drawing/2014/main" val="3982309880"/>
                    </a:ext>
                  </a:extLst>
                </a:gridCol>
                <a:gridCol w="2533718">
                  <a:extLst>
                    <a:ext uri="{9D8B030D-6E8A-4147-A177-3AD203B41FA5}">
                      <a16:colId xmlns:a16="http://schemas.microsoft.com/office/drawing/2014/main" val="2636693361"/>
                    </a:ext>
                  </a:extLst>
                </a:gridCol>
                <a:gridCol w="201151">
                  <a:extLst>
                    <a:ext uri="{9D8B030D-6E8A-4147-A177-3AD203B41FA5}">
                      <a16:colId xmlns:a16="http://schemas.microsoft.com/office/drawing/2014/main" val="1549476588"/>
                    </a:ext>
                  </a:extLst>
                </a:gridCol>
                <a:gridCol w="1345353">
                  <a:extLst>
                    <a:ext uri="{9D8B030D-6E8A-4147-A177-3AD203B41FA5}">
                      <a16:colId xmlns:a16="http://schemas.microsoft.com/office/drawing/2014/main" val="541588692"/>
                    </a:ext>
                  </a:extLst>
                </a:gridCol>
                <a:gridCol w="2426240">
                  <a:extLst>
                    <a:ext uri="{9D8B030D-6E8A-4147-A177-3AD203B41FA5}">
                      <a16:colId xmlns:a16="http://schemas.microsoft.com/office/drawing/2014/main" val="843944747"/>
                    </a:ext>
                  </a:extLst>
                </a:gridCol>
                <a:gridCol w="201151">
                  <a:extLst>
                    <a:ext uri="{9D8B030D-6E8A-4147-A177-3AD203B41FA5}">
                      <a16:colId xmlns:a16="http://schemas.microsoft.com/office/drawing/2014/main" val="3095958151"/>
                    </a:ext>
                  </a:extLst>
                </a:gridCol>
                <a:gridCol w="1168522">
                  <a:extLst>
                    <a:ext uri="{9D8B030D-6E8A-4147-A177-3AD203B41FA5}">
                      <a16:colId xmlns:a16="http://schemas.microsoft.com/office/drawing/2014/main" val="1836716549"/>
                    </a:ext>
                  </a:extLst>
                </a:gridCol>
                <a:gridCol w="2603071">
                  <a:extLst>
                    <a:ext uri="{9D8B030D-6E8A-4147-A177-3AD203B41FA5}">
                      <a16:colId xmlns:a16="http://schemas.microsoft.com/office/drawing/2014/main" val="255500001"/>
                    </a:ext>
                  </a:extLst>
                </a:gridCol>
              </a:tblGrid>
              <a:tr h="1043385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1. PROBLEMA </a:t>
                      </a:r>
                      <a:br>
                        <a:rPr lang="es-419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s-419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Y SOLUCIÓN SOCIAL</a:t>
                      </a:r>
                    </a:p>
                  </a:txBody>
                  <a:tcPr marL="52473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95959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l" rtl="0" fontAlgn="ctr"/>
                      <a:r>
                        <a:rPr lang="es-419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Problema</a:t>
                      </a:r>
                      <a:r>
                        <a:rPr lang="es-419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: Las zonas urbanas se enfrentan a importantes problemas para reducir las emisiones de carbono porque el transporte municipal depende en gran medida de la </a:t>
                      </a:r>
                      <a:br>
                        <a:rPr lang="es-419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s-419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energía no renovable.</a:t>
                      </a:r>
                    </a:p>
                    <a:p>
                      <a:pPr algn="l" fontAlgn="ctr"/>
                      <a:endParaRPr lang="en-US" sz="900" b="0" i="0" u="none" strike="noStrike" dirty="0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l" rtl="0" fontAlgn="ctr"/>
                      <a:r>
                        <a:rPr lang="es-419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Solución</a:t>
                      </a:r>
                      <a:r>
                        <a:rPr lang="es-419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: Positive </a:t>
                      </a:r>
                      <a:r>
                        <a:rPr lang="es-419" sz="9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Charge</a:t>
                      </a:r>
                      <a:r>
                        <a:rPr lang="es-419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 tiene como objetivo abordar este problema al brindar soluciones de carga de vehículos eléctricos (EV) ampliamente accesibles y eficientes y, </a:t>
                      </a:r>
                      <a:br>
                        <a:rPr lang="es-419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s-419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de esta manera, promover el cambio hacia el transporte eléctrico.</a:t>
                      </a:r>
                    </a:p>
                  </a:txBody>
                  <a:tcPr marL="52473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959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6799344"/>
                  </a:ext>
                </a:extLst>
              </a:tr>
              <a:tr h="156586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1601146"/>
                  </a:ext>
                </a:extLst>
              </a:tr>
              <a:tr h="1080235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2. SEGMENTOS </a:t>
                      </a:r>
                      <a:br>
                        <a:rPr lang="es-419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s-419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DE CLIENTES</a:t>
                      </a:r>
                    </a:p>
                  </a:txBody>
                  <a:tcPr marL="52473" marR="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Los clientes principales </a:t>
                      </a:r>
                      <a:r>
                        <a:rPr lang="es-419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incluyen </a:t>
                      </a:r>
                      <a:br>
                        <a:rPr lang="es-419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s-419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propietarios de vehículos eléctricos </a:t>
                      </a:r>
                      <a:br>
                        <a:rPr lang="es-419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s-419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en zonas urbanas y suburbanas. </a:t>
                      </a:r>
                    </a:p>
                    <a:p>
                      <a:pPr algn="l" rtl="0" fontAlgn="ctr"/>
                      <a:r>
                        <a:rPr lang="es-419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Los clientes secundarios </a:t>
                      </a:r>
                      <a:r>
                        <a:rPr lang="es-419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abarcan organismos gubernamentales locales </a:t>
                      </a:r>
                      <a:br>
                        <a:rPr lang="es-419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s-419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que buscan reducir la contaminación urbana.</a:t>
                      </a:r>
                    </a:p>
                  </a:txBody>
                  <a:tcPr marL="52473" marR="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3. PROPUESTAS </a:t>
                      </a:r>
                      <a:br>
                        <a:rPr lang="es-419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s-419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DE VALOR</a:t>
                      </a:r>
                    </a:p>
                  </a:txBody>
                  <a:tcPr marL="52473" marR="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Ofrecemos </a:t>
                      </a:r>
                      <a:r>
                        <a:rPr lang="es-419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prácticas</a:t>
                      </a:r>
                      <a:r>
                        <a:rPr lang="es-419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419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estaciones</a:t>
                      </a:r>
                      <a:r>
                        <a:rPr lang="es-419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419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de </a:t>
                      </a:r>
                      <a:br>
                        <a:rPr lang="es-419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s-419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carga rápida</a:t>
                      </a:r>
                      <a:r>
                        <a:rPr lang="es-419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 que están estratégicamente ubicadas en toda la ciudad para reducir la ansiedad de la autonomía de los propietarios de vehículos eléctricos.</a:t>
                      </a:r>
                    </a:p>
                    <a:p>
                      <a:pPr algn="l" rtl="0" fontAlgn="ctr"/>
                      <a:r>
                        <a:rPr lang="es-419" sz="900" b="1" i="0" u="none" strike="noStrike" spc="-20" baseline="0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Ofrecemos servicios basados en suscripciones </a:t>
                      </a:r>
                      <a:r>
                        <a:rPr lang="es-419" sz="900" b="0" i="0" u="none" strike="noStrike" spc="-20" baseline="0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con </a:t>
                      </a:r>
                      <a:r>
                        <a:rPr lang="es-419" sz="900" b="1" i="0" u="none" strike="noStrike" spc="-20" baseline="0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opciones premium </a:t>
                      </a:r>
                      <a:r>
                        <a:rPr lang="es-419" sz="900" b="0" i="0" u="none" strike="noStrike" spc="-20" baseline="0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para velocidades de carga más rápidas.</a:t>
                      </a:r>
                    </a:p>
                  </a:txBody>
                  <a:tcPr marL="52473" marR="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4. ACTIVIDADES CLAVE</a:t>
                      </a:r>
                    </a:p>
                  </a:txBody>
                  <a:tcPr marL="52473" marR="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l" rtl="0" fontAlgn="ctr">
                        <a:buFont typeface="+mj-lt"/>
                        <a:buAutoNum type="arabicPeriod"/>
                      </a:pPr>
                      <a:r>
                        <a:rPr lang="es-419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Instalar y mantener una red de estaciones de carga de vehículos eléctricos de alta eficiencia.</a:t>
                      </a:r>
                    </a:p>
                    <a:p>
                      <a:pPr marL="228600" indent="-228600" algn="l" rtl="0" fontAlgn="ctr">
                        <a:buFont typeface="+mj-lt"/>
                        <a:buAutoNum type="arabicPeriod"/>
                      </a:pPr>
                      <a:r>
                        <a:rPr lang="es-419" sz="900" b="0" i="0" u="none" strike="noStrike" spc="-10" baseline="0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Desarrollar asociaciones con los minoristas para instalar estaciones de carga.</a:t>
                      </a:r>
                    </a:p>
                    <a:p>
                      <a:pPr marL="228600" indent="-228600" algn="l" rtl="0" fontAlgn="ctr">
                        <a:buFont typeface="+mj-lt"/>
                        <a:buAutoNum type="arabicPeriod"/>
                      </a:pPr>
                      <a:r>
                        <a:rPr lang="es-419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Llevar a cabo actividades de extensión comunitaria para promover la adopción de vehículos eléctricos.</a:t>
                      </a:r>
                    </a:p>
                  </a:txBody>
                  <a:tcPr marL="52473" marR="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9286171"/>
                  </a:ext>
                </a:extLst>
              </a:tr>
              <a:tr h="156586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8787024"/>
                  </a:ext>
                </a:extLst>
              </a:tr>
              <a:tr h="1043385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5. RECURSOS CLAVE</a:t>
                      </a:r>
                    </a:p>
                  </a:txBody>
                  <a:tcPr marL="52473" marR="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419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Necesitamos un equipo de técnicos calificados que se especialicen en instalaciones eléctricas de alto voltaje </a:t>
                      </a:r>
                      <a:br>
                        <a:rPr lang="es-419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s-419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y soluciones de energía renovable.</a:t>
                      </a:r>
                    </a:p>
                    <a:p>
                      <a:pPr algn="l" rtl="0" fontAlgn="b"/>
                      <a:r>
                        <a:rPr lang="es-419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Necesitamos asociarnos con los proveedores de energía para garantizar que haya un suministro confiable de energía renovable.</a:t>
                      </a:r>
                    </a:p>
                  </a:txBody>
                  <a:tcPr marL="52473" marR="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 spc="-20" baseline="0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6. ASOCIACIONES CLAVE</a:t>
                      </a:r>
                    </a:p>
                  </a:txBody>
                  <a:tcPr marL="52473" marR="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419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Colaboramos con negocios locales </a:t>
                      </a:r>
                      <a:br>
                        <a:rPr lang="es-419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s-419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y centros comerciales para instalar estaciones de carga.</a:t>
                      </a:r>
                    </a:p>
                    <a:p>
                      <a:pPr algn="l" rtl="0" fontAlgn="b"/>
                      <a:r>
                        <a:rPr lang="es-419" sz="900" b="0" i="0" u="none" strike="noStrike" spc="-20" baseline="0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Nos asociamos con los gobiernos municipales para integrar estaciones de carga en las áreas de transporte público </a:t>
                      </a:r>
                      <a:br>
                        <a:rPr lang="es-419" sz="900" b="0" i="0" u="none" strike="noStrike" spc="-20" baseline="0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s-419" sz="900" b="0" i="0" u="none" strike="noStrike" spc="-20" baseline="0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y obtener permiso para las instalaciones.</a:t>
                      </a:r>
                    </a:p>
                  </a:txBody>
                  <a:tcPr marL="52473" marR="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7. CANALES</a:t>
                      </a:r>
                    </a:p>
                  </a:txBody>
                  <a:tcPr marL="52473" marR="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Lograr una proyección directa a través </a:t>
                      </a:r>
                      <a:br>
                        <a:rPr lang="es-419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s-419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de eventos locales y asociaciones con organizaciones ecológicas.</a:t>
                      </a:r>
                    </a:p>
                    <a:p>
                      <a:pPr algn="l" rtl="0" fontAlgn="ctr"/>
                      <a:r>
                        <a:rPr lang="es-419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Realizar campañas en las redes sociales </a:t>
                      </a:r>
                      <a:br>
                        <a:rPr lang="es-419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s-419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que se centren en los beneficios del medio ambiente y la practicidad.</a:t>
                      </a:r>
                    </a:p>
                  </a:txBody>
                  <a:tcPr marL="52473" marR="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054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4517366"/>
                  </a:ext>
                </a:extLst>
              </a:tr>
              <a:tr h="156586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8249396"/>
                  </a:ext>
                </a:extLst>
              </a:tr>
              <a:tr h="1043385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8. RELACIONES CON LOS CLIENTES</a:t>
                      </a:r>
                    </a:p>
                  </a:txBody>
                  <a:tcPr marL="52473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0889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Mantendremos el compromiso del cliente </a:t>
                      </a:r>
                      <a:br>
                        <a:rPr lang="es-419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s-419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a través de una aplicación que permite a los usuarios encontrar el cargador más cercano, reservar una plaza de carga y administrar su suscripción. Ofreceremos soporte al cliente 24/7.</a:t>
                      </a:r>
                    </a:p>
                  </a:txBody>
                  <a:tcPr marL="52473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0889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9. FLUJOS DE INGRESOS</a:t>
                      </a:r>
                    </a:p>
                  </a:txBody>
                  <a:tcPr marL="52473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Generamos ingresos a través de suscripciones mensuales que otorgan </a:t>
                      </a:r>
                      <a:br>
                        <a:rPr lang="es-419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s-419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a los usuarios acceso ilimitado a la carga.</a:t>
                      </a:r>
                    </a:p>
                    <a:p>
                      <a:pPr algn="l" rtl="0" fontAlgn="ctr"/>
                      <a:r>
                        <a:rPr lang="es-419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También generamos ingresos por servicios de pago por carga para usuarios ocasionales.</a:t>
                      </a:r>
                    </a:p>
                  </a:txBody>
                  <a:tcPr marL="52473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10. ESTRUCTURA DE COSTOS</a:t>
                      </a:r>
                    </a:p>
                  </a:txBody>
                  <a:tcPr marL="52473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Los costos principales incluyen la instalación de estaciones de carga, el mantenimiento, </a:t>
                      </a:r>
                      <a:br>
                        <a:rPr lang="es-419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s-419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el desarrollo de software y el marketing.</a:t>
                      </a:r>
                    </a:p>
                    <a:p>
                      <a:pPr algn="l" rtl="0" fontAlgn="ctr"/>
                      <a:r>
                        <a:rPr lang="es-419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Los costos operativos se compensan en </a:t>
                      </a:r>
                      <a:br>
                        <a:rPr lang="es-419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s-419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parte con subvenciones e incentivos gubernamentales para promover soluciones de energía renovable.</a:t>
                      </a:r>
                    </a:p>
                  </a:txBody>
                  <a:tcPr marL="52473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6687480"/>
                  </a:ext>
                </a:extLst>
              </a:tr>
              <a:tr h="156586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4717237"/>
                  </a:ext>
                </a:extLst>
              </a:tr>
              <a:tr h="1043385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11. IMPACTO SOCIAL</a:t>
                      </a:r>
                    </a:p>
                  </a:txBody>
                  <a:tcPr marL="52473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75623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l" rtl="0" fontAlgn="ctr"/>
                      <a:r>
                        <a:rPr lang="es-419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Nuestro objetivo es reducir las emisiones de carbono urbanas haciendo que la carga de vehículos eléctricos sea más accesible y pueda acelerarse la transición a vehículos eléctricos.</a:t>
                      </a:r>
                    </a:p>
                    <a:p>
                      <a:pPr algn="l" rtl="0" fontAlgn="ctr"/>
                      <a:r>
                        <a:rPr lang="es-419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Medimos nuestro impacto a través de la cantidad de estaciones de carga que instalamos, el aumento del uso de vehículos eléctricos en las áreas operativas y la reducción de </a:t>
                      </a:r>
                      <a:br>
                        <a:rPr lang="es-419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s-419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los gases de efecto invernadero.</a:t>
                      </a:r>
                    </a:p>
                  </a:txBody>
                  <a:tcPr marL="52473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7562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166442"/>
                  </a:ext>
                </a:extLst>
              </a:tr>
            </a:tbl>
          </a:graphicData>
        </a:graphic>
      </p:graphicFrame>
      <p:sp>
        <p:nvSpPr>
          <p:cNvPr id="12" name="Arrow: Down 11">
            <a:extLst>
              <a:ext uri="{FF2B5EF4-FFF2-40B4-BE49-F238E27FC236}">
                <a16:creationId xmlns:a16="http://schemas.microsoft.com/office/drawing/2014/main" id="{8DD3E53D-1FE3-0470-F68B-0E9ADCE48B51}"/>
              </a:ext>
            </a:extLst>
          </p:cNvPr>
          <p:cNvSpPr/>
          <p:nvPr/>
        </p:nvSpPr>
        <p:spPr>
          <a:xfrm>
            <a:off x="614807" y="1716083"/>
            <a:ext cx="276225" cy="40005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 dirty="0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3A1EEAD3-97D4-4D3E-A71F-CF3349B6A78D}"/>
              </a:ext>
            </a:extLst>
          </p:cNvPr>
          <p:cNvSpPr/>
          <p:nvPr/>
        </p:nvSpPr>
        <p:spPr>
          <a:xfrm rot="16200000">
            <a:off x="4035299" y="1833270"/>
            <a:ext cx="276225" cy="339725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 dirty="0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13513D69-1F35-4832-8021-80C105D6199F}"/>
              </a:ext>
            </a:extLst>
          </p:cNvPr>
          <p:cNvSpPr/>
          <p:nvPr/>
        </p:nvSpPr>
        <p:spPr>
          <a:xfrm rot="16200000">
            <a:off x="8010794" y="1833269"/>
            <a:ext cx="276225" cy="339725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 dirty="0"/>
          </a:p>
        </p:txBody>
      </p:sp>
      <p:sp>
        <p:nvSpPr>
          <p:cNvPr id="27" name="Arrow: Down 26">
            <a:extLst>
              <a:ext uri="{FF2B5EF4-FFF2-40B4-BE49-F238E27FC236}">
                <a16:creationId xmlns:a16="http://schemas.microsoft.com/office/drawing/2014/main" id="{0568736E-948C-BB98-44D6-81CF9FBDE6B6}"/>
              </a:ext>
            </a:extLst>
          </p:cNvPr>
          <p:cNvSpPr/>
          <p:nvPr/>
        </p:nvSpPr>
        <p:spPr>
          <a:xfrm rot="16200000">
            <a:off x="4035299" y="3153619"/>
            <a:ext cx="276225" cy="339725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 dirty="0"/>
          </a:p>
        </p:txBody>
      </p:sp>
      <p:sp>
        <p:nvSpPr>
          <p:cNvPr id="28" name="Arrow: Down 27">
            <a:extLst>
              <a:ext uri="{FF2B5EF4-FFF2-40B4-BE49-F238E27FC236}">
                <a16:creationId xmlns:a16="http://schemas.microsoft.com/office/drawing/2014/main" id="{02980E60-8A49-DB6F-E1B0-1139B56599D4}"/>
              </a:ext>
            </a:extLst>
          </p:cNvPr>
          <p:cNvSpPr/>
          <p:nvPr/>
        </p:nvSpPr>
        <p:spPr>
          <a:xfrm rot="16200000">
            <a:off x="8010794" y="3153618"/>
            <a:ext cx="276225" cy="339725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 dirty="0"/>
          </a:p>
        </p:txBody>
      </p:sp>
      <p:sp>
        <p:nvSpPr>
          <p:cNvPr id="29" name="Arrow: Down 28">
            <a:extLst>
              <a:ext uri="{FF2B5EF4-FFF2-40B4-BE49-F238E27FC236}">
                <a16:creationId xmlns:a16="http://schemas.microsoft.com/office/drawing/2014/main" id="{46A8C1EF-F8A3-4A19-0E6A-6DA669707BD2}"/>
              </a:ext>
            </a:extLst>
          </p:cNvPr>
          <p:cNvSpPr/>
          <p:nvPr/>
        </p:nvSpPr>
        <p:spPr>
          <a:xfrm rot="16200000">
            <a:off x="4035299" y="4479119"/>
            <a:ext cx="276225" cy="339725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 dirty="0"/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id="{604268AE-92D6-B4E4-564E-A908D13C12BD}"/>
              </a:ext>
            </a:extLst>
          </p:cNvPr>
          <p:cNvSpPr/>
          <p:nvPr/>
        </p:nvSpPr>
        <p:spPr>
          <a:xfrm rot="16200000">
            <a:off x="8010794" y="4479118"/>
            <a:ext cx="276225" cy="339725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257888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990342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b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DESCARGO DE RESPONSABILIDAD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2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Todos los artículos, las plantillas o la información que proporcione Smartsheet en el sitio web son solo de referencia. Si bien nos esforzamos por mantener la información actualizada y correcta, no hacemos declaraciones ni garantías de ningún tipo, explícitas o implícitas, sobre la integridad, precisión, confiabilidad, idoneidad o disponibilidad con respecto al sitio web o la información, los artículos, las plantillas o los gráficos relacionados que figuran en el sitio web. Por lo tanto, cualquier confianza que usted deposite en dicha información es estrictamente bajo su propio riesgo.</a:t>
                      </a:r>
                    </a:p>
                  </a:txBody>
                  <a:tcPr marL="36576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Brand-Strategy-Presentation-Template_PowerPoint" id="{5072B8BC-F743-2846-A5C9-5085C99AD20D}" vid="{9A97CBCC-1D55-0744-816E-F1A204A0548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Office</Template>
  <TotalTime>1110</TotalTime>
  <Words>694</Words>
  <Application>Microsoft Office PowerPoint</Application>
  <PresentationFormat>Widescreen</PresentationFormat>
  <Paragraphs>43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Aptos Narrow</vt:lpstr>
      <vt:lpstr>Arial</vt:lpstr>
      <vt:lpstr>Calibri</vt:lpstr>
      <vt:lpstr>Calibri Light</vt:lpstr>
      <vt:lpstr>Century Gothic</vt:lpstr>
      <vt:lpstr>Тема Office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Waite</dc:creator>
  <cp:lastModifiedBy>Alisa lin</cp:lastModifiedBy>
  <cp:revision>43</cp:revision>
  <dcterms:created xsi:type="dcterms:W3CDTF">2022-05-22T18:55:25Z</dcterms:created>
  <dcterms:modified xsi:type="dcterms:W3CDTF">2024-09-26T07:31:53Z</dcterms:modified>
</cp:coreProperties>
</file>