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38" d="100"/>
          <a:sy n="138" d="100"/>
        </p:scale>
        <p:origin x="120" y="114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8C9C93-7087-4EFE-8A49-92B2DA947CBD}"/>
    <pc:docChg chg="modSld">
      <pc:chgData name="Bess Dunlevy" userId="dd4b9a8537dbe9d0" providerId="LiveId" clId="{578C9C93-7087-4EFE-8A49-92B2DA947CBD}" dt="2024-04-17T11:41:39.202" v="15" actId="20577"/>
      <pc:docMkLst>
        <pc:docMk/>
      </pc:docMkLst>
      <pc:sldChg chg="modSp mod">
        <pc:chgData name="Bess Dunlevy" userId="dd4b9a8537dbe9d0" providerId="LiveId" clId="{578C9C93-7087-4EFE-8A49-92B2DA947CBD}" dt="2024-04-17T11:41:34.120" v="7" actId="20577"/>
        <pc:sldMkLst>
          <pc:docMk/>
          <pc:sldMk cId="1508588292" sldId="342"/>
        </pc:sldMkLst>
        <pc:spChg chg="mod">
          <ac:chgData name="Bess Dunlevy" userId="dd4b9a8537dbe9d0" providerId="LiveId" clId="{578C9C93-7087-4EFE-8A49-92B2DA947CBD}" dt="2024-04-17T11:41:34.120" v="7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578C9C93-7087-4EFE-8A49-92B2DA947CBD}" dt="2024-04-17T11:41:39.202" v="15" actId="20577"/>
        <pc:sldMkLst>
          <pc:docMk/>
          <pc:sldMk cId="2371534487" sldId="359"/>
        </pc:sldMkLst>
        <pc:spChg chg="mod">
          <ac:chgData name="Bess Dunlevy" userId="dd4b9a8537dbe9d0" providerId="LiveId" clId="{578C9C93-7087-4EFE-8A49-92B2DA947CBD}" dt="2024-04-17T11:41:39.202" v="15" actId="20577"/>
          <ac:spMkLst>
            <pc:docMk/>
            <pc:sldMk cId="2371534487" sldId="359"/>
            <ac:spMk id="2" creationId="{9581E71F-60CC-93B7-53EC-65D40345ED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92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DEL MODELO DE NEGOCIOS PARA EMPRESAS EMERGENTES TECNOLÓGICAS para PowerPoint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61E5D0-E82E-4F7E-B0B8-49AD1D22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62037"/>
              </p:ext>
            </p:extLst>
          </p:nvPr>
        </p:nvGraphicFramePr>
        <p:xfrm>
          <a:off x="411479" y="5549104"/>
          <a:ext cx="11382498" cy="954107"/>
        </p:xfrm>
        <a:graphic>
          <a:graphicData uri="http://schemas.openxmlformats.org/drawingml/2006/table">
            <a:tbl>
              <a:tblPr/>
              <a:tblGrid>
                <a:gridCol w="3794166">
                  <a:extLst>
                    <a:ext uri="{9D8B030D-6E8A-4147-A177-3AD203B41FA5}">
                      <a16:colId xmlns:a16="http://schemas.microsoft.com/office/drawing/2014/main" val="3669320088"/>
                    </a:ext>
                  </a:extLst>
                </a:gridCol>
                <a:gridCol w="3794166">
                  <a:extLst>
                    <a:ext uri="{9D8B030D-6E8A-4147-A177-3AD203B41FA5}">
                      <a16:colId xmlns:a16="http://schemas.microsoft.com/office/drawing/2014/main" val="427103325"/>
                    </a:ext>
                  </a:extLst>
                </a:gridCol>
                <a:gridCol w="3794166">
                  <a:extLst>
                    <a:ext uri="{9D8B030D-6E8A-4147-A177-3AD203B41FA5}">
                      <a16:colId xmlns:a16="http://schemas.microsoft.com/office/drawing/2014/main" val="1663172260"/>
                    </a:ext>
                  </a:extLst>
                </a:gridCol>
              </a:tblGrid>
              <a:tr h="3964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DISEÑADO PARA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DISEÑADO POR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49033"/>
                  </a:ext>
                </a:extLst>
              </a:tr>
              <a:tr h="5576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47485"/>
                  </a:ext>
                </a:extLst>
              </a:tr>
            </a:tbl>
          </a:graphicData>
        </a:graphic>
      </p:graphicFrame>
      <p:pic>
        <p:nvPicPr>
          <p:cNvPr id="8" name="Picture 7" descr="Fondo abstracto de malla y nodos verdes">
            <a:extLst>
              <a:ext uri="{FF2B5EF4-FFF2-40B4-BE49-F238E27FC236}">
                <a16:creationId xmlns:a16="http://schemas.microsoft.com/office/drawing/2014/main" id="{C0A8646A-3C29-00D3-F785-D688313A2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47146"/>
          <a:stretch/>
        </p:blipFill>
        <p:spPr>
          <a:xfrm>
            <a:off x="411479" y="1426517"/>
            <a:ext cx="11369042" cy="4005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513DD-3A9C-BECC-0ABD-D535F4694AEB}"/>
              </a:ext>
            </a:extLst>
          </p:cNvPr>
          <p:cNvSpPr txBox="1"/>
          <p:nvPr/>
        </p:nvSpPr>
        <p:spPr>
          <a:xfrm>
            <a:off x="411478" y="1588437"/>
            <a:ext cx="69204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4400">
                <a:solidFill>
                  <a:schemeClr val="bg1"/>
                </a:solidFill>
                <a:latin typeface="Century Gothic" panose="020B0502020202020204" pitchFamily="34" charset="0"/>
              </a:rPr>
              <a:t>TECNOLOGÍA</a:t>
            </a:r>
          </a:p>
          <a:p>
            <a:pPr rtl="0"/>
            <a:r>
              <a:rPr lang="es-419" sz="4400">
                <a:solidFill>
                  <a:schemeClr val="bg1"/>
                </a:solidFill>
                <a:latin typeface="Century Gothic" panose="020B0502020202020204" pitchFamily="34" charset="0"/>
              </a:rPr>
              <a:t>EMPRESA EMERGENTE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5DC96-AF00-BD71-444C-4D6588677FF2}"/>
              </a:ext>
            </a:extLst>
          </p:cNvPr>
          <p:cNvSpPr txBox="1"/>
          <p:nvPr/>
        </p:nvSpPr>
        <p:spPr>
          <a:xfrm>
            <a:off x="411479" y="3434709"/>
            <a:ext cx="69204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Esta plantilla de lienzo del modelo de negocios para empresas emergentes de tecnología brinda una descripción general estructurada para ayudar a su empresa emergente de tecnología a visualizar y elaborar estrategias para su modelo de negocios, y se centra en las áreas críticas para el crecimiento y la sostenibilidad. </a:t>
            </a: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FD0C16D8-925B-B296-6F50-E5D2D13220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21937" y="449885"/>
            <a:ext cx="254333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E71F-60CC-93B7-53EC-65D40345EDA2}"/>
              </a:ext>
            </a:extLst>
          </p:cNvPr>
          <p:cNvSpPr txBox="1"/>
          <p:nvPr/>
        </p:nvSpPr>
        <p:spPr>
          <a:xfrm>
            <a:off x="161598" y="111009"/>
            <a:ext cx="1110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DEL MODELO DE NEGOCIOS PARA COMERCIO ELECTRÓNICO para PowerPoint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5ADB15-C6A5-AE7D-A88E-8FADBB001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68885"/>
              </p:ext>
            </p:extLst>
          </p:nvPr>
        </p:nvGraphicFramePr>
        <p:xfrm>
          <a:off x="301752" y="949611"/>
          <a:ext cx="11652159" cy="5797380"/>
        </p:xfrm>
        <a:graphic>
          <a:graphicData uri="http://schemas.openxmlformats.org/drawingml/2006/table">
            <a:tbl>
              <a:tblPr/>
              <a:tblGrid>
                <a:gridCol w="3884053">
                  <a:extLst>
                    <a:ext uri="{9D8B030D-6E8A-4147-A177-3AD203B41FA5}">
                      <a16:colId xmlns:a16="http://schemas.microsoft.com/office/drawing/2014/main" val="302423133"/>
                    </a:ext>
                  </a:extLst>
                </a:gridCol>
                <a:gridCol w="3884053">
                  <a:extLst>
                    <a:ext uri="{9D8B030D-6E8A-4147-A177-3AD203B41FA5}">
                      <a16:colId xmlns:a16="http://schemas.microsoft.com/office/drawing/2014/main" val="4284381668"/>
                    </a:ext>
                  </a:extLst>
                </a:gridCol>
                <a:gridCol w="3884053">
                  <a:extLst>
                    <a:ext uri="{9D8B030D-6E8A-4147-A177-3AD203B41FA5}">
                      <a16:colId xmlns:a16="http://schemas.microsoft.com/office/drawing/2014/main" val="51380323"/>
                    </a:ext>
                  </a:extLst>
                </a:gridCol>
              </a:tblGrid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SOCIOS CLAVE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ACTIVIDADES CLAVE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RECURSOS CLAVE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3510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Proveedores de tecnología para soluciones de hardware y software.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Inversores y capitalistas de riesgo para obtener financiación.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Instituciones de investigación para la innovación </a:t>
                      </a:r>
                      <a:b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 la colaboración para el desarrollo.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Socios comerciales estratégicos para la entrada </a:t>
                      </a:r>
                      <a:b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el mercado y expansión de este.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 de productos centrado en la innovación </a:t>
                      </a:r>
                      <a:b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 la experiencia del usuario.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Investigación de mercado para comprender las necesidades de los clientes y las tendencias del sector.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Atención y servicio al cliente para mantener la satisfacción del usuario.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Estrategias de marketing y adquisición de usuarios para crear una base de clientes.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Equipo de tecnología calificado para el desarrollo </a:t>
                      </a:r>
                      <a:b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 mantenimiento de productos.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Propiedad intelectual como patentes y marcas comerciales.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Infraestructura tecnológica que incluye herramientas de servicios en la nube y desarrollo.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Base de datos de clientes para marketing y personalización.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13392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PROPUESTAS DE VALOR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RELACIONES CON LOS CLIENTES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CANALES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00755"/>
                  </a:ext>
                </a:extLst>
              </a:tr>
              <a:tr h="1615871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Soluciones tecnológicas innovadoras que abordan necesidades específicas del mercado.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Experiencia del usuario superior en comparación con las alternativas existentes.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Productos personalizables y escalables para diferentes segmentos de clientes.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Enfoque sólido en la seguridad y privacidad de los datos. 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Interacción personalizada de los usuarios a través de redes sociales y foros.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Canales de atención al cliente como chat en vivo y mesa de ayuda.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Comunidades de usuarios para comentarios, soporte y defensa.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Programas de lealtad para la retención a largo plazo.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Ventas directas en línea a través del sitio web o la aplicación de la empresa.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Redes de distribución de socios para un mayor alcance en el mercado.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Redes sociales y marketing de contenidos para la concientización y el compromiso.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Participación en ferias y conferencias de tecnología para la interacción directa.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26652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SEGMENTOS DE CLIENTES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ESTRUCTURA DE COSTOS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FLUJOS DE INGRESOS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50375"/>
                  </a:ext>
                </a:extLst>
              </a:tr>
              <a:tr h="1557504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Entusiastas de la tecnología que buscan las últimas innovaciones.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Empresas que buscan soluciones tecnológicas para mejorar las operaciones.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Los primeros en adoptarlas se interesaron en las nuevas tendencias tecnológicas.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Mercados específicos del sector que requieren soluciones tecnológicas personalizadas.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de investigación y desarrollo para la innovación continua.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Costos de marketing y ventas para captar y retener clientes.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Costos operativos que incluyen alojamiento, licencias y salarios.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de atención al cliente para garantizar la satisfacción.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Ventas de productos de software o hardware.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Modelos de suscripción para productos o servicios SaaS.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Modelos Freemium con funciones premium a cambio de un costo.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Asociaciones y colaboraciones que generan ingresos de empresas conjuntas.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2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754</TotalTime>
  <Words>636</Words>
  <Application>Microsoft Office PowerPoint</Application>
  <PresentationFormat>Widescreen</PresentationFormat>
  <Paragraphs>60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42</cp:revision>
  <dcterms:created xsi:type="dcterms:W3CDTF">2022-05-22T18:55:25Z</dcterms:created>
  <dcterms:modified xsi:type="dcterms:W3CDTF">2024-09-26T07:22:01Z</dcterms:modified>
</cp:coreProperties>
</file>