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4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6F4"/>
    <a:srgbClr val="FFD966"/>
    <a:srgbClr val="C8F088"/>
    <a:srgbClr val="ADEBDC"/>
    <a:srgbClr val="28DACF"/>
    <a:srgbClr val="BEE3E0"/>
    <a:srgbClr val="F9F9F9"/>
    <a:srgbClr val="0D72D4"/>
    <a:srgbClr val="D6EEFD"/>
    <a:srgbClr val="EAF8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53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756" y="10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2611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641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s.smartsheet.com/try-it?trp=28075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124120"/>
            <a:ext cx="8352276" cy="46166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BÁSICA DE PLAN DE PARTICIPACIÓN DE LAS PARTES INTERESADAS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6477416"/>
              </p:ext>
            </p:extLst>
          </p:nvPr>
        </p:nvGraphicFramePr>
        <p:xfrm>
          <a:off x="249647" y="2020342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Áreas de interés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Fases del proyecto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Enfoque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Método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pic>
        <p:nvPicPr>
          <p:cNvPr id="2" name="Picture 1">
            <a:hlinkClick r:id="rId3"/>
            <a:extLst>
              <a:ext uri="{FF2B5EF4-FFF2-40B4-BE49-F238E27FC236}">
                <a16:creationId xmlns:a16="http://schemas.microsoft.com/office/drawing/2014/main" id="{98EB9F08-B8CA-A890-37BC-456A4DA6335E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13850" y="199865"/>
            <a:ext cx="2561538" cy="507608"/>
          </a:xfrm>
          <a:prstGeom prst="rect">
            <a:avLst/>
          </a:prstGeom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2B56932-BF16-A5A1-65CD-D47F6CAE92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076132"/>
              </p:ext>
            </p:extLst>
          </p:nvPr>
        </p:nvGraphicFramePr>
        <p:xfrm>
          <a:off x="165558" y="1022352"/>
          <a:ext cx="4504095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501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29594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6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D9BB0E-8D22-62B0-30DF-67EFC693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751231"/>
              </p:ext>
            </p:extLst>
          </p:nvPr>
        </p:nvGraphicFramePr>
        <p:xfrm>
          <a:off x="4669653" y="1029434"/>
          <a:ext cx="7205736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285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5847451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419" sz="1200" b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81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165559" y="236233"/>
            <a:ext cx="11260002" cy="41549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BÁSICA DE PLAN DE PARTICIPACIÓN DE LAS PARTES INTERESADAS: EJEMPLO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63B1C0F4-D130-3FF2-7D9D-92714F900E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0213953"/>
              </p:ext>
            </p:extLst>
          </p:nvPr>
        </p:nvGraphicFramePr>
        <p:xfrm>
          <a:off x="249647" y="2020824"/>
          <a:ext cx="11625741" cy="43839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4207">
                  <a:extLst>
                    <a:ext uri="{9D8B030D-6E8A-4147-A177-3AD203B41FA5}">
                      <a16:colId xmlns:a16="http://schemas.microsoft.com/office/drawing/2014/main" val="1870766234"/>
                    </a:ext>
                  </a:extLst>
                </a:gridCol>
                <a:gridCol w="2691699">
                  <a:extLst>
                    <a:ext uri="{9D8B030D-6E8A-4147-A177-3AD203B41FA5}">
                      <a16:colId xmlns:a16="http://schemas.microsoft.com/office/drawing/2014/main" val="3005387046"/>
                    </a:ext>
                  </a:extLst>
                </a:gridCol>
                <a:gridCol w="1478872">
                  <a:extLst>
                    <a:ext uri="{9D8B030D-6E8A-4147-A177-3AD203B41FA5}">
                      <a16:colId xmlns:a16="http://schemas.microsoft.com/office/drawing/2014/main" val="1980129178"/>
                    </a:ext>
                  </a:extLst>
                </a:gridCol>
                <a:gridCol w="2508424">
                  <a:extLst>
                    <a:ext uri="{9D8B030D-6E8A-4147-A177-3AD203B41FA5}">
                      <a16:colId xmlns:a16="http://schemas.microsoft.com/office/drawing/2014/main" val="2955866649"/>
                    </a:ext>
                  </a:extLst>
                </a:gridCol>
                <a:gridCol w="1748295">
                  <a:extLst>
                    <a:ext uri="{9D8B030D-6E8A-4147-A177-3AD203B41FA5}">
                      <a16:colId xmlns:a16="http://schemas.microsoft.com/office/drawing/2014/main" val="3233869296"/>
                    </a:ext>
                  </a:extLst>
                </a:gridCol>
                <a:gridCol w="1444244">
                  <a:extLst>
                    <a:ext uri="{9D8B030D-6E8A-4147-A177-3AD203B41FA5}">
                      <a16:colId xmlns:a16="http://schemas.microsoft.com/office/drawing/2014/main" val="4132924051"/>
                    </a:ext>
                  </a:extLst>
                </a:gridCol>
              </a:tblGrid>
              <a:tr h="543509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Parte interesada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Áreas de interés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Fases del proyecto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Enfoque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Método de participación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Frecuencia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EE3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240542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Residentes de la ciudad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8DA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Seguridad y accesibilidad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Planificación, ejecución y cierre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Inclusivo: Solicitar comentarios y opiniones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Publicaciones de redes sociales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4752285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Grupos ambientales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DEB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Conservación de los espacios verdes y diseño sostenible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 y planificación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Consultivo: Recurrir a su experiencia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Correos electrónicos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Mensual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046520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Departamento de Parques y Recreación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8F08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Mantenimiento, operaciones y cumplimiento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Inicio, planificación y ejecución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Orientado a la asociación: Trabajar para garantizar la sostenibilidad del parque a largo plazo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Llamadas telefónicas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Quincenal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846906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Contratistas de construcción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Presupuesto y control de calidad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Planificación, ejecución y cierre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Colaborativo: Trabajar estrechamente para garantizar una ejecución exitosa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Reuniones en persona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1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Semanal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6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1409745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A831D3C1-B5A9-681F-95B8-7C251077E1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337693"/>
              </p:ext>
            </p:extLst>
          </p:nvPr>
        </p:nvGraphicFramePr>
        <p:xfrm>
          <a:off x="165558" y="1022352"/>
          <a:ext cx="4504095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4501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3429594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NOMBRE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Renovación de parque urbano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6F9365-A51B-703E-04E3-4C4D7435E5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2127578"/>
              </p:ext>
            </p:extLst>
          </p:nvPr>
        </p:nvGraphicFramePr>
        <p:xfrm>
          <a:off x="4669653" y="1029434"/>
          <a:ext cx="7205736" cy="8619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8285">
                  <a:extLst>
                    <a:ext uri="{9D8B030D-6E8A-4147-A177-3AD203B41FA5}">
                      <a16:colId xmlns:a16="http://schemas.microsoft.com/office/drawing/2014/main" val="4132419924"/>
                    </a:ext>
                  </a:extLst>
                </a:gridCol>
                <a:gridCol w="5847451">
                  <a:extLst>
                    <a:ext uri="{9D8B030D-6E8A-4147-A177-3AD203B41FA5}">
                      <a16:colId xmlns:a16="http://schemas.microsoft.com/office/drawing/2014/main" val="3064632449"/>
                    </a:ext>
                  </a:extLst>
                </a:gridCol>
              </a:tblGrid>
              <a:tr h="861962">
                <a:tc>
                  <a:txBody>
                    <a:bodyPr/>
                    <a:lstStyle/>
                    <a:p>
                      <a:pPr marL="0" marR="46355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DESCRIPCIÓN DEL </a:t>
                      </a:r>
                      <a:br>
                        <a:rPr lang="en-US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0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PROYECTO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6675" marR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El objetivo de este proyecto es revitalizar un parque urbano existente mediante la mejora de las instalaciones recreativas, los espacios verdes, </a:t>
                      </a:r>
                      <a:b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s-419" sz="1200" b="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las zonas de juegos y los senderos e iluminación.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3063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049493"/>
              </p:ext>
            </p:extLst>
          </p:nvPr>
        </p:nvGraphicFramePr>
        <p:xfrm>
          <a:off x="787790" y="1050352"/>
          <a:ext cx="10468474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8474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</a:t>
                      </a:r>
                      <a:b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</a:b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cualquier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7051</TotalTime>
  <Words>319</Words>
  <Application>Microsoft Office PowerPoint</Application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89</cp:revision>
  <cp:lastPrinted>2020-08-31T22:23:58Z</cp:lastPrinted>
  <dcterms:created xsi:type="dcterms:W3CDTF">2021-07-07T23:54:57Z</dcterms:created>
  <dcterms:modified xsi:type="dcterms:W3CDTF">2024-10-22T06:22:15Z</dcterms:modified>
</cp:coreProperties>
</file>