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61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FF5C4B"/>
    <a:srgbClr val="E05143"/>
    <a:srgbClr val="FF6923"/>
    <a:srgbClr val="C8521C"/>
    <a:srgbClr val="DD6F66"/>
    <a:srgbClr val="FF7F74"/>
    <a:srgbClr val="F7BB72"/>
    <a:srgbClr val="EBDC82"/>
    <a:srgbClr val="97C5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23" autoAdjust="0"/>
    <p:restoredTop sz="96058"/>
  </p:normalViewPr>
  <p:slideViewPr>
    <p:cSldViewPr snapToGrid="0" snapToObjects="1">
      <p:cViewPr varScale="1">
        <p:scale>
          <a:sx n="104" d="100"/>
          <a:sy n="104" d="100"/>
        </p:scale>
        <p:origin x="126" y="19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4997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es.smartsheet.com/try-it?trp=28055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8000">
              <a:schemeClr val="accent1">
                <a:lumMod val="5000"/>
                <a:lumOff val="95000"/>
              </a:schemeClr>
            </a:gs>
            <a:gs pos="100000">
              <a:schemeClr val="accent3">
                <a:lumMod val="20000"/>
                <a:lumOff val="80000"/>
              </a:schemeClr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CBE3051-D1DD-D5A9-1163-7FE181064B77}"/>
              </a:ext>
            </a:extLst>
          </p:cNvPr>
          <p:cNvSpPr txBox="1"/>
          <p:nvPr/>
        </p:nvSpPr>
        <p:spPr>
          <a:xfrm>
            <a:off x="249646" y="236233"/>
            <a:ext cx="8196769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s-419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VENTAJAS Y DESVENTAJAS PARA PIZARRA para PowerPoint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4F14E5-966E-0039-6900-0101F13C7830}"/>
              </a:ext>
            </a:extLst>
          </p:cNvPr>
          <p:cNvSpPr txBox="1"/>
          <p:nvPr/>
        </p:nvSpPr>
        <p:spPr>
          <a:xfrm>
            <a:off x="249648" y="1535597"/>
            <a:ext cx="4700040" cy="4549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500" b="1" i="0" u="none" strike="noStrike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Cúando</a:t>
            </a:r>
            <a:r>
              <a:rPr lang="es-419" sz="15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utilizar esta plantilla: </a:t>
            </a:r>
          </a:p>
          <a:p>
            <a:pPr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5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Esta plantilla de pizarra ofrece una ayuda visual organizada para sesiones de lluvia de ideas, lo que permite a los equipos explorar en colaboración las ventajas y desventajas de varias opciones.</a:t>
            </a:r>
          </a:p>
          <a:p>
            <a:pPr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br>
              <a:rPr lang="en-US" sz="11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r>
              <a:rPr lang="es-419" sz="15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Características notables de la plantilla: </a:t>
            </a:r>
          </a:p>
          <a:p>
            <a:pPr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500" b="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Utilice notas adhesivas codificadas por colores para priorizar las ventajas y desventajas en función de la importancia. Mediante la asignación visual de los aspectos positivos y negativos, los equipos pueden identificar con claridad los riesgos y las oportunidades potenciales.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2946C76-FE81-347F-5890-EFFBB8482A2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64" r="64"/>
          <a:stretch/>
        </p:blipFill>
        <p:spPr>
          <a:xfrm>
            <a:off x="5661533" y="1642019"/>
            <a:ext cx="6213856" cy="3499758"/>
          </a:xfrm>
          <a:prstGeom prst="rect">
            <a:avLst/>
          </a:prstGeom>
          <a:effectLst>
            <a:outerShdw blurRad="127004" dist="38100" dir="2700000" algn="tl" rotWithShape="0">
              <a:schemeClr val="accent3">
                <a:lumMod val="75000"/>
                <a:alpha val="40000"/>
              </a:schemeClr>
            </a:outerShdw>
          </a:effectLst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EBA7D21E-3F35-75CF-EB65-98F3123D65FB}"/>
              </a:ext>
            </a:extLst>
          </p:cNvPr>
          <p:cNvGrpSpPr/>
          <p:nvPr/>
        </p:nvGrpSpPr>
        <p:grpSpPr>
          <a:xfrm>
            <a:off x="0" y="6492240"/>
            <a:ext cx="12192000" cy="365760"/>
            <a:chOff x="0" y="6492240"/>
            <a:chExt cx="12192000" cy="3657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28B20EB-9DFA-2AA1-010E-6388AA0BB656}"/>
                </a:ext>
              </a:extLst>
            </p:cNvPr>
            <p:cNvSpPr/>
            <p:nvPr/>
          </p:nvSpPr>
          <p:spPr>
            <a:xfrm>
              <a:off x="10162032" y="6492240"/>
              <a:ext cx="2029968" cy="365760"/>
            </a:xfrm>
            <a:prstGeom prst="rect">
              <a:avLst/>
            </a:prstGeom>
            <a:gradFill>
              <a:gsLst>
                <a:gs pos="30000">
                  <a:srgbClr val="FF5C4B"/>
                </a:gs>
                <a:gs pos="100000">
                  <a:srgbClr val="E05143"/>
                </a:gs>
              </a:gsLst>
              <a:lin ang="2700000" scaled="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latin typeface="Century Gothic" panose="020B0502020202020204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0F5EB41-D202-FCB9-C188-AE713B8ED12E}"/>
                </a:ext>
              </a:extLst>
            </p:cNvPr>
            <p:cNvSpPr/>
            <p:nvPr/>
          </p:nvSpPr>
          <p:spPr>
            <a:xfrm>
              <a:off x="8129624" y="6492240"/>
              <a:ext cx="2029968" cy="365760"/>
            </a:xfrm>
            <a:prstGeom prst="rect">
              <a:avLst/>
            </a:prstGeom>
            <a:gradFill>
              <a:gsLst>
                <a:gs pos="30000">
                  <a:srgbClr val="FF7F74"/>
                </a:gs>
                <a:gs pos="100000">
                  <a:srgbClr val="DD6F66"/>
                </a:gs>
              </a:gsLst>
              <a:lin ang="2700000" scaled="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latin typeface="Century Gothic" panose="020B0502020202020204" pitchFamily="34" charset="0"/>
              </a:endParaRPr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CA5AB050-09BC-1170-EA05-3A0FA14E2A3E}"/>
                </a:ext>
              </a:extLst>
            </p:cNvPr>
            <p:cNvSpPr/>
            <p:nvPr/>
          </p:nvSpPr>
          <p:spPr>
            <a:xfrm>
              <a:off x="6097218" y="6492240"/>
              <a:ext cx="2029968" cy="365760"/>
            </a:xfrm>
            <a:prstGeom prst="rect">
              <a:avLst/>
            </a:prstGeom>
            <a:gradFill>
              <a:gsLst>
                <a:gs pos="30000">
                  <a:srgbClr val="EBDC82"/>
                </a:gs>
                <a:gs pos="100000">
                  <a:srgbClr val="F7BB72"/>
                </a:gs>
              </a:gsLst>
              <a:lin ang="2700000" scaled="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E4D96D8-47DE-D623-959E-5579A98E51A2}"/>
                </a:ext>
              </a:extLst>
            </p:cNvPr>
            <p:cNvSpPr/>
            <p:nvPr/>
          </p:nvSpPr>
          <p:spPr>
            <a:xfrm>
              <a:off x="4064812" y="6492240"/>
              <a:ext cx="2029968" cy="365760"/>
            </a:xfrm>
            <a:prstGeom prst="rect">
              <a:avLst/>
            </a:prstGeom>
            <a:gradFill>
              <a:gsLst>
                <a:gs pos="30000">
                  <a:srgbClr val="BDF4F0"/>
                </a:gs>
                <a:gs pos="100000">
                  <a:srgbClr val="97C5C3"/>
                </a:gs>
              </a:gsLst>
              <a:lin ang="2700000" scaled="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30BFE57-3B5D-A26D-BC88-2ED1C73B5CB7}"/>
                </a:ext>
              </a:extLst>
            </p:cNvPr>
            <p:cNvSpPr/>
            <p:nvPr/>
          </p:nvSpPr>
          <p:spPr>
            <a:xfrm>
              <a:off x="2032406" y="6492240"/>
              <a:ext cx="2029968" cy="365760"/>
            </a:xfrm>
            <a:prstGeom prst="rect">
              <a:avLst/>
            </a:prstGeom>
            <a:gradFill>
              <a:gsLst>
                <a:gs pos="30000">
                  <a:srgbClr val="52D1D0"/>
                </a:gs>
                <a:gs pos="100000">
                  <a:srgbClr val="42ABAB"/>
                </a:gs>
              </a:gsLst>
              <a:lin ang="2700000" scaled="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latin typeface="Century Gothic" panose="020B0502020202020204" pitchFamily="34" charset="0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48CC6BB-445C-D8C9-A3D1-9751B7FC2BAD}"/>
                </a:ext>
              </a:extLst>
            </p:cNvPr>
            <p:cNvSpPr/>
            <p:nvPr/>
          </p:nvSpPr>
          <p:spPr>
            <a:xfrm>
              <a:off x="0" y="6492240"/>
              <a:ext cx="2039112" cy="365760"/>
            </a:xfrm>
            <a:prstGeom prst="rect">
              <a:avLst/>
            </a:prstGeom>
            <a:gradFill>
              <a:gsLst>
                <a:gs pos="30000">
                  <a:srgbClr val="60A6E8"/>
                </a:gs>
                <a:gs pos="100000">
                  <a:srgbClr val="518EC7"/>
                </a:gs>
              </a:gsLst>
              <a:lin ang="2700000" scaled="0"/>
            </a:gra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>
                <a:latin typeface="Century Gothic" panose="020B0502020202020204" pitchFamily="34" charset="0"/>
              </a:endParaRPr>
            </a:p>
          </p:txBody>
        </p:sp>
      </p:grpSp>
      <p:pic>
        <p:nvPicPr>
          <p:cNvPr id="3" name="Picture 2">
            <a:hlinkClick r:id="rId4"/>
            <a:extLst>
              <a:ext uri="{FF2B5EF4-FFF2-40B4-BE49-F238E27FC236}">
                <a16:creationId xmlns:a16="http://schemas.microsoft.com/office/drawing/2014/main" id="{414A91EE-1812-E347-2D32-A903E3994C1E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9105352" y="308999"/>
            <a:ext cx="2769231" cy="548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olded Corner 41">
            <a:extLst>
              <a:ext uri="{FF2B5EF4-FFF2-40B4-BE49-F238E27FC236}">
                <a16:creationId xmlns:a16="http://schemas.microsoft.com/office/drawing/2014/main" id="{5E9AD66F-A74B-FEA2-7542-A2D9C4E263BC}"/>
              </a:ext>
            </a:extLst>
          </p:cNvPr>
          <p:cNvSpPr/>
          <p:nvPr/>
        </p:nvSpPr>
        <p:spPr>
          <a:xfrm>
            <a:off x="7805749" y="2532888"/>
            <a:ext cx="1884962" cy="1792224"/>
          </a:xfrm>
          <a:prstGeom prst="foldedCorner">
            <a:avLst/>
          </a:prstGeom>
          <a:gradFill>
            <a:gsLst>
              <a:gs pos="30000">
                <a:srgbClr val="EBDC82"/>
              </a:gs>
              <a:gs pos="100000">
                <a:srgbClr val="F7BB72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Valor bajo / Elemento prioritario de DESVENTAJA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19191A7-7D45-2CD9-AEE0-515DBE12664F}"/>
              </a:ext>
            </a:extLst>
          </p:cNvPr>
          <p:cNvCxnSpPr/>
          <p:nvPr/>
        </p:nvCxnSpPr>
        <p:spPr>
          <a:xfrm>
            <a:off x="6096000" y="454152"/>
            <a:ext cx="0" cy="5949696"/>
          </a:xfrm>
          <a:prstGeom prst="line">
            <a:avLst/>
          </a:prstGeom>
          <a:ln w="41275">
            <a:gradFill>
              <a:gsLst>
                <a:gs pos="100000">
                  <a:schemeClr val="tx1">
                    <a:lumMod val="75000"/>
                    <a:lumOff val="25000"/>
                  </a:schemeClr>
                </a:gs>
                <a:gs pos="39000">
                  <a:schemeClr val="bg1">
                    <a:lumMod val="95000"/>
                  </a:schemeClr>
                </a:gs>
                <a:gs pos="0">
                  <a:schemeClr val="bg1">
                    <a:lumMod val="85000"/>
                  </a:schemeClr>
                </a:gs>
                <a:gs pos="84000">
                  <a:schemeClr val="bg1">
                    <a:lumMod val="5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23169C0-EE07-DE62-C0FC-FFE8375E7B7E}"/>
              </a:ext>
            </a:extLst>
          </p:cNvPr>
          <p:cNvSpPr txBox="1"/>
          <p:nvPr/>
        </p:nvSpPr>
        <p:spPr>
          <a:xfrm>
            <a:off x="304800" y="5395137"/>
            <a:ext cx="297126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700" dirty="0"/>
              <a:t>VALOR DE VENTAJA / REFERENCIA DE PRIORIDAD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7E39776-D711-B28F-96A8-49EEFCD80FEE}"/>
              </a:ext>
            </a:extLst>
          </p:cNvPr>
          <p:cNvSpPr txBox="1"/>
          <p:nvPr/>
        </p:nvSpPr>
        <p:spPr>
          <a:xfrm>
            <a:off x="565089" y="6048280"/>
            <a:ext cx="28894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600" dirty="0"/>
              <a:t>ALTO           MEDIO          BAJO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54B34EB-A0E8-9724-B58C-5A15326FBBC3}"/>
              </a:ext>
            </a:extLst>
          </p:cNvPr>
          <p:cNvSpPr/>
          <p:nvPr/>
        </p:nvSpPr>
        <p:spPr>
          <a:xfrm>
            <a:off x="386571" y="6108192"/>
            <a:ext cx="210837" cy="210837"/>
          </a:xfrm>
          <a:prstGeom prst="ellipse">
            <a:avLst/>
          </a:prstGeom>
          <a:solidFill>
            <a:srgbClr val="60A6E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77E7837-7CC5-D5D9-2F3F-D39683FB7555}"/>
              </a:ext>
            </a:extLst>
          </p:cNvPr>
          <p:cNvSpPr/>
          <p:nvPr/>
        </p:nvSpPr>
        <p:spPr>
          <a:xfrm>
            <a:off x="1281349" y="6103894"/>
            <a:ext cx="210837" cy="210837"/>
          </a:xfrm>
          <a:prstGeom prst="ellipse">
            <a:avLst/>
          </a:prstGeom>
          <a:solidFill>
            <a:srgbClr val="52D1D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E1809B0-E0A2-586D-DED4-BB500F7E42C9}"/>
              </a:ext>
            </a:extLst>
          </p:cNvPr>
          <p:cNvSpPr/>
          <p:nvPr/>
        </p:nvSpPr>
        <p:spPr>
          <a:xfrm>
            <a:off x="2333677" y="6112138"/>
            <a:ext cx="210837" cy="210837"/>
          </a:xfrm>
          <a:prstGeom prst="ellipse">
            <a:avLst/>
          </a:prstGeom>
          <a:solidFill>
            <a:srgbClr val="BDF4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AF729A2-FFB0-FA3B-AE15-4BCE61A792E0}"/>
              </a:ext>
            </a:extLst>
          </p:cNvPr>
          <p:cNvSpPr txBox="1"/>
          <p:nvPr/>
        </p:nvSpPr>
        <p:spPr>
          <a:xfrm>
            <a:off x="9032064" y="5501669"/>
            <a:ext cx="318210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700" dirty="0"/>
              <a:t>VALOR DE DESVENTAJA / REFERENCIA DE PRIORIDAD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4FBF05D-6610-3B1A-35CF-33B4B303CD6C}"/>
              </a:ext>
            </a:extLst>
          </p:cNvPr>
          <p:cNvSpPr txBox="1"/>
          <p:nvPr/>
        </p:nvSpPr>
        <p:spPr>
          <a:xfrm>
            <a:off x="9282381" y="6048280"/>
            <a:ext cx="26414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600" dirty="0"/>
              <a:t>ALTO          MEDIO          BAJO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14CC39D-C62C-62AF-8959-3CE11CFFA147}"/>
              </a:ext>
            </a:extLst>
          </p:cNvPr>
          <p:cNvSpPr/>
          <p:nvPr/>
        </p:nvSpPr>
        <p:spPr>
          <a:xfrm>
            <a:off x="9103863" y="6108192"/>
            <a:ext cx="210837" cy="210837"/>
          </a:xfrm>
          <a:prstGeom prst="ellipse">
            <a:avLst/>
          </a:prstGeom>
          <a:solidFill>
            <a:srgbClr val="FF5C4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D940024-9E2F-71A8-7717-85E4F048F4D1}"/>
              </a:ext>
            </a:extLst>
          </p:cNvPr>
          <p:cNvSpPr/>
          <p:nvPr/>
        </p:nvSpPr>
        <p:spPr>
          <a:xfrm>
            <a:off x="9972006" y="6103894"/>
            <a:ext cx="210837" cy="210837"/>
          </a:xfrm>
          <a:prstGeom prst="ellipse">
            <a:avLst/>
          </a:prstGeom>
          <a:solidFill>
            <a:srgbClr val="FF7F7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86FDC74A-8953-72CD-3BE8-F3CACB73E9FC}"/>
              </a:ext>
            </a:extLst>
          </p:cNvPr>
          <p:cNvSpPr/>
          <p:nvPr/>
        </p:nvSpPr>
        <p:spPr>
          <a:xfrm>
            <a:off x="11025101" y="6112138"/>
            <a:ext cx="210837" cy="210837"/>
          </a:xfrm>
          <a:prstGeom prst="ellipse">
            <a:avLst/>
          </a:prstGeom>
          <a:solidFill>
            <a:srgbClr val="F7BB7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olded Corner 32">
            <a:extLst>
              <a:ext uri="{FF2B5EF4-FFF2-40B4-BE49-F238E27FC236}">
                <a16:creationId xmlns:a16="http://schemas.microsoft.com/office/drawing/2014/main" id="{1677F463-DF8F-7773-EE8B-DA57B4AE1750}"/>
              </a:ext>
            </a:extLst>
          </p:cNvPr>
          <p:cNvSpPr/>
          <p:nvPr/>
        </p:nvSpPr>
        <p:spPr>
          <a:xfrm>
            <a:off x="386571" y="1217025"/>
            <a:ext cx="1884962" cy="1792224"/>
          </a:xfrm>
          <a:prstGeom prst="foldedCorner">
            <a:avLst/>
          </a:prstGeom>
          <a:gradFill>
            <a:gsLst>
              <a:gs pos="30000">
                <a:srgbClr val="60A6E8"/>
              </a:gs>
              <a:gs pos="100000">
                <a:srgbClr val="518EC7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2000" dirty="0">
                <a:latin typeface="Century Gothic" panose="020B0502020202020204" pitchFamily="34" charset="0"/>
              </a:rPr>
              <a:t>Valor alto / Elemento prioritario de VENTAJA</a:t>
            </a:r>
          </a:p>
        </p:txBody>
      </p:sp>
      <p:sp>
        <p:nvSpPr>
          <p:cNvPr id="35" name="Folded Corner 34">
            <a:extLst>
              <a:ext uri="{FF2B5EF4-FFF2-40B4-BE49-F238E27FC236}">
                <a16:creationId xmlns:a16="http://schemas.microsoft.com/office/drawing/2014/main" id="{6172A4B3-A34A-834A-0D5C-24BB2148297A}"/>
              </a:ext>
            </a:extLst>
          </p:cNvPr>
          <p:cNvSpPr/>
          <p:nvPr/>
        </p:nvSpPr>
        <p:spPr>
          <a:xfrm>
            <a:off x="3938152" y="454152"/>
            <a:ext cx="1884962" cy="1792224"/>
          </a:xfrm>
          <a:prstGeom prst="foldedCorner">
            <a:avLst/>
          </a:prstGeom>
          <a:gradFill>
            <a:gsLst>
              <a:gs pos="30000">
                <a:srgbClr val="60A6E8"/>
              </a:gs>
              <a:gs pos="100000">
                <a:srgbClr val="518EC7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2000" dirty="0">
                <a:latin typeface="Century Gothic" panose="020B0502020202020204" pitchFamily="34" charset="0"/>
              </a:rPr>
              <a:t>Valor alto / Elemento prioritario de VENTAJA</a:t>
            </a:r>
          </a:p>
        </p:txBody>
      </p:sp>
      <p:sp>
        <p:nvSpPr>
          <p:cNvPr id="36" name="Folded Corner 35">
            <a:extLst>
              <a:ext uri="{FF2B5EF4-FFF2-40B4-BE49-F238E27FC236}">
                <a16:creationId xmlns:a16="http://schemas.microsoft.com/office/drawing/2014/main" id="{34B9EB94-121D-AED2-F457-4F5DD575F8D6}"/>
              </a:ext>
            </a:extLst>
          </p:cNvPr>
          <p:cNvSpPr/>
          <p:nvPr/>
        </p:nvSpPr>
        <p:spPr>
          <a:xfrm>
            <a:off x="2482370" y="1801368"/>
            <a:ext cx="1884962" cy="1792224"/>
          </a:xfrm>
          <a:prstGeom prst="foldedCorner">
            <a:avLst/>
          </a:prstGeom>
          <a:gradFill>
            <a:gsLst>
              <a:gs pos="30000">
                <a:srgbClr val="52D1D0"/>
              </a:gs>
              <a:gs pos="100000">
                <a:srgbClr val="42ABAB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2000" dirty="0">
                <a:latin typeface="Century Gothic" panose="020B0502020202020204" pitchFamily="34" charset="0"/>
              </a:rPr>
              <a:t>Valor medio / Elemento prioritario de VENTAJA</a:t>
            </a:r>
          </a:p>
        </p:txBody>
      </p:sp>
      <p:sp>
        <p:nvSpPr>
          <p:cNvPr id="37" name="Folded Corner 36">
            <a:extLst>
              <a:ext uri="{FF2B5EF4-FFF2-40B4-BE49-F238E27FC236}">
                <a16:creationId xmlns:a16="http://schemas.microsoft.com/office/drawing/2014/main" id="{BC8DA900-4880-16C4-6045-C65C9B01DFD3}"/>
              </a:ext>
            </a:extLst>
          </p:cNvPr>
          <p:cNvSpPr/>
          <p:nvPr/>
        </p:nvSpPr>
        <p:spPr>
          <a:xfrm>
            <a:off x="815751" y="3460353"/>
            <a:ext cx="1884962" cy="1792224"/>
          </a:xfrm>
          <a:prstGeom prst="foldedCorner">
            <a:avLst/>
          </a:prstGeom>
          <a:gradFill>
            <a:gsLst>
              <a:gs pos="30000">
                <a:srgbClr val="BDF4F0"/>
              </a:gs>
              <a:gs pos="100000">
                <a:srgbClr val="97C5C3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Valor bajo / Elemento prioritario de VENTAJA</a:t>
            </a:r>
          </a:p>
        </p:txBody>
      </p:sp>
      <p:sp>
        <p:nvSpPr>
          <p:cNvPr id="39" name="Folded Corner 38">
            <a:extLst>
              <a:ext uri="{FF2B5EF4-FFF2-40B4-BE49-F238E27FC236}">
                <a16:creationId xmlns:a16="http://schemas.microsoft.com/office/drawing/2014/main" id="{F9D713EF-2D0B-B393-CABF-B101DA5C8149}"/>
              </a:ext>
            </a:extLst>
          </p:cNvPr>
          <p:cNvSpPr/>
          <p:nvPr/>
        </p:nvSpPr>
        <p:spPr>
          <a:xfrm>
            <a:off x="9797430" y="3742420"/>
            <a:ext cx="1884962" cy="1792224"/>
          </a:xfrm>
          <a:prstGeom prst="foldedCorner">
            <a:avLst/>
          </a:prstGeom>
          <a:gradFill>
            <a:gsLst>
              <a:gs pos="30000">
                <a:srgbClr val="FF5C4B"/>
              </a:gs>
              <a:gs pos="100000">
                <a:srgbClr val="E05143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2000">
                <a:latin typeface="Century Gothic" panose="020B0502020202020204" pitchFamily="34" charset="0"/>
              </a:rPr>
              <a:t>Valor alto / Elemento prioritario de DESVENTAJA</a:t>
            </a:r>
          </a:p>
        </p:txBody>
      </p:sp>
      <p:sp>
        <p:nvSpPr>
          <p:cNvPr id="40" name="Folded Corner 39">
            <a:extLst>
              <a:ext uri="{FF2B5EF4-FFF2-40B4-BE49-F238E27FC236}">
                <a16:creationId xmlns:a16="http://schemas.microsoft.com/office/drawing/2014/main" id="{C3793236-5826-CEFC-6E9D-25E577B5A8BA}"/>
              </a:ext>
            </a:extLst>
          </p:cNvPr>
          <p:cNvSpPr/>
          <p:nvPr/>
        </p:nvSpPr>
        <p:spPr>
          <a:xfrm>
            <a:off x="6432713" y="1063027"/>
            <a:ext cx="1884962" cy="1792224"/>
          </a:xfrm>
          <a:prstGeom prst="foldedCorner">
            <a:avLst/>
          </a:prstGeom>
          <a:gradFill>
            <a:gsLst>
              <a:gs pos="30000">
                <a:srgbClr val="FF5C4B"/>
              </a:gs>
              <a:gs pos="100000">
                <a:srgbClr val="E05143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2000" dirty="0">
                <a:latin typeface="Century Gothic" panose="020B0502020202020204" pitchFamily="34" charset="0"/>
              </a:rPr>
              <a:t>Valor alto / Elemento prioritario de DESVENTAJA</a:t>
            </a:r>
          </a:p>
        </p:txBody>
      </p:sp>
      <p:sp>
        <p:nvSpPr>
          <p:cNvPr id="41" name="Folded Corner 40">
            <a:extLst>
              <a:ext uri="{FF2B5EF4-FFF2-40B4-BE49-F238E27FC236}">
                <a16:creationId xmlns:a16="http://schemas.microsoft.com/office/drawing/2014/main" id="{55EA5321-5F2E-8727-271F-D2034616032F}"/>
              </a:ext>
            </a:extLst>
          </p:cNvPr>
          <p:cNvSpPr/>
          <p:nvPr/>
        </p:nvSpPr>
        <p:spPr>
          <a:xfrm>
            <a:off x="9794975" y="1217025"/>
            <a:ext cx="1884962" cy="1792224"/>
          </a:xfrm>
          <a:prstGeom prst="foldedCorner">
            <a:avLst/>
          </a:prstGeom>
          <a:gradFill>
            <a:gsLst>
              <a:gs pos="30000">
                <a:srgbClr val="FF7F74"/>
              </a:gs>
              <a:gs pos="100000">
                <a:srgbClr val="DD6F66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2000">
                <a:latin typeface="Century Gothic" panose="020B0502020202020204" pitchFamily="34" charset="0"/>
              </a:rPr>
              <a:t>Valor medio / Elemento prioritario de DESVENTAJA</a:t>
            </a:r>
          </a:p>
        </p:txBody>
      </p:sp>
      <p:sp>
        <p:nvSpPr>
          <p:cNvPr id="43" name="Folded Corner 42">
            <a:extLst>
              <a:ext uri="{FF2B5EF4-FFF2-40B4-BE49-F238E27FC236}">
                <a16:creationId xmlns:a16="http://schemas.microsoft.com/office/drawing/2014/main" id="{8606ADFE-5DC4-9E83-656A-4DDC0F1A471C}"/>
              </a:ext>
            </a:extLst>
          </p:cNvPr>
          <p:cNvSpPr/>
          <p:nvPr/>
        </p:nvSpPr>
        <p:spPr>
          <a:xfrm>
            <a:off x="6432713" y="4522507"/>
            <a:ext cx="1884962" cy="1792224"/>
          </a:xfrm>
          <a:prstGeom prst="foldedCorner">
            <a:avLst/>
          </a:prstGeom>
          <a:gradFill>
            <a:gsLst>
              <a:gs pos="30000">
                <a:srgbClr val="EBDC82"/>
              </a:gs>
              <a:gs pos="100000">
                <a:srgbClr val="F7BB72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20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Valor bajo / Elemento prioritario de DESVENTAJA</a:t>
            </a:r>
          </a:p>
        </p:txBody>
      </p:sp>
      <p:sp>
        <p:nvSpPr>
          <p:cNvPr id="44" name="Folded Corner 43">
            <a:extLst>
              <a:ext uri="{FF2B5EF4-FFF2-40B4-BE49-F238E27FC236}">
                <a16:creationId xmlns:a16="http://schemas.microsoft.com/office/drawing/2014/main" id="{D1D32E64-DF36-127C-A312-27DCABB0663C}"/>
              </a:ext>
            </a:extLst>
          </p:cNvPr>
          <p:cNvSpPr/>
          <p:nvPr/>
        </p:nvSpPr>
        <p:spPr>
          <a:xfrm>
            <a:off x="3876922" y="4044696"/>
            <a:ext cx="1884962" cy="1792224"/>
          </a:xfrm>
          <a:prstGeom prst="foldedCorner">
            <a:avLst/>
          </a:prstGeom>
          <a:gradFill>
            <a:gsLst>
              <a:gs pos="30000">
                <a:srgbClr val="52D1D0"/>
              </a:gs>
              <a:gs pos="100000">
                <a:srgbClr val="42ABAB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419" sz="2000" dirty="0">
                <a:latin typeface="Century Gothic" panose="020B0502020202020204" pitchFamily="34" charset="0"/>
              </a:rPr>
              <a:t>Valor medio / Elemento prioritario de VENTAJA</a:t>
            </a:r>
          </a:p>
        </p:txBody>
      </p:sp>
      <p:sp>
        <p:nvSpPr>
          <p:cNvPr id="5" name="CONS">
            <a:extLst>
              <a:ext uri="{FF2B5EF4-FFF2-40B4-BE49-F238E27FC236}">
                <a16:creationId xmlns:a16="http://schemas.microsoft.com/office/drawing/2014/main" id="{F7DE1E0D-AB2B-F2F5-6A92-25CD060966AC}"/>
              </a:ext>
            </a:extLst>
          </p:cNvPr>
          <p:cNvSpPr/>
          <p:nvPr/>
        </p:nvSpPr>
        <p:spPr>
          <a:xfrm>
            <a:off x="6430116" y="325016"/>
            <a:ext cx="5491495" cy="731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300" tIns="91425" rIns="18287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5000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DESVENTAJAS</a:t>
            </a:r>
          </a:p>
        </p:txBody>
      </p:sp>
      <p:sp>
        <p:nvSpPr>
          <p:cNvPr id="4" name="PROS">
            <a:extLst>
              <a:ext uri="{FF2B5EF4-FFF2-40B4-BE49-F238E27FC236}">
                <a16:creationId xmlns:a16="http://schemas.microsoft.com/office/drawing/2014/main" id="{EEEF33B2-5B17-FB2D-9FA3-B92065B72519}"/>
              </a:ext>
            </a:extLst>
          </p:cNvPr>
          <p:cNvSpPr/>
          <p:nvPr/>
        </p:nvSpPr>
        <p:spPr>
          <a:xfrm>
            <a:off x="178023" y="325016"/>
            <a:ext cx="4705061" cy="731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300" tIns="91425" rIns="274300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5000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VENTAJAS</a:t>
            </a:r>
          </a:p>
        </p:txBody>
      </p:sp>
    </p:spTree>
    <p:extLst>
      <p:ext uri="{BB962C8B-B14F-4D97-AF65-F5344CB8AC3E}">
        <p14:creationId xmlns:p14="http://schemas.microsoft.com/office/powerpoint/2010/main" val="1833140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509073"/>
              </p:ext>
            </p:extLst>
          </p:nvPr>
        </p:nvGraphicFramePr>
        <p:xfrm>
          <a:off x="787789" y="1050352"/>
          <a:ext cx="10430107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30107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</a:t>
                      </a: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. </a:t>
                      </a:r>
                      <a:b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Si </a:t>
                      </a: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15709</TotalTime>
  <Words>297</Words>
  <Application>Microsoft Office PowerPoint</Application>
  <PresentationFormat>Widescreen</PresentationFormat>
  <Paragraphs>27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150</cp:revision>
  <cp:lastPrinted>2020-08-31T22:23:58Z</cp:lastPrinted>
  <dcterms:created xsi:type="dcterms:W3CDTF">2021-07-07T23:54:57Z</dcterms:created>
  <dcterms:modified xsi:type="dcterms:W3CDTF">2024-10-21T06:54:38Z</dcterms:modified>
</cp:coreProperties>
</file>