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55" r:id="rId3"/>
    <p:sldId id="35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EDC"/>
    <a:srgbClr val="CADBF9"/>
    <a:srgbClr val="6878A5"/>
    <a:srgbClr val="018080"/>
    <a:srgbClr val="F039C0"/>
    <a:srgbClr val="7C819D"/>
    <a:srgbClr val="DAE7E6"/>
    <a:srgbClr val="CBDEDE"/>
    <a:srgbClr val="E6EEF9"/>
    <a:srgbClr val="9CA6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35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61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009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7824B-299A-4253-4419-56467D065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AA9D93-0275-4952-19D4-A0322B1D24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BFCC00-FBDC-8325-1B87-A3809E6400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4CF16-6964-0DBB-496A-36F4B625D9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8575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5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C4E1917-5DD3-1FD0-232D-F26690A911E2}"/>
              </a:ext>
            </a:extLst>
          </p:cNvPr>
          <p:cNvSpPr/>
          <p:nvPr/>
        </p:nvSpPr>
        <p:spPr>
          <a:xfrm>
            <a:off x="0" y="6488998"/>
            <a:ext cx="9964132" cy="376179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endParaRPr lang="en-US" sz="2800" kern="100" dirty="0">
              <a:solidFill>
                <a:srgbClr val="00707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C8D22C-BAF1-3983-1383-AA29BC38FF31}"/>
              </a:ext>
            </a:extLst>
          </p:cNvPr>
          <p:cNvSpPr/>
          <p:nvPr/>
        </p:nvSpPr>
        <p:spPr>
          <a:xfrm>
            <a:off x="9964132" y="6488998"/>
            <a:ext cx="1115488" cy="376179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95E2F6-13F0-2F9C-150E-6C981B1E4921}"/>
              </a:ext>
            </a:extLst>
          </p:cNvPr>
          <p:cNvSpPr/>
          <p:nvPr/>
        </p:nvSpPr>
        <p:spPr>
          <a:xfrm>
            <a:off x="11079620" y="6488998"/>
            <a:ext cx="1115488" cy="376179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raphic 10" descr="Indignia de cruz con relleno sólido">
            <a:extLst>
              <a:ext uri="{FF2B5EF4-FFF2-40B4-BE49-F238E27FC236}">
                <a16:creationId xmlns:a16="http://schemas.microsoft.com/office/drawing/2014/main" id="{87FA5516-CC1B-CE26-28C0-D137370E6122}"/>
              </a:ext>
            </a:extLst>
          </p:cNvPr>
          <p:cNvSpPr/>
          <p:nvPr/>
        </p:nvSpPr>
        <p:spPr>
          <a:xfrm>
            <a:off x="10731500" y="5350890"/>
            <a:ext cx="996674" cy="996733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gradFill>
            <a:gsLst>
              <a:gs pos="48000">
                <a:srgbClr val="CADBF9"/>
              </a:gs>
              <a:gs pos="100000">
                <a:schemeClr val="bg1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1" descr="Insignia de marca de verificación 1 con relleno sólido">
            <a:extLst>
              <a:ext uri="{FF2B5EF4-FFF2-40B4-BE49-F238E27FC236}">
                <a16:creationId xmlns:a16="http://schemas.microsoft.com/office/drawing/2014/main" id="{ACE92729-9B6E-9A9B-DA26-46FC28DFD652}"/>
              </a:ext>
            </a:extLst>
          </p:cNvPr>
          <p:cNvSpPr/>
          <p:nvPr/>
        </p:nvSpPr>
        <p:spPr>
          <a:xfrm>
            <a:off x="9298987" y="4898363"/>
            <a:ext cx="1339921" cy="1059017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gradFill>
            <a:gsLst>
              <a:gs pos="48000">
                <a:srgbClr val="B2DEDC"/>
              </a:gs>
              <a:gs pos="100000">
                <a:schemeClr val="bg1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6" y="236233"/>
            <a:ext cx="877894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DIAPOSITIVA DE LISTA SIMPLE DE VENTAJAS Y DESVENTAJAS: EJEMPLO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49647" y="1535597"/>
            <a:ext cx="5514783" cy="427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usar esta plantilla: </a:t>
            </a:r>
            <a:r>
              <a:rPr lang="es-419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Utilice esta plantilla de diapositiva de ventajas y desventajas como parte de una presentación para comunicar de manera efectiva el razonamiento detrás de sus elecciones a sus colegas o partes interesadas. El diseño simple funciona para discusiones, reuniones o cualquier situación que requiera una representación visual clara de consideraciones que compiten entre sí.</a:t>
            </a:r>
          </a:p>
          <a:p>
            <a:pPr rtl="0">
              <a:lnSpc>
                <a:spcPct val="140000"/>
              </a:lnSpc>
            </a:pPr>
            <a:br>
              <a:rPr lang="en-US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Características notables de la plantilla: </a:t>
            </a:r>
            <a:r>
              <a:rPr lang="es-419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plantilla está diseñada para brindar claridad, enumerar los aspectos positivos y negativos de una decisión o situación en formato de diapositiva. La versión de ejemplo de esta plantilla muestra la diapositiva completa con las ventajas y desventajas de iniciar una empresa emergente.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F43049-D2D9-DF0A-F1CA-043A2CA34A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087641" y="1496193"/>
            <a:ext cx="5785614" cy="3254407"/>
          </a:xfrm>
          <a:prstGeom prst="rect">
            <a:avLst/>
          </a:prstGeom>
          <a:effectLst>
            <a:outerShdw blurRad="127004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50D02BD9-80A1-11C3-099E-422B9565202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105352" y="308999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389F5F0F-7520-5122-A7C9-384E30190B9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DCBF49B-3DEC-D661-8262-1C6AB68AD829}"/>
              </a:ext>
            </a:extLst>
          </p:cNvPr>
          <p:cNvSpPr/>
          <p:nvPr/>
        </p:nvSpPr>
        <p:spPr>
          <a:xfrm>
            <a:off x="9964132" y="0"/>
            <a:ext cx="1115488" cy="868680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471D06-BC91-4894-5708-7C07BB22D58C}"/>
              </a:ext>
            </a:extLst>
          </p:cNvPr>
          <p:cNvSpPr/>
          <p:nvPr/>
        </p:nvSpPr>
        <p:spPr>
          <a:xfrm>
            <a:off x="11079620" y="0"/>
            <a:ext cx="1115488" cy="868680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B94B9D-E67D-8C50-5ACC-7E8AB89C3A87}"/>
              </a:ext>
            </a:extLst>
          </p:cNvPr>
          <p:cNvSpPr/>
          <p:nvPr/>
        </p:nvSpPr>
        <p:spPr>
          <a:xfrm>
            <a:off x="0" y="0"/>
            <a:ext cx="9964132" cy="868680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pPr rtl="0"/>
            <a:r>
              <a:rPr lang="es-419" sz="2600" kern="100" dirty="0">
                <a:solidFill>
                  <a:srgbClr val="00707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Ventajas y desventajas de iniciar una empresa emergente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ED644C-F63E-6BEE-74D2-79B98E4225AC}"/>
              </a:ext>
            </a:extLst>
          </p:cNvPr>
          <p:cNvSpPr/>
          <p:nvPr/>
        </p:nvSpPr>
        <p:spPr>
          <a:xfrm>
            <a:off x="1292182" y="1197259"/>
            <a:ext cx="4203369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>
                <a:solidFill>
                  <a:srgbClr val="419E9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VENTAJAS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4E8115-FEB4-0409-3E6E-EF3377B61CA9}"/>
              </a:ext>
            </a:extLst>
          </p:cNvPr>
          <p:cNvSpPr/>
          <p:nvPr/>
        </p:nvSpPr>
        <p:spPr>
          <a:xfrm>
            <a:off x="7061199" y="1197259"/>
            <a:ext cx="4204563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 dirty="0">
                <a:solidFill>
                  <a:srgbClr val="7C819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DESVENTAJAS</a:t>
            </a:r>
          </a:p>
        </p:txBody>
      </p:sp>
      <p:sp>
        <p:nvSpPr>
          <p:cNvPr id="21" name="Graphic 3" descr="Indignia de cruz con relleno sólido">
            <a:extLst>
              <a:ext uri="{FF2B5EF4-FFF2-40B4-BE49-F238E27FC236}">
                <a16:creationId xmlns:a16="http://schemas.microsoft.com/office/drawing/2014/main" id="{3B9C5396-4CF3-CAC2-03B7-8EB02AC79A2B}"/>
              </a:ext>
            </a:extLst>
          </p:cNvPr>
          <p:cNvSpPr/>
          <p:nvPr/>
        </p:nvSpPr>
        <p:spPr>
          <a:xfrm>
            <a:off x="6242088" y="1092718"/>
            <a:ext cx="723518" cy="723519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3518" h="723519">
                <a:moveTo>
                  <a:pt x="361769" y="0"/>
                </a:moveTo>
                <a:cubicBezTo>
                  <a:pt x="161975" y="-5"/>
                  <a:pt x="6" y="161956"/>
                  <a:pt x="0" y="361750"/>
                </a:cubicBezTo>
                <a:cubicBezTo>
                  <a:pt x="-6" y="561545"/>
                  <a:pt x="161955" y="723513"/>
                  <a:pt x="361750" y="723519"/>
                </a:cubicBezTo>
                <a:cubicBezTo>
                  <a:pt x="561545" y="723524"/>
                  <a:pt x="723513" y="561564"/>
                  <a:pt x="723519" y="361769"/>
                </a:cubicBezTo>
                <a:cubicBezTo>
                  <a:pt x="723519" y="361757"/>
                  <a:pt x="723519" y="361743"/>
                  <a:pt x="723519" y="361731"/>
                </a:cubicBezTo>
                <a:cubicBezTo>
                  <a:pt x="723592" y="162026"/>
                  <a:pt x="561760" y="73"/>
                  <a:pt x="362055" y="0"/>
                </a:cubicBezTo>
                <a:cubicBezTo>
                  <a:pt x="361960" y="0"/>
                  <a:pt x="361864" y="0"/>
                  <a:pt x="361769" y="0"/>
                </a:cubicBezTo>
                <a:close/>
                <a:moveTo>
                  <a:pt x="523408" y="477860"/>
                </a:moveTo>
                <a:lnTo>
                  <a:pt x="477869" y="523399"/>
                </a:lnTo>
                <a:lnTo>
                  <a:pt x="361769" y="407280"/>
                </a:lnTo>
                <a:lnTo>
                  <a:pt x="245707" y="523380"/>
                </a:lnTo>
                <a:lnTo>
                  <a:pt x="200168" y="477841"/>
                </a:lnTo>
                <a:lnTo>
                  <a:pt x="316192" y="361731"/>
                </a:lnTo>
                <a:lnTo>
                  <a:pt x="200120" y="245631"/>
                </a:lnTo>
                <a:lnTo>
                  <a:pt x="245707" y="200092"/>
                </a:lnTo>
                <a:lnTo>
                  <a:pt x="361769" y="316230"/>
                </a:lnTo>
                <a:lnTo>
                  <a:pt x="477869" y="200092"/>
                </a:lnTo>
                <a:lnTo>
                  <a:pt x="523408" y="245631"/>
                </a:lnTo>
                <a:lnTo>
                  <a:pt x="407308" y="361731"/>
                </a:lnTo>
                <a:close/>
              </a:path>
            </a:pathLst>
          </a:custGeom>
          <a:gradFill>
            <a:gsLst>
              <a:gs pos="48000">
                <a:srgbClr val="6878A5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9" descr="Insignia de marca de verificación 1 con relleno sólido">
            <a:extLst>
              <a:ext uri="{FF2B5EF4-FFF2-40B4-BE49-F238E27FC236}">
                <a16:creationId xmlns:a16="http://schemas.microsoft.com/office/drawing/2014/main" id="{7D00828E-B154-FE8C-4CFD-C13E2F53BB97}"/>
              </a:ext>
            </a:extLst>
          </p:cNvPr>
          <p:cNvSpPr/>
          <p:nvPr/>
        </p:nvSpPr>
        <p:spPr>
          <a:xfrm>
            <a:off x="395758" y="1092719"/>
            <a:ext cx="723499" cy="723499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gradFill>
            <a:gsLst>
              <a:gs pos="48000">
                <a:srgbClr val="018080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 descr="Indignia de cruz con relleno sólido">
            <a:extLst>
              <a:ext uri="{FF2B5EF4-FFF2-40B4-BE49-F238E27FC236}">
                <a16:creationId xmlns:a16="http://schemas.microsoft.com/office/drawing/2014/main" id="{1107D738-4038-D0A0-2BA8-66F5253FFF4A}"/>
              </a:ext>
            </a:extLst>
          </p:cNvPr>
          <p:cNvSpPr/>
          <p:nvPr/>
        </p:nvSpPr>
        <p:spPr>
          <a:xfrm>
            <a:off x="11367555" y="155401"/>
            <a:ext cx="581878" cy="581912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solidFill>
            <a:srgbClr val="CADBF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1" descr="Insignia de marca de verificación 1 con relleno sólido">
            <a:extLst>
              <a:ext uri="{FF2B5EF4-FFF2-40B4-BE49-F238E27FC236}">
                <a16:creationId xmlns:a16="http://schemas.microsoft.com/office/drawing/2014/main" id="{12534545-7EC4-0BFC-3D6C-FCEDD19D4E69}"/>
              </a:ext>
            </a:extLst>
          </p:cNvPr>
          <p:cNvSpPr/>
          <p:nvPr/>
        </p:nvSpPr>
        <p:spPr>
          <a:xfrm>
            <a:off x="10175966" y="145297"/>
            <a:ext cx="782272" cy="618275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solidFill>
            <a:srgbClr val="B2DED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4D741E-0535-A4BD-F8B1-31FAC3A55573}"/>
              </a:ext>
            </a:extLst>
          </p:cNvPr>
          <p:cNvSpPr txBox="1"/>
          <p:nvPr/>
        </p:nvSpPr>
        <p:spPr>
          <a:xfrm>
            <a:off x="595890" y="1992397"/>
            <a:ext cx="505918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conservar el control total sobre las finanzas y la toma de decisiones de la empresa.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mantener un mayor porcentaje de propiedad en el negocio.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fomentar las operaciones austeras y una cultura de innovación.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priorizar la rentabilidad sin la presión de satisfacer a los inversores.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evitar contraer deudas o renunciar al capital, lo que reduce el riesgo financiero.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permitir un crecimiento sostenible y reducir el riesgo de una extensión excesiva.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Debe centrarse en ofrecer valor a los clientes, </a:t>
            </a:r>
            <a:br>
              <a:rPr lang="es-419" sz="1500" dirty="0">
                <a:latin typeface="Century Gothic" panose="020B0502020202020204" pitchFamily="34" charset="0"/>
              </a:rPr>
            </a:br>
            <a:r>
              <a:rPr lang="es-419" sz="1500" dirty="0">
                <a:latin typeface="Century Gothic" panose="020B0502020202020204" pitchFamily="34" charset="0"/>
              </a:rPr>
              <a:t>lo que conduce a relaciones más sólidas con los clientes.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C95C1E-27E3-006C-1B89-EC3D795BD991}"/>
              </a:ext>
            </a:extLst>
          </p:cNvPr>
          <p:cNvSpPr txBox="1"/>
          <p:nvPr/>
        </p:nvSpPr>
        <p:spPr>
          <a:xfrm>
            <a:off x="6432494" y="1992397"/>
            <a:ext cx="561607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Comenzar con fondos limitados puede restringir su capacidad de escalar rápidamente o invertir en iniciativas de marketing.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Para lograr un crecimiento sustancial, el inicio puede llevar más tiempo que la financiación.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Trabajar con recursos limitados restringe su capacidad para contratar a los mejores talentos, comprar el equipo necesario o expandirse a nuevos mercados.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Los competidores bien financiados pueden dificultar la competencia.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Es posible que el fundador tenga que hacer malabares con varias funciones, lo que potencialmente conduce al agotamiento.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El inicio puede requerir dejar pasar oportunidades de crecimiento rápido o dominio del mercado.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Sin soporte externo, no hay una red de seguridad para desafíos o contratiempos inesperados.</a:t>
            </a:r>
          </a:p>
        </p:txBody>
      </p:sp>
    </p:spTree>
    <p:extLst>
      <p:ext uri="{BB962C8B-B14F-4D97-AF65-F5344CB8AC3E}">
        <p14:creationId xmlns:p14="http://schemas.microsoft.com/office/powerpoint/2010/main" val="45211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F41142-F432-905B-5D8F-FCEDD9E28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CADB7E3F-3FDB-2E89-89A0-317851D82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7BC6CF7-A53C-E76C-388A-00115266256A}"/>
              </a:ext>
            </a:extLst>
          </p:cNvPr>
          <p:cNvSpPr/>
          <p:nvPr/>
        </p:nvSpPr>
        <p:spPr>
          <a:xfrm>
            <a:off x="0" y="0"/>
            <a:ext cx="9964132" cy="868680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pPr rtl="0"/>
            <a:r>
              <a:rPr lang="es-419" sz="2800" kern="100">
                <a:solidFill>
                  <a:srgbClr val="00707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de la situación / Elementos considerados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ACA887-5709-43EB-E545-33C49574BD91}"/>
              </a:ext>
            </a:extLst>
          </p:cNvPr>
          <p:cNvSpPr/>
          <p:nvPr/>
        </p:nvSpPr>
        <p:spPr>
          <a:xfrm>
            <a:off x="9964132" y="0"/>
            <a:ext cx="1115488" cy="868680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9BE7A4-E334-78B4-F4A1-173CD5BD7220}"/>
              </a:ext>
            </a:extLst>
          </p:cNvPr>
          <p:cNvSpPr/>
          <p:nvPr/>
        </p:nvSpPr>
        <p:spPr>
          <a:xfrm>
            <a:off x="11079620" y="0"/>
            <a:ext cx="1115488" cy="868680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8AABC6-437C-3EAB-68A2-BD6D42B0F9A9}"/>
              </a:ext>
            </a:extLst>
          </p:cNvPr>
          <p:cNvSpPr/>
          <p:nvPr/>
        </p:nvSpPr>
        <p:spPr>
          <a:xfrm>
            <a:off x="1292182" y="1197259"/>
            <a:ext cx="4203369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>
                <a:solidFill>
                  <a:srgbClr val="419E9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VENTAJAS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ADACC-B354-B6A0-B456-3BDA81AE7514}"/>
              </a:ext>
            </a:extLst>
          </p:cNvPr>
          <p:cNvSpPr/>
          <p:nvPr/>
        </p:nvSpPr>
        <p:spPr>
          <a:xfrm>
            <a:off x="7061200" y="1197259"/>
            <a:ext cx="3838618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 dirty="0">
                <a:solidFill>
                  <a:srgbClr val="7C819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DESVENTAJAS</a:t>
            </a:r>
          </a:p>
        </p:txBody>
      </p:sp>
      <p:sp>
        <p:nvSpPr>
          <p:cNvPr id="21" name="Graphic 3" descr="Indignia de cruz con relleno sólido">
            <a:extLst>
              <a:ext uri="{FF2B5EF4-FFF2-40B4-BE49-F238E27FC236}">
                <a16:creationId xmlns:a16="http://schemas.microsoft.com/office/drawing/2014/main" id="{DCBB1967-A9A3-0D14-B296-A88D6D39A81E}"/>
              </a:ext>
            </a:extLst>
          </p:cNvPr>
          <p:cNvSpPr/>
          <p:nvPr/>
        </p:nvSpPr>
        <p:spPr>
          <a:xfrm>
            <a:off x="6242088" y="1092718"/>
            <a:ext cx="723518" cy="723519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3518" h="723519">
                <a:moveTo>
                  <a:pt x="361769" y="0"/>
                </a:moveTo>
                <a:cubicBezTo>
                  <a:pt x="161975" y="-5"/>
                  <a:pt x="6" y="161956"/>
                  <a:pt x="0" y="361750"/>
                </a:cubicBezTo>
                <a:cubicBezTo>
                  <a:pt x="-6" y="561545"/>
                  <a:pt x="161955" y="723513"/>
                  <a:pt x="361750" y="723519"/>
                </a:cubicBezTo>
                <a:cubicBezTo>
                  <a:pt x="561545" y="723524"/>
                  <a:pt x="723513" y="561564"/>
                  <a:pt x="723519" y="361769"/>
                </a:cubicBezTo>
                <a:cubicBezTo>
                  <a:pt x="723519" y="361757"/>
                  <a:pt x="723519" y="361743"/>
                  <a:pt x="723519" y="361731"/>
                </a:cubicBezTo>
                <a:cubicBezTo>
                  <a:pt x="723592" y="162026"/>
                  <a:pt x="561760" y="73"/>
                  <a:pt x="362055" y="0"/>
                </a:cubicBezTo>
                <a:cubicBezTo>
                  <a:pt x="361960" y="0"/>
                  <a:pt x="361864" y="0"/>
                  <a:pt x="361769" y="0"/>
                </a:cubicBezTo>
                <a:close/>
                <a:moveTo>
                  <a:pt x="523408" y="477860"/>
                </a:moveTo>
                <a:lnTo>
                  <a:pt x="477869" y="523399"/>
                </a:lnTo>
                <a:lnTo>
                  <a:pt x="361769" y="407280"/>
                </a:lnTo>
                <a:lnTo>
                  <a:pt x="245707" y="523380"/>
                </a:lnTo>
                <a:lnTo>
                  <a:pt x="200168" y="477841"/>
                </a:lnTo>
                <a:lnTo>
                  <a:pt x="316192" y="361731"/>
                </a:lnTo>
                <a:lnTo>
                  <a:pt x="200120" y="245631"/>
                </a:lnTo>
                <a:lnTo>
                  <a:pt x="245707" y="200092"/>
                </a:lnTo>
                <a:lnTo>
                  <a:pt x="361769" y="316230"/>
                </a:lnTo>
                <a:lnTo>
                  <a:pt x="477869" y="200092"/>
                </a:lnTo>
                <a:lnTo>
                  <a:pt x="523408" y="245631"/>
                </a:lnTo>
                <a:lnTo>
                  <a:pt x="407308" y="361731"/>
                </a:lnTo>
                <a:close/>
              </a:path>
            </a:pathLst>
          </a:custGeom>
          <a:gradFill>
            <a:gsLst>
              <a:gs pos="48000">
                <a:srgbClr val="6878A5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9" descr="Insignia de marca de verificación 1 con relleno sólido">
            <a:extLst>
              <a:ext uri="{FF2B5EF4-FFF2-40B4-BE49-F238E27FC236}">
                <a16:creationId xmlns:a16="http://schemas.microsoft.com/office/drawing/2014/main" id="{C914F3F8-98C3-5E35-1A46-4C0DCA7FE520}"/>
              </a:ext>
            </a:extLst>
          </p:cNvPr>
          <p:cNvSpPr/>
          <p:nvPr/>
        </p:nvSpPr>
        <p:spPr>
          <a:xfrm>
            <a:off x="395758" y="1092719"/>
            <a:ext cx="723499" cy="723499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gradFill>
            <a:gsLst>
              <a:gs pos="48000">
                <a:srgbClr val="018080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 descr="Indignia de cruz con relleno sólido">
            <a:extLst>
              <a:ext uri="{FF2B5EF4-FFF2-40B4-BE49-F238E27FC236}">
                <a16:creationId xmlns:a16="http://schemas.microsoft.com/office/drawing/2014/main" id="{2CEA8BF5-07B0-BFA2-D944-A100472994DB}"/>
              </a:ext>
            </a:extLst>
          </p:cNvPr>
          <p:cNvSpPr/>
          <p:nvPr/>
        </p:nvSpPr>
        <p:spPr>
          <a:xfrm>
            <a:off x="11367555" y="155401"/>
            <a:ext cx="581878" cy="581912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solidFill>
            <a:srgbClr val="CADBF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1" descr="Insignia de marca de verificación 1 con relleno sólido">
            <a:extLst>
              <a:ext uri="{FF2B5EF4-FFF2-40B4-BE49-F238E27FC236}">
                <a16:creationId xmlns:a16="http://schemas.microsoft.com/office/drawing/2014/main" id="{07683571-51BE-DA50-D525-2E9601354613}"/>
              </a:ext>
            </a:extLst>
          </p:cNvPr>
          <p:cNvSpPr/>
          <p:nvPr/>
        </p:nvSpPr>
        <p:spPr>
          <a:xfrm>
            <a:off x="10175966" y="145297"/>
            <a:ext cx="782272" cy="618275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solidFill>
            <a:srgbClr val="B2DED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FB16EB-7C42-30F9-5B85-659FEC0A63F2}"/>
              </a:ext>
            </a:extLst>
          </p:cNvPr>
          <p:cNvSpPr txBox="1"/>
          <p:nvPr/>
        </p:nvSpPr>
        <p:spPr>
          <a:xfrm>
            <a:off x="595891" y="1992397"/>
            <a:ext cx="4937760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Ventaja uno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Ventaja dos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Etc.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3B9B8A-CA5C-0455-9A52-7646FB014150}"/>
              </a:ext>
            </a:extLst>
          </p:cNvPr>
          <p:cNvSpPr txBox="1"/>
          <p:nvPr/>
        </p:nvSpPr>
        <p:spPr>
          <a:xfrm>
            <a:off x="6432494" y="1992397"/>
            <a:ext cx="5516939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Desventaja uno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Desventaja dos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6990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84778"/>
              </p:ext>
            </p:extLst>
          </p:nvPr>
        </p:nvGraphicFramePr>
        <p:xfrm>
          <a:off x="787790" y="1050352"/>
          <a:ext cx="1048685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685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</a:t>
                      </a: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. </a:t>
                      </a:r>
                      <a:b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</a:t>
                      </a: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9757</TotalTime>
  <Words>488</Words>
  <Application>Microsoft Office PowerPoint</Application>
  <PresentationFormat>Widescreen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132</cp:revision>
  <cp:lastPrinted>2020-08-31T22:23:58Z</cp:lastPrinted>
  <dcterms:created xsi:type="dcterms:W3CDTF">2021-07-07T23:54:57Z</dcterms:created>
  <dcterms:modified xsi:type="dcterms:W3CDTF">2024-10-20T11:39:16Z</dcterms:modified>
</cp:coreProperties>
</file>