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343" r:id="rId2"/>
    <p:sldId id="29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F7F4"/>
    <a:srgbClr val="F0F8F5"/>
    <a:srgbClr val="F2F9ED"/>
    <a:srgbClr val="FFF9E7"/>
    <a:srgbClr val="FFF2CC"/>
    <a:srgbClr val="9FE3DC"/>
    <a:srgbClr val="BEE3E1"/>
    <a:srgbClr val="E4EDD9"/>
    <a:srgbClr val="E9F6F4"/>
    <a:srgbClr val="FFD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00" autoAdjust="0"/>
    <p:restoredTop sz="96058"/>
  </p:normalViewPr>
  <p:slideViewPr>
    <p:cSldViewPr snapToGrid="0" snapToObjects="1">
      <p:cViewPr varScale="1">
        <p:scale>
          <a:sx n="108" d="100"/>
          <a:sy n="108" d="100"/>
        </p:scale>
        <p:origin x="1038" y="10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64144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s.smartsheet.com/try-it?trp=28075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165559" y="236233"/>
            <a:ext cx="10034884" cy="83099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es-419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MATRIZ DE EVALUACIÓN DE PARTICIPACIÓN DE LAS PARTES INTERESADAS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D44F6BB-51D6-D840-7F48-1F8C88AE03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3996118"/>
              </p:ext>
            </p:extLst>
          </p:nvPr>
        </p:nvGraphicFramePr>
        <p:xfrm>
          <a:off x="271436" y="1046497"/>
          <a:ext cx="3559419" cy="484079"/>
        </p:xfrm>
        <a:graphic>
          <a:graphicData uri="http://schemas.openxmlformats.org/drawingml/2006/table">
            <a:tbl>
              <a:tblPr firstRow="1" firstCol="1" bandRow="1">
                <a:effectLst>
                  <a:reflection blurRad="6350" stA="50000" endA="300" endPos="55000" dir="5400000" sy="-100000" algn="bl" rotWithShape="0"/>
                </a:effectLst>
                <a:tableStyleId>{5C22544A-7EE6-4342-B048-85BDC9FD1C3A}</a:tableStyleId>
              </a:tblPr>
              <a:tblGrid>
                <a:gridCol w="652561">
                  <a:extLst>
                    <a:ext uri="{9D8B030D-6E8A-4147-A177-3AD203B41FA5}">
                      <a16:colId xmlns:a16="http://schemas.microsoft.com/office/drawing/2014/main" val="1626814837"/>
                    </a:ext>
                  </a:extLst>
                </a:gridCol>
                <a:gridCol w="2906858">
                  <a:extLst>
                    <a:ext uri="{9D8B030D-6E8A-4147-A177-3AD203B41FA5}">
                      <a16:colId xmlns:a16="http://schemas.microsoft.com/office/drawing/2014/main" val="2708214311"/>
                    </a:ext>
                  </a:extLst>
                </a:gridCol>
              </a:tblGrid>
              <a:tr h="484079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800" b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b="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Nivel de participación actual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6597966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E119E61-201A-30AE-4883-DD6350573A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4699416"/>
              </p:ext>
            </p:extLst>
          </p:nvPr>
        </p:nvGraphicFramePr>
        <p:xfrm>
          <a:off x="4014059" y="1046497"/>
          <a:ext cx="3559419" cy="484079"/>
        </p:xfrm>
        <a:graphic>
          <a:graphicData uri="http://schemas.openxmlformats.org/drawingml/2006/table">
            <a:tbl>
              <a:tblPr firstRow="1" firstCol="1" bandRow="1"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652561">
                  <a:extLst>
                    <a:ext uri="{9D8B030D-6E8A-4147-A177-3AD203B41FA5}">
                      <a16:colId xmlns:a16="http://schemas.microsoft.com/office/drawing/2014/main" val="1626814837"/>
                    </a:ext>
                  </a:extLst>
                </a:gridCol>
                <a:gridCol w="2906858">
                  <a:extLst>
                    <a:ext uri="{9D8B030D-6E8A-4147-A177-3AD203B41FA5}">
                      <a16:colId xmlns:a16="http://schemas.microsoft.com/office/drawing/2014/main" val="2708214311"/>
                    </a:ext>
                  </a:extLst>
                </a:gridCol>
              </a:tblGrid>
              <a:tr h="484079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800" b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D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b="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Nivel de participación deseado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4026422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0FA1800-C25B-77CC-F389-9043A5BEDE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4161933"/>
              </p:ext>
            </p:extLst>
          </p:nvPr>
        </p:nvGraphicFramePr>
        <p:xfrm>
          <a:off x="7756682" y="1046497"/>
          <a:ext cx="3559419" cy="484079"/>
        </p:xfrm>
        <a:graphic>
          <a:graphicData uri="http://schemas.openxmlformats.org/drawingml/2006/table">
            <a:tbl>
              <a:tblPr firstRow="1" firstCol="1" bandRow="1"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652561">
                  <a:extLst>
                    <a:ext uri="{9D8B030D-6E8A-4147-A177-3AD203B41FA5}">
                      <a16:colId xmlns:a16="http://schemas.microsoft.com/office/drawing/2014/main" val="1626814837"/>
                    </a:ext>
                  </a:extLst>
                </a:gridCol>
                <a:gridCol w="2906858">
                  <a:extLst>
                    <a:ext uri="{9D8B030D-6E8A-4147-A177-3AD203B41FA5}">
                      <a16:colId xmlns:a16="http://schemas.microsoft.com/office/drawing/2014/main" val="2708214311"/>
                    </a:ext>
                  </a:extLst>
                </a:gridCol>
              </a:tblGrid>
              <a:tr h="484079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800" b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A D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b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Nivel actual y deseado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6313746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F95683A5-BE88-D9C4-D777-DD2B68CA56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1406285"/>
              </p:ext>
            </p:extLst>
          </p:nvPr>
        </p:nvGraphicFramePr>
        <p:xfrm>
          <a:off x="271435" y="1778551"/>
          <a:ext cx="11603955" cy="48826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51925">
                  <a:extLst>
                    <a:ext uri="{9D8B030D-6E8A-4147-A177-3AD203B41FA5}">
                      <a16:colId xmlns:a16="http://schemas.microsoft.com/office/drawing/2014/main" val="950016492"/>
                    </a:ext>
                  </a:extLst>
                </a:gridCol>
                <a:gridCol w="1570406">
                  <a:extLst>
                    <a:ext uri="{9D8B030D-6E8A-4147-A177-3AD203B41FA5}">
                      <a16:colId xmlns:a16="http://schemas.microsoft.com/office/drawing/2014/main" val="77269152"/>
                    </a:ext>
                  </a:extLst>
                </a:gridCol>
                <a:gridCol w="1570406">
                  <a:extLst>
                    <a:ext uri="{9D8B030D-6E8A-4147-A177-3AD203B41FA5}">
                      <a16:colId xmlns:a16="http://schemas.microsoft.com/office/drawing/2014/main" val="3442810292"/>
                    </a:ext>
                  </a:extLst>
                </a:gridCol>
                <a:gridCol w="1570406">
                  <a:extLst>
                    <a:ext uri="{9D8B030D-6E8A-4147-A177-3AD203B41FA5}">
                      <a16:colId xmlns:a16="http://schemas.microsoft.com/office/drawing/2014/main" val="1801032249"/>
                    </a:ext>
                  </a:extLst>
                </a:gridCol>
                <a:gridCol w="1570406">
                  <a:extLst>
                    <a:ext uri="{9D8B030D-6E8A-4147-A177-3AD203B41FA5}">
                      <a16:colId xmlns:a16="http://schemas.microsoft.com/office/drawing/2014/main" val="968196950"/>
                    </a:ext>
                  </a:extLst>
                </a:gridCol>
                <a:gridCol w="1570406">
                  <a:extLst>
                    <a:ext uri="{9D8B030D-6E8A-4147-A177-3AD203B41FA5}">
                      <a16:colId xmlns:a16="http://schemas.microsoft.com/office/drawing/2014/main" val="1055521449"/>
                    </a:ext>
                  </a:extLst>
                </a:gridCol>
              </a:tblGrid>
              <a:tr h="514272"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PARTE INTERESADA</a:t>
                      </a:r>
                    </a:p>
                  </a:txBody>
                  <a:tcPr marL="1828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Desinformada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Resistente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Neutral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D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 favor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E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Líder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3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9784202"/>
                  </a:ext>
                </a:extLst>
              </a:tr>
              <a:tr h="7280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20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20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20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20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8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20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7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197812"/>
                  </a:ext>
                </a:extLst>
              </a:tr>
              <a:tr h="7280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20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20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20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20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8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20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7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347281"/>
                  </a:ext>
                </a:extLst>
              </a:tr>
              <a:tr h="7280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20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20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20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20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8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20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7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7656892"/>
                  </a:ext>
                </a:extLst>
              </a:tr>
              <a:tr h="7280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20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20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20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20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8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20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7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9941824"/>
                  </a:ext>
                </a:extLst>
              </a:tr>
              <a:tr h="7280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20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20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20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20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8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20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7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1134431"/>
                  </a:ext>
                </a:extLst>
              </a:tr>
              <a:tr h="728070"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828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20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20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20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20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8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20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7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9934913"/>
                  </a:ext>
                </a:extLst>
              </a:tr>
            </a:tbl>
          </a:graphicData>
        </a:graphic>
      </p:graphicFrame>
      <p:pic>
        <p:nvPicPr>
          <p:cNvPr id="3" name="Picture 2">
            <a:hlinkClick r:id="rId3"/>
            <a:extLst>
              <a:ext uri="{FF2B5EF4-FFF2-40B4-BE49-F238E27FC236}">
                <a16:creationId xmlns:a16="http://schemas.microsoft.com/office/drawing/2014/main" id="{45FE9BA2-3D50-5B1B-EB9E-2F22CE8F590A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9313850" y="350787"/>
            <a:ext cx="2561538" cy="507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7942265"/>
              </p:ext>
            </p:extLst>
          </p:nvPr>
        </p:nvGraphicFramePr>
        <p:xfrm>
          <a:off x="787790" y="1050352"/>
          <a:ext cx="10495728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95728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DESCARGO DE RESPONSABILIDAD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Todos los artículos, las plantillas o la información que proporcione Smartsheet en el sitio web son solo de referencia. </a:t>
                      </a:r>
                      <a:br>
                        <a:rPr lang="es-419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Si bien nos esforzamos por mantener la información actualizada y correcta, no hacemos declaraciones ni garantías de ningún tipo, explícitas o implícitas, sobre la integridad, precisión, confiabilidad, idoneidad o disponibilidad con respecto al sitio web o la información, los artículos, las plantillas o los gráficos relacionados que figuran en el sitio web. Por lo tanto, cualquier confianza que usted deposite en dicha información es estrictamente bajo su propio riesgo.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7041</TotalTime>
  <Words>172</Words>
  <Application>Microsoft Office PowerPoint</Application>
  <PresentationFormat>Widescreen</PresentationFormat>
  <Paragraphs>49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Ricky Nan</cp:lastModifiedBy>
  <cp:revision>90</cp:revision>
  <cp:lastPrinted>2020-08-31T22:23:58Z</cp:lastPrinted>
  <dcterms:created xsi:type="dcterms:W3CDTF">2021-07-07T23:54:57Z</dcterms:created>
  <dcterms:modified xsi:type="dcterms:W3CDTF">2024-10-22T06:27:19Z</dcterms:modified>
</cp:coreProperties>
</file>