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3" r:id="rId2"/>
    <p:sldId id="354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E8C3"/>
    <a:srgbClr val="F7DBAB"/>
    <a:srgbClr val="FEF2DE"/>
    <a:srgbClr val="FFF9F1"/>
    <a:srgbClr val="01E5EC"/>
    <a:srgbClr val="FFB700"/>
    <a:srgbClr val="FF521F"/>
    <a:srgbClr val="CEE38D"/>
    <a:srgbClr val="FAD6F3"/>
    <a:srgbClr val="FFE6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54" autoAdjust="0"/>
    <p:restoredTop sz="96058"/>
  </p:normalViewPr>
  <p:slideViewPr>
    <p:cSldViewPr snapToGrid="0" snapToObjects="1">
      <p:cViewPr varScale="1">
        <p:scale>
          <a:sx n="108" d="100"/>
          <a:sy n="108" d="100"/>
        </p:scale>
        <p:origin x="726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6414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6078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s.smartsheet.com/try-it?trp=2807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165558" y="178358"/>
            <a:ext cx="10105905" cy="43088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es-419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DE PLAN DE PARTICIPACIÓN ESTRATÉGICA: EJEMPLO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B8A9E72-D9BD-FF79-7DC1-F911300D7A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19345"/>
              </p:ext>
            </p:extLst>
          </p:nvPr>
        </p:nvGraphicFramePr>
        <p:xfrm>
          <a:off x="266781" y="905042"/>
          <a:ext cx="11608606" cy="54079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0520">
                  <a:extLst>
                    <a:ext uri="{9D8B030D-6E8A-4147-A177-3AD203B41FA5}">
                      <a16:colId xmlns:a16="http://schemas.microsoft.com/office/drawing/2014/main" val="3327678090"/>
                    </a:ext>
                  </a:extLst>
                </a:gridCol>
                <a:gridCol w="1289785">
                  <a:extLst>
                    <a:ext uri="{9D8B030D-6E8A-4147-A177-3AD203B41FA5}">
                      <a16:colId xmlns:a16="http://schemas.microsoft.com/office/drawing/2014/main" val="374952208"/>
                    </a:ext>
                  </a:extLst>
                </a:gridCol>
                <a:gridCol w="885525">
                  <a:extLst>
                    <a:ext uri="{9D8B030D-6E8A-4147-A177-3AD203B41FA5}">
                      <a16:colId xmlns:a16="http://schemas.microsoft.com/office/drawing/2014/main" val="310769525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281227586"/>
                    </a:ext>
                  </a:extLst>
                </a:gridCol>
                <a:gridCol w="897126">
                  <a:extLst>
                    <a:ext uri="{9D8B030D-6E8A-4147-A177-3AD203B41FA5}">
                      <a16:colId xmlns:a16="http://schemas.microsoft.com/office/drawing/2014/main" val="3541210016"/>
                    </a:ext>
                  </a:extLst>
                </a:gridCol>
                <a:gridCol w="1756027">
                  <a:extLst>
                    <a:ext uri="{9D8B030D-6E8A-4147-A177-3AD203B41FA5}">
                      <a16:colId xmlns:a16="http://schemas.microsoft.com/office/drawing/2014/main" val="3365387261"/>
                    </a:ext>
                  </a:extLst>
                </a:gridCol>
                <a:gridCol w="1495335">
                  <a:extLst>
                    <a:ext uri="{9D8B030D-6E8A-4147-A177-3AD203B41FA5}">
                      <a16:colId xmlns:a16="http://schemas.microsoft.com/office/drawing/2014/main" val="3367415651"/>
                    </a:ext>
                  </a:extLst>
                </a:gridCol>
                <a:gridCol w="1174843">
                  <a:extLst>
                    <a:ext uri="{9D8B030D-6E8A-4147-A177-3AD203B41FA5}">
                      <a16:colId xmlns:a16="http://schemas.microsoft.com/office/drawing/2014/main" val="4269885613"/>
                    </a:ext>
                  </a:extLst>
                </a:gridCol>
                <a:gridCol w="1595045">
                  <a:extLst>
                    <a:ext uri="{9D8B030D-6E8A-4147-A177-3AD203B41FA5}">
                      <a16:colId xmlns:a16="http://schemas.microsoft.com/office/drawing/2014/main" val="901158326"/>
                    </a:ext>
                  </a:extLst>
                </a:gridCol>
              </a:tblGrid>
              <a:tr h="375551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419" sz="1600" u="none" strike="noStrike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PARTE INTERESADA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s-419" sz="1600" u="none" strike="noStrike">
                          <a:effectLst/>
                          <a:latin typeface="Century Gothic" panose="020B0502020202020204" pitchFamily="34" charset="0"/>
                        </a:rPr>
                        <a:t>FASE DEL PROYECTO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rtl="0" fontAlgn="ctr"/>
                      <a:r>
                        <a:rPr lang="es-419" sz="1600" u="none" strike="noStrike">
                          <a:effectLst/>
                          <a:latin typeface="Century Gothic" panose="020B0502020202020204" pitchFamily="34" charset="0"/>
                        </a:rPr>
                        <a:t>INICIO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9047124"/>
                  </a:ext>
                </a:extLst>
              </a:tr>
              <a:tr h="525772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FUNCIÓN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NOMBRE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CATEGORÍA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INTERÉS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INFLUENCIA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EXPECTATIVAS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ENFOQUE DE COMUNICACIÓN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FRECUENCIA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INQUIETUDES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13389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Patrocinadora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Krista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Interna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D6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Alto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21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Alto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21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Brindar soporte estratégico y financiero 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Correo electrónico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Diaria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Rendimiento </a:t>
                      </a:r>
                      <a:b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de la inversión  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302645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Líder del proyecto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Melissa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Externa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38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Alto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21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Medio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Orientar el éxito del proyecto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Teléfono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Dos veces </a:t>
                      </a:r>
                      <a:b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por semana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Coordinación </a:t>
                      </a:r>
                      <a:b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del equipo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516414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Gerente del proyecto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Kovar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Medio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Bajo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E5E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Garantizar la finalización/entrega </a:t>
                      </a:r>
                      <a:b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del proyecto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Correo electrónico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Semanal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2D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Optimización </a:t>
                      </a:r>
                      <a:b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de la eficiencia </a:t>
                      </a:r>
                      <a:b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del proyecto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747105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Supervisor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Roderick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Medio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Medio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Supervisar la ejecución de las tareas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Videoconferencia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Dos veces </a:t>
                      </a:r>
                      <a:b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al mes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8C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Finalización </a:t>
                      </a:r>
                      <a:b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de las tareas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770546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Gestión de proyectos (PMO)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Suman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Medio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Bajo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E5E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Garantizar la gestión </a:t>
                      </a:r>
                      <a:b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del proyecto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Correo electrónico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Mensual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A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Alineación </a:t>
                      </a:r>
                      <a:b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del proyecto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129863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Equipo de soporte </a:t>
                      </a:r>
                      <a:b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de TI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Ormond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Bajo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E5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Medio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Resolver problemas técnicos con rapidez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Correo electrónico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Dos veces </a:t>
                      </a:r>
                      <a:b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al mes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8C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Funcionalidad </a:t>
                      </a:r>
                      <a:b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del sistema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84716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CC886669-0D47-FBF3-2BC3-F0B3D2AE5DE2}"/>
              </a:ext>
            </a:extLst>
          </p:cNvPr>
          <p:cNvSpPr txBox="1"/>
          <p:nvPr/>
        </p:nvSpPr>
        <p:spPr>
          <a:xfrm>
            <a:off x="165559" y="570700"/>
            <a:ext cx="4232821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es-419" sz="1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en blanco en la página 2</a:t>
            </a:r>
          </a:p>
        </p:txBody>
      </p:sp>
      <p:pic>
        <p:nvPicPr>
          <p:cNvPr id="5" name="Picture 4">
            <a:hlinkClick r:id="rId3"/>
            <a:extLst>
              <a:ext uri="{FF2B5EF4-FFF2-40B4-BE49-F238E27FC236}">
                <a16:creationId xmlns:a16="http://schemas.microsoft.com/office/drawing/2014/main" id="{9A62A69C-4A2D-2F29-294B-82899C63AF1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313850" y="199865"/>
            <a:ext cx="2561538" cy="507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165559" y="178358"/>
            <a:ext cx="835227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es-419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DE PLAN DE PARTICIPACIÓN ESTRATÉGICA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B8A9E72-D9BD-FF79-7DC1-F911300D7A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211481"/>
              </p:ext>
            </p:extLst>
          </p:nvPr>
        </p:nvGraphicFramePr>
        <p:xfrm>
          <a:off x="266781" y="905042"/>
          <a:ext cx="11609350" cy="54079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0520">
                  <a:extLst>
                    <a:ext uri="{9D8B030D-6E8A-4147-A177-3AD203B41FA5}">
                      <a16:colId xmlns:a16="http://schemas.microsoft.com/office/drawing/2014/main" val="3327678090"/>
                    </a:ext>
                  </a:extLst>
                </a:gridCol>
                <a:gridCol w="1289785">
                  <a:extLst>
                    <a:ext uri="{9D8B030D-6E8A-4147-A177-3AD203B41FA5}">
                      <a16:colId xmlns:a16="http://schemas.microsoft.com/office/drawing/2014/main" val="374952208"/>
                    </a:ext>
                  </a:extLst>
                </a:gridCol>
                <a:gridCol w="885525">
                  <a:extLst>
                    <a:ext uri="{9D8B030D-6E8A-4147-A177-3AD203B41FA5}">
                      <a16:colId xmlns:a16="http://schemas.microsoft.com/office/drawing/2014/main" val="310769525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281227586"/>
                    </a:ext>
                  </a:extLst>
                </a:gridCol>
                <a:gridCol w="897126">
                  <a:extLst>
                    <a:ext uri="{9D8B030D-6E8A-4147-A177-3AD203B41FA5}">
                      <a16:colId xmlns:a16="http://schemas.microsoft.com/office/drawing/2014/main" val="3541210016"/>
                    </a:ext>
                  </a:extLst>
                </a:gridCol>
                <a:gridCol w="1756027">
                  <a:extLst>
                    <a:ext uri="{9D8B030D-6E8A-4147-A177-3AD203B41FA5}">
                      <a16:colId xmlns:a16="http://schemas.microsoft.com/office/drawing/2014/main" val="3365387261"/>
                    </a:ext>
                  </a:extLst>
                </a:gridCol>
                <a:gridCol w="1495335">
                  <a:extLst>
                    <a:ext uri="{9D8B030D-6E8A-4147-A177-3AD203B41FA5}">
                      <a16:colId xmlns:a16="http://schemas.microsoft.com/office/drawing/2014/main" val="3367415651"/>
                    </a:ext>
                  </a:extLst>
                </a:gridCol>
                <a:gridCol w="1179576">
                  <a:extLst>
                    <a:ext uri="{9D8B030D-6E8A-4147-A177-3AD203B41FA5}">
                      <a16:colId xmlns:a16="http://schemas.microsoft.com/office/drawing/2014/main" val="4269885613"/>
                    </a:ext>
                  </a:extLst>
                </a:gridCol>
                <a:gridCol w="1591056">
                  <a:extLst>
                    <a:ext uri="{9D8B030D-6E8A-4147-A177-3AD203B41FA5}">
                      <a16:colId xmlns:a16="http://schemas.microsoft.com/office/drawing/2014/main" val="901158326"/>
                    </a:ext>
                  </a:extLst>
                </a:gridCol>
              </a:tblGrid>
              <a:tr h="375551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419" sz="1600" u="none" strike="noStrike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PARTE INTERESADA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s-419" sz="1600" u="none" strike="noStrike">
                          <a:effectLst/>
                          <a:latin typeface="Century Gothic" panose="020B0502020202020204" pitchFamily="34" charset="0"/>
                        </a:rPr>
                        <a:t>FASE DEL PROYECTO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rtl="0" fontAlgn="ctr"/>
                      <a:r>
                        <a:rPr lang="es-419" sz="1600" u="none" strike="noStrike">
                          <a:effectLst/>
                          <a:latin typeface="Century Gothic" panose="020B0502020202020204" pitchFamily="34" charset="0"/>
                        </a:rPr>
                        <a:t>INICIO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9047124"/>
                  </a:ext>
                </a:extLst>
              </a:tr>
              <a:tr h="525772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FUNCIÓN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NOMBRE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CATEGORÍA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INTERÉS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INFLUENCIA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EXPECTATIVAS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ENFOQUE DE COMUNICACIÓN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FRECUENCIA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INQUIETUDES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13389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D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302645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D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516414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D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747105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D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770546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D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129863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D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8471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7499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640136"/>
              </p:ext>
            </p:extLst>
          </p:nvPr>
        </p:nvGraphicFramePr>
        <p:xfrm>
          <a:off x="787790" y="1050352"/>
          <a:ext cx="1047797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7797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</a:t>
                      </a:r>
                      <a:b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Si 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7061</TotalTime>
  <Words>301</Words>
  <Application>Microsoft Office PowerPoint</Application>
  <PresentationFormat>Widescreen</PresentationFormat>
  <Paragraphs>87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92</cp:revision>
  <cp:lastPrinted>2020-08-31T22:23:58Z</cp:lastPrinted>
  <dcterms:created xsi:type="dcterms:W3CDTF">2021-07-07T23:54:57Z</dcterms:created>
  <dcterms:modified xsi:type="dcterms:W3CDTF">2024-10-22T06:41:15Z</dcterms:modified>
</cp:coreProperties>
</file>