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53" r:id="rId2"/>
    <p:sldId id="382" r:id="rId3"/>
    <p:sldId id="384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4469"/>
    <a:srgbClr val="2E75B6"/>
    <a:srgbClr val="E3EBEA"/>
    <a:srgbClr val="D4E1EF"/>
    <a:srgbClr val="D6EEE9"/>
    <a:srgbClr val="1E6864"/>
    <a:srgbClr val="719896"/>
    <a:srgbClr val="CEE5E0"/>
    <a:srgbClr val="C2CDDB"/>
    <a:srgbClr val="5470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260" autoAdjust="0"/>
    <p:restoredTop sz="96058"/>
  </p:normalViewPr>
  <p:slideViewPr>
    <p:cSldViewPr snapToGrid="0" snapToObjects="1">
      <p:cViewPr varScale="1">
        <p:scale>
          <a:sx n="108" d="100"/>
          <a:sy n="108" d="100"/>
        </p:scale>
        <p:origin x="156" y="12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85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93602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50906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s://es.smartsheet.com/try-it?trp=28162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2446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93F1B0-D8E0-1318-EACD-C96140D00B6F}"/>
              </a:ext>
            </a:extLst>
          </p:cNvPr>
          <p:cNvSpPr txBox="1"/>
          <p:nvPr/>
        </p:nvSpPr>
        <p:spPr>
          <a:xfrm>
            <a:off x="249647" y="282533"/>
            <a:ext cx="6190909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es-419" sz="3200" b="1">
                <a:solidFill>
                  <a:schemeClr val="bg1"/>
                </a:solidFill>
                <a:latin typeface="Century Gothic" panose="020B0502020202020204" pitchFamily="34" charset="0"/>
              </a:rPr>
              <a:t>Plantilla de diagrama de causa-efecto de 6 puntas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4690F8F-710E-1218-DB70-23E7DC32E840}"/>
              </a:ext>
            </a:extLst>
          </p:cNvPr>
          <p:cNvSpPr txBox="1"/>
          <p:nvPr/>
        </p:nvSpPr>
        <p:spPr>
          <a:xfrm>
            <a:off x="293144" y="1473715"/>
            <a:ext cx="4398126" cy="4820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1300" b="1" i="0" u="none" strike="noStrike" dirty="0"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Cuándo se debe utilizar esta plantilla: </a:t>
            </a:r>
            <a:r>
              <a:rPr lang="es-419" sz="1300" i="0" u="none" strike="noStrike" dirty="0"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Esta plantilla de causa-efecto sirve para presentar datos complejos en un formato fácil de interpretar. Puede dividir un problema central en seis categorías o causas, resumir detalles importantes e involucrar al público en un diálogo estructurado de resolución de problemas. </a:t>
            </a:r>
          </a:p>
          <a:p>
            <a:pPr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1300" i="0" u="none" strike="noStrike" dirty="0"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  </a:t>
            </a:r>
          </a:p>
          <a:p>
            <a:pPr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1300" b="1" i="0" u="none" strike="noStrike" dirty="0"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Funciones notables de la plantilla: </a:t>
            </a:r>
            <a:r>
              <a:rPr lang="es-419" sz="1300" i="0" u="none" strike="noStrike" dirty="0"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Con el diseño prolijo y espacioso, se garantiza la diferenciación de cada bloque de texto a fin de que se puedan leer. A partir del formato de seis secciones, es posible realizar una presentación de contenido organizada y detallada. En cada sección, se ofrece espacio para explicar las causas o categorías individuales y establecer un claro vínculo con el problema principal.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B028CC-25B9-7F56-5803-4FF41E07A98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100326" y="1588371"/>
            <a:ext cx="6809463" cy="3830323"/>
          </a:xfrm>
          <a:prstGeom prst="rect">
            <a:avLst/>
          </a:prstGeom>
          <a:effectLst>
            <a:outerShdw blurRad="101157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Google Shape;90;p13">
            <a:hlinkClick r:id="rId4"/>
            <a:extLst>
              <a:ext uri="{FF2B5EF4-FFF2-40B4-BE49-F238E27FC236}">
                <a16:creationId xmlns:a16="http://schemas.microsoft.com/office/drawing/2014/main" id="{C82F15EE-6B6B-259A-2CF2-DDC9B63B9559}"/>
              </a:ext>
            </a:extLst>
          </p:cNvPr>
          <p:cNvPicPr preferRelativeResize="0"/>
          <p:nvPr/>
        </p:nvPicPr>
        <p:blipFill>
          <a:blip r:embed="rId5"/>
          <a:srcRect/>
          <a:stretch/>
        </p:blipFill>
        <p:spPr>
          <a:xfrm>
            <a:off x="8910413" y="326321"/>
            <a:ext cx="2999376" cy="5943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7973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2446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46">
            <a:extLst>
              <a:ext uri="{FF2B5EF4-FFF2-40B4-BE49-F238E27FC236}">
                <a16:creationId xmlns:a16="http://schemas.microsoft.com/office/drawing/2014/main" id="{A95073DB-7EE5-639F-2782-80341B94A690}"/>
              </a:ext>
            </a:extLst>
          </p:cNvPr>
          <p:cNvGrpSpPr/>
          <p:nvPr/>
        </p:nvGrpSpPr>
        <p:grpSpPr>
          <a:xfrm>
            <a:off x="59658" y="2286631"/>
            <a:ext cx="1530273" cy="2274258"/>
            <a:chOff x="1265195" y="770586"/>
            <a:chExt cx="3200400" cy="5577053"/>
          </a:xfrm>
          <a:solidFill>
            <a:srgbClr val="719896"/>
          </a:solidFill>
        </p:grpSpPr>
        <p:sp>
          <p:nvSpPr>
            <p:cNvPr id="48" name="Parallelogram 47">
              <a:extLst>
                <a:ext uri="{FF2B5EF4-FFF2-40B4-BE49-F238E27FC236}">
                  <a16:creationId xmlns:a16="http://schemas.microsoft.com/office/drawing/2014/main" id="{463EFF87-5CEA-3AFE-893C-7A5AD06353B6}"/>
                </a:ext>
              </a:extLst>
            </p:cNvPr>
            <p:cNvSpPr/>
            <p:nvPr/>
          </p:nvSpPr>
          <p:spPr>
            <a:xfrm>
              <a:off x="1285571" y="3558720"/>
              <a:ext cx="3172968" cy="2788919"/>
            </a:xfrm>
            <a:prstGeom prst="parallelogram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7160" tIns="0" rtlCol="0" anchor="t" anchorCtr="0"/>
            <a:lstStyle/>
            <a:p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53" name="Parallelogram 52">
              <a:extLst>
                <a:ext uri="{FF2B5EF4-FFF2-40B4-BE49-F238E27FC236}">
                  <a16:creationId xmlns:a16="http://schemas.microsoft.com/office/drawing/2014/main" id="{D490DD8B-4B7B-338D-8C92-BB29E605F924}"/>
                </a:ext>
              </a:extLst>
            </p:cNvPr>
            <p:cNvSpPr/>
            <p:nvPr/>
          </p:nvSpPr>
          <p:spPr>
            <a:xfrm flipH="1">
              <a:off x="1265195" y="770586"/>
              <a:ext cx="3200400" cy="2790935"/>
            </a:xfrm>
            <a:prstGeom prst="parallelogram">
              <a:avLst>
                <a:gd name="adj" fmla="val 2588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t" anchorCtr="0"/>
            <a:lstStyle/>
            <a:p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40" name="Parallelogram 39">
            <a:extLst>
              <a:ext uri="{FF2B5EF4-FFF2-40B4-BE49-F238E27FC236}">
                <a16:creationId xmlns:a16="http://schemas.microsoft.com/office/drawing/2014/main" id="{D41BF813-BDD4-2A79-CFE6-076418E494BF}"/>
              </a:ext>
            </a:extLst>
          </p:cNvPr>
          <p:cNvSpPr/>
          <p:nvPr/>
        </p:nvSpPr>
        <p:spPr>
          <a:xfrm>
            <a:off x="3706573" y="3419837"/>
            <a:ext cx="3172968" cy="2788920"/>
          </a:xfrm>
          <a:prstGeom prst="parallelogram">
            <a:avLst/>
          </a:prstGeom>
          <a:solidFill>
            <a:srgbClr val="CEE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0" rtlCol="0" anchor="t" anchorCtr="0"/>
          <a:lstStyle/>
          <a:p>
            <a:pPr rtl="0"/>
            <a:r>
              <a:rPr lang="es-419" sz="1500">
                <a:solidFill>
                  <a:srgbClr val="1E6864"/>
                </a:solidFill>
                <a:latin typeface="Century Gothic" panose="020B0502020202020204" pitchFamily="34" charset="0"/>
              </a:rPr>
              <a:t>A partir del formato de seis secciones, es posible realizar una presentación de contenido organizada y detallada.</a:t>
            </a:r>
          </a:p>
        </p:txBody>
      </p:sp>
      <p:sp>
        <p:nvSpPr>
          <p:cNvPr id="41" name="Parallelogram 40">
            <a:extLst>
              <a:ext uri="{FF2B5EF4-FFF2-40B4-BE49-F238E27FC236}">
                <a16:creationId xmlns:a16="http://schemas.microsoft.com/office/drawing/2014/main" id="{EDBEA5F6-35EB-2C51-0E8A-C4E9737F3709}"/>
              </a:ext>
            </a:extLst>
          </p:cNvPr>
          <p:cNvSpPr/>
          <p:nvPr/>
        </p:nvSpPr>
        <p:spPr>
          <a:xfrm>
            <a:off x="6313007" y="3417783"/>
            <a:ext cx="3172968" cy="2788920"/>
          </a:xfrm>
          <a:prstGeom prst="parallelogram">
            <a:avLst/>
          </a:prstGeom>
          <a:solidFill>
            <a:srgbClr val="CEE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0" rIns="0" rtlCol="0" anchor="t" anchorCtr="0"/>
          <a:lstStyle/>
          <a:p>
            <a:pPr rtl="0"/>
            <a:r>
              <a:rPr lang="es-419" sz="1500" dirty="0">
                <a:solidFill>
                  <a:srgbClr val="1E6864"/>
                </a:solidFill>
                <a:latin typeface="Century Gothic" panose="020B0502020202020204" pitchFamily="34" charset="0"/>
              </a:rPr>
              <a:t>En cada sección, </a:t>
            </a:r>
            <a:br>
              <a:rPr lang="es-419" sz="1500" dirty="0">
                <a:solidFill>
                  <a:srgbClr val="1E6864"/>
                </a:solidFill>
                <a:latin typeface="Century Gothic" panose="020B0502020202020204" pitchFamily="34" charset="0"/>
              </a:rPr>
            </a:br>
            <a:r>
              <a:rPr lang="es-419" sz="1500" dirty="0">
                <a:solidFill>
                  <a:srgbClr val="1E6864"/>
                </a:solidFill>
                <a:latin typeface="Century Gothic" panose="020B0502020202020204" pitchFamily="34" charset="0"/>
              </a:rPr>
              <a:t>se ofrece espacio para explicar las causas o categorías individuales y establecer un claro vínculo con el problema principal.</a:t>
            </a:r>
          </a:p>
        </p:txBody>
      </p:sp>
      <p:sp>
        <p:nvSpPr>
          <p:cNvPr id="39" name="Parallelogram 38">
            <a:extLst>
              <a:ext uri="{FF2B5EF4-FFF2-40B4-BE49-F238E27FC236}">
                <a16:creationId xmlns:a16="http://schemas.microsoft.com/office/drawing/2014/main" id="{9B753639-0B67-49FA-237C-9E6B9808B732}"/>
              </a:ext>
            </a:extLst>
          </p:cNvPr>
          <p:cNvSpPr/>
          <p:nvPr/>
        </p:nvSpPr>
        <p:spPr>
          <a:xfrm>
            <a:off x="1093663" y="3421891"/>
            <a:ext cx="3172968" cy="2788920"/>
          </a:xfrm>
          <a:prstGeom prst="parallelogram">
            <a:avLst/>
          </a:prstGeom>
          <a:solidFill>
            <a:srgbClr val="CEE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0" rtlCol="0" anchor="t" anchorCtr="0"/>
          <a:lstStyle/>
          <a:p>
            <a:pPr rtl="0"/>
            <a:r>
              <a:rPr lang="es-419" sz="1500">
                <a:solidFill>
                  <a:srgbClr val="1E6864"/>
                </a:solidFill>
                <a:latin typeface="Century Gothic" panose="020B0502020202020204" pitchFamily="34" charset="0"/>
              </a:rPr>
              <a:t>Con el diseño prolijo y espacioso, se garantiza la diferenciación de cada bloque de texto a fin de que se puedan leer. </a:t>
            </a:r>
          </a:p>
        </p:txBody>
      </p:sp>
      <p:sp>
        <p:nvSpPr>
          <p:cNvPr id="27" name="Parallelogram 26">
            <a:extLst>
              <a:ext uri="{FF2B5EF4-FFF2-40B4-BE49-F238E27FC236}">
                <a16:creationId xmlns:a16="http://schemas.microsoft.com/office/drawing/2014/main" id="{FE325A68-A371-7F46-587E-8741D10682AD}"/>
              </a:ext>
            </a:extLst>
          </p:cNvPr>
          <p:cNvSpPr/>
          <p:nvPr/>
        </p:nvSpPr>
        <p:spPr>
          <a:xfrm flipH="1" flipV="1">
            <a:off x="6172742" y="6243996"/>
            <a:ext cx="2607362" cy="458335"/>
          </a:xfrm>
          <a:prstGeom prst="parallelogram">
            <a:avLst>
              <a:gd name="adj" fmla="val 25889"/>
            </a:avLst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931B849-8642-E124-C1F6-98DA17536C7F}"/>
              </a:ext>
            </a:extLst>
          </p:cNvPr>
          <p:cNvSpPr txBox="1"/>
          <p:nvPr/>
        </p:nvSpPr>
        <p:spPr>
          <a:xfrm rot="10800000" flipV="1">
            <a:off x="6325642" y="6314475"/>
            <a:ext cx="2331720" cy="3077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es-419" sz="1600">
                <a:solidFill>
                  <a:schemeClr val="bg1"/>
                </a:solidFill>
                <a:latin typeface="Century Gothic" panose="020B0502020202020204" pitchFamily="34" charset="0"/>
              </a:rPr>
              <a:t>CATEGORÍA</a:t>
            </a:r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s-419" sz="2000">
                <a:solidFill>
                  <a:schemeClr val="bg1"/>
                </a:solidFill>
                <a:latin typeface="Century Gothic" panose="020B0502020202020204" pitchFamily="34" charset="0"/>
              </a:rPr>
              <a:t>6</a:t>
            </a:r>
          </a:p>
        </p:txBody>
      </p:sp>
      <p:sp>
        <p:nvSpPr>
          <p:cNvPr id="30" name="Parallelogram 29">
            <a:extLst>
              <a:ext uri="{FF2B5EF4-FFF2-40B4-BE49-F238E27FC236}">
                <a16:creationId xmlns:a16="http://schemas.microsoft.com/office/drawing/2014/main" id="{372A73C6-4FF3-350B-D816-15B662128FBB}"/>
              </a:ext>
            </a:extLst>
          </p:cNvPr>
          <p:cNvSpPr/>
          <p:nvPr/>
        </p:nvSpPr>
        <p:spPr>
          <a:xfrm flipH="1" flipV="1">
            <a:off x="3566308" y="6243996"/>
            <a:ext cx="2607362" cy="458335"/>
          </a:xfrm>
          <a:prstGeom prst="parallelogram">
            <a:avLst>
              <a:gd name="adj" fmla="val 25889"/>
            </a:avLst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474C273-37E5-0515-00A7-7C606738BADE}"/>
              </a:ext>
            </a:extLst>
          </p:cNvPr>
          <p:cNvSpPr txBox="1"/>
          <p:nvPr/>
        </p:nvSpPr>
        <p:spPr>
          <a:xfrm rot="10800000" flipV="1">
            <a:off x="3719208" y="6314475"/>
            <a:ext cx="2331720" cy="3077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es-419" sz="1600">
                <a:solidFill>
                  <a:schemeClr val="bg1"/>
                </a:solidFill>
                <a:latin typeface="Century Gothic" panose="020B0502020202020204" pitchFamily="34" charset="0"/>
              </a:rPr>
              <a:t>CATEGORÍA</a:t>
            </a:r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s-419" sz="2000">
                <a:solidFill>
                  <a:schemeClr val="bg1"/>
                </a:solidFill>
                <a:latin typeface="Century Gothic" panose="020B0502020202020204" pitchFamily="34" charset="0"/>
              </a:rPr>
              <a:t>5</a:t>
            </a:r>
          </a:p>
        </p:txBody>
      </p:sp>
      <p:sp>
        <p:nvSpPr>
          <p:cNvPr id="33" name="Parallelogram 32">
            <a:extLst>
              <a:ext uri="{FF2B5EF4-FFF2-40B4-BE49-F238E27FC236}">
                <a16:creationId xmlns:a16="http://schemas.microsoft.com/office/drawing/2014/main" id="{3A6E2419-CD86-1463-37EF-C6FE5651E3D3}"/>
              </a:ext>
            </a:extLst>
          </p:cNvPr>
          <p:cNvSpPr/>
          <p:nvPr/>
        </p:nvSpPr>
        <p:spPr>
          <a:xfrm flipH="1" flipV="1">
            <a:off x="953036" y="6243996"/>
            <a:ext cx="2607362" cy="458335"/>
          </a:xfrm>
          <a:prstGeom prst="parallelogram">
            <a:avLst>
              <a:gd name="adj" fmla="val 25889"/>
            </a:avLst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0772EEF-A9F0-C608-9D52-34A7CA3D7DC4}"/>
              </a:ext>
            </a:extLst>
          </p:cNvPr>
          <p:cNvSpPr txBox="1"/>
          <p:nvPr/>
        </p:nvSpPr>
        <p:spPr>
          <a:xfrm rot="10800000" flipV="1">
            <a:off x="1105936" y="6314475"/>
            <a:ext cx="2331720" cy="3077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es-419" sz="1600">
                <a:solidFill>
                  <a:schemeClr val="bg1"/>
                </a:solidFill>
                <a:latin typeface="Century Gothic" panose="020B0502020202020204" pitchFamily="34" charset="0"/>
              </a:rPr>
              <a:t>CATEGORÍA</a:t>
            </a:r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s-419" sz="2000">
                <a:solidFill>
                  <a:schemeClr val="bg1"/>
                </a:solidFill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24" name="Parallelogram 23">
            <a:extLst>
              <a:ext uri="{FF2B5EF4-FFF2-40B4-BE49-F238E27FC236}">
                <a16:creationId xmlns:a16="http://schemas.microsoft.com/office/drawing/2014/main" id="{1DD0AB25-03DB-52F7-C595-56FC7727484B}"/>
              </a:ext>
            </a:extLst>
          </p:cNvPr>
          <p:cNvSpPr/>
          <p:nvPr/>
        </p:nvSpPr>
        <p:spPr>
          <a:xfrm flipH="1">
            <a:off x="6172742" y="115909"/>
            <a:ext cx="2607362" cy="458335"/>
          </a:xfrm>
          <a:prstGeom prst="parallelogram">
            <a:avLst>
              <a:gd name="adj" fmla="val 25889"/>
            </a:avLst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Parallelogram 24">
            <a:extLst>
              <a:ext uri="{FF2B5EF4-FFF2-40B4-BE49-F238E27FC236}">
                <a16:creationId xmlns:a16="http://schemas.microsoft.com/office/drawing/2014/main" id="{051678E0-688F-EF30-A2C4-840548296116}"/>
              </a:ext>
            </a:extLst>
          </p:cNvPr>
          <p:cNvSpPr/>
          <p:nvPr/>
        </p:nvSpPr>
        <p:spPr>
          <a:xfrm flipH="1">
            <a:off x="6313007" y="618186"/>
            <a:ext cx="3200400" cy="2790934"/>
          </a:xfrm>
          <a:prstGeom prst="parallelogram">
            <a:avLst>
              <a:gd name="adj" fmla="val 25889"/>
            </a:avLst>
          </a:prstGeom>
          <a:solidFill>
            <a:srgbClr val="CEE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rtl="0"/>
            <a:r>
              <a:rPr lang="es-419" sz="1500" dirty="0">
                <a:solidFill>
                  <a:srgbClr val="1E6864"/>
                </a:solidFill>
                <a:latin typeface="Century Gothic" panose="020B0502020202020204" pitchFamily="34" charset="0"/>
              </a:rPr>
              <a:t>... e involucrar al público en un diálogo estructurado de resolución de problemas. 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F5213CA-DE3A-0813-38E3-31C973E50A6B}"/>
              </a:ext>
            </a:extLst>
          </p:cNvPr>
          <p:cNvSpPr txBox="1"/>
          <p:nvPr/>
        </p:nvSpPr>
        <p:spPr>
          <a:xfrm>
            <a:off x="6371362" y="195988"/>
            <a:ext cx="2331720" cy="3077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es-419" sz="1600">
                <a:solidFill>
                  <a:schemeClr val="bg1"/>
                </a:solidFill>
                <a:latin typeface="Century Gothic" panose="020B0502020202020204" pitchFamily="34" charset="0"/>
              </a:rPr>
              <a:t>CATEGORÍA</a:t>
            </a:r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s-419" sz="2000">
                <a:solidFill>
                  <a:schemeClr val="bg1"/>
                </a:solidFill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21" name="Parallelogram 20">
            <a:extLst>
              <a:ext uri="{FF2B5EF4-FFF2-40B4-BE49-F238E27FC236}">
                <a16:creationId xmlns:a16="http://schemas.microsoft.com/office/drawing/2014/main" id="{FA3962D9-1D76-D730-FB72-C899AC4E7D5F}"/>
              </a:ext>
            </a:extLst>
          </p:cNvPr>
          <p:cNvSpPr/>
          <p:nvPr/>
        </p:nvSpPr>
        <p:spPr>
          <a:xfrm flipH="1">
            <a:off x="3566308" y="115909"/>
            <a:ext cx="2607362" cy="458335"/>
          </a:xfrm>
          <a:prstGeom prst="parallelogram">
            <a:avLst>
              <a:gd name="adj" fmla="val 25889"/>
            </a:avLst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Parallelogram 21">
            <a:extLst>
              <a:ext uri="{FF2B5EF4-FFF2-40B4-BE49-F238E27FC236}">
                <a16:creationId xmlns:a16="http://schemas.microsoft.com/office/drawing/2014/main" id="{EA2420A3-F25B-4556-440A-DE9C9781BD17}"/>
              </a:ext>
            </a:extLst>
          </p:cNvPr>
          <p:cNvSpPr/>
          <p:nvPr/>
        </p:nvSpPr>
        <p:spPr>
          <a:xfrm flipH="1">
            <a:off x="3706573" y="618186"/>
            <a:ext cx="3200400" cy="2790934"/>
          </a:xfrm>
          <a:prstGeom prst="parallelogram">
            <a:avLst>
              <a:gd name="adj" fmla="val 25889"/>
            </a:avLst>
          </a:prstGeom>
          <a:solidFill>
            <a:srgbClr val="CEE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rtl="0"/>
            <a:r>
              <a:rPr lang="es-419" sz="1500" dirty="0">
                <a:solidFill>
                  <a:srgbClr val="1E6864"/>
                </a:solidFill>
                <a:latin typeface="Century Gothic" panose="020B0502020202020204" pitchFamily="34" charset="0"/>
              </a:rPr>
              <a:t>Puede dividir un problema central en seis categorías o causas, resumir detalles importantes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1420F66-C89A-5E8A-FAFE-A38360683BA0}"/>
              </a:ext>
            </a:extLst>
          </p:cNvPr>
          <p:cNvSpPr txBox="1"/>
          <p:nvPr/>
        </p:nvSpPr>
        <p:spPr>
          <a:xfrm>
            <a:off x="3764928" y="195988"/>
            <a:ext cx="2331720" cy="3077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es-419" sz="1600">
                <a:solidFill>
                  <a:schemeClr val="bg1"/>
                </a:solidFill>
                <a:latin typeface="Century Gothic" panose="020B0502020202020204" pitchFamily="34" charset="0"/>
              </a:rPr>
              <a:t>CATEGORÍA</a:t>
            </a:r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s-419" sz="2000">
                <a:solidFill>
                  <a:schemeClr val="bg1"/>
                </a:solidFill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20" name="Parallelogram 19">
            <a:extLst>
              <a:ext uri="{FF2B5EF4-FFF2-40B4-BE49-F238E27FC236}">
                <a16:creationId xmlns:a16="http://schemas.microsoft.com/office/drawing/2014/main" id="{5FE785E0-47F2-84F5-B28F-5C01889E19FC}"/>
              </a:ext>
            </a:extLst>
          </p:cNvPr>
          <p:cNvSpPr/>
          <p:nvPr/>
        </p:nvSpPr>
        <p:spPr>
          <a:xfrm flipH="1">
            <a:off x="953036" y="115909"/>
            <a:ext cx="2607362" cy="458335"/>
          </a:xfrm>
          <a:prstGeom prst="parallelogram">
            <a:avLst>
              <a:gd name="adj" fmla="val 25889"/>
            </a:avLst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Parallelogram 16">
            <a:extLst>
              <a:ext uri="{FF2B5EF4-FFF2-40B4-BE49-F238E27FC236}">
                <a16:creationId xmlns:a16="http://schemas.microsoft.com/office/drawing/2014/main" id="{8E978574-82FB-97A4-F05B-E0A5D84785F0}"/>
              </a:ext>
            </a:extLst>
          </p:cNvPr>
          <p:cNvSpPr/>
          <p:nvPr/>
        </p:nvSpPr>
        <p:spPr>
          <a:xfrm flipH="1">
            <a:off x="1093301" y="618186"/>
            <a:ext cx="3200400" cy="2790934"/>
          </a:xfrm>
          <a:prstGeom prst="parallelogram">
            <a:avLst>
              <a:gd name="adj" fmla="val 25889"/>
            </a:avLst>
          </a:prstGeom>
          <a:solidFill>
            <a:srgbClr val="CEE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rtl="0"/>
            <a:r>
              <a:rPr lang="es-419" sz="1500" dirty="0">
                <a:solidFill>
                  <a:srgbClr val="1E6864"/>
                </a:solidFill>
                <a:latin typeface="Century Gothic" panose="020B0502020202020204" pitchFamily="34" charset="0"/>
              </a:rPr>
              <a:t>Esta plantilla de causa-efecto sirve para presentar datos complejos en un formato fácil de interpretar.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B6859D5-09CB-6BBA-3ABC-C3F978496DEF}"/>
              </a:ext>
            </a:extLst>
          </p:cNvPr>
          <p:cNvSpPr/>
          <p:nvPr/>
        </p:nvSpPr>
        <p:spPr>
          <a:xfrm>
            <a:off x="1501746" y="3313659"/>
            <a:ext cx="8686800" cy="214902"/>
          </a:xfrm>
          <a:custGeom>
            <a:avLst/>
            <a:gdLst>
              <a:gd name="connsiteX0" fmla="*/ 0 w 9970319"/>
              <a:gd name="connsiteY0" fmla="*/ 107451 h 214902"/>
              <a:gd name="connsiteX1" fmla="*/ 107451 w 9970319"/>
              <a:gd name="connsiteY1" fmla="*/ 0 h 214902"/>
              <a:gd name="connsiteX2" fmla="*/ 9862868 w 9970319"/>
              <a:gd name="connsiteY2" fmla="*/ 0 h 214902"/>
              <a:gd name="connsiteX3" fmla="*/ 9970319 w 9970319"/>
              <a:gd name="connsiteY3" fmla="*/ 107451 h 214902"/>
              <a:gd name="connsiteX4" fmla="*/ 9970319 w 9970319"/>
              <a:gd name="connsiteY4" fmla="*/ 107451 h 214902"/>
              <a:gd name="connsiteX5" fmla="*/ 9862868 w 9970319"/>
              <a:gd name="connsiteY5" fmla="*/ 214902 h 214902"/>
              <a:gd name="connsiteX6" fmla="*/ 107451 w 9970319"/>
              <a:gd name="connsiteY6" fmla="*/ 214902 h 214902"/>
              <a:gd name="connsiteX7" fmla="*/ 0 w 9970319"/>
              <a:gd name="connsiteY7" fmla="*/ 107451 h 214902"/>
              <a:gd name="connsiteX0" fmla="*/ 844 w 9971163"/>
              <a:gd name="connsiteY0" fmla="*/ 107451 h 214902"/>
              <a:gd name="connsiteX1" fmla="*/ 159095 w 9971163"/>
              <a:gd name="connsiteY1" fmla="*/ 57150 h 214902"/>
              <a:gd name="connsiteX2" fmla="*/ 9863712 w 9971163"/>
              <a:gd name="connsiteY2" fmla="*/ 0 h 214902"/>
              <a:gd name="connsiteX3" fmla="*/ 9971163 w 9971163"/>
              <a:gd name="connsiteY3" fmla="*/ 107451 h 214902"/>
              <a:gd name="connsiteX4" fmla="*/ 9971163 w 9971163"/>
              <a:gd name="connsiteY4" fmla="*/ 107451 h 214902"/>
              <a:gd name="connsiteX5" fmla="*/ 9863712 w 9971163"/>
              <a:gd name="connsiteY5" fmla="*/ 214902 h 214902"/>
              <a:gd name="connsiteX6" fmla="*/ 108295 w 9971163"/>
              <a:gd name="connsiteY6" fmla="*/ 214902 h 214902"/>
              <a:gd name="connsiteX7" fmla="*/ 844 w 9971163"/>
              <a:gd name="connsiteY7" fmla="*/ 107451 h 214902"/>
              <a:gd name="connsiteX0" fmla="*/ 419 w 9970738"/>
              <a:gd name="connsiteY0" fmla="*/ 107451 h 214902"/>
              <a:gd name="connsiteX1" fmla="*/ 158670 w 9970738"/>
              <a:gd name="connsiteY1" fmla="*/ 57150 h 214902"/>
              <a:gd name="connsiteX2" fmla="*/ 9863287 w 9970738"/>
              <a:gd name="connsiteY2" fmla="*/ 0 h 214902"/>
              <a:gd name="connsiteX3" fmla="*/ 9970738 w 9970738"/>
              <a:gd name="connsiteY3" fmla="*/ 107451 h 214902"/>
              <a:gd name="connsiteX4" fmla="*/ 9970738 w 9970738"/>
              <a:gd name="connsiteY4" fmla="*/ 107451 h 214902"/>
              <a:gd name="connsiteX5" fmla="*/ 9863287 w 9970738"/>
              <a:gd name="connsiteY5" fmla="*/ 214902 h 214902"/>
              <a:gd name="connsiteX6" fmla="*/ 120570 w 9970738"/>
              <a:gd name="connsiteY6" fmla="*/ 154577 h 214902"/>
              <a:gd name="connsiteX7" fmla="*/ 419 w 9970738"/>
              <a:gd name="connsiteY7" fmla="*/ 107451 h 214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970738" h="214902">
                <a:moveTo>
                  <a:pt x="419" y="107451"/>
                </a:moveTo>
                <a:cubicBezTo>
                  <a:pt x="6769" y="91213"/>
                  <a:pt x="99326" y="57150"/>
                  <a:pt x="158670" y="57150"/>
                </a:cubicBezTo>
                <a:lnTo>
                  <a:pt x="9863287" y="0"/>
                </a:lnTo>
                <a:cubicBezTo>
                  <a:pt x="9922631" y="0"/>
                  <a:pt x="9970738" y="48107"/>
                  <a:pt x="9970738" y="107451"/>
                </a:cubicBezTo>
                <a:lnTo>
                  <a:pt x="9970738" y="107451"/>
                </a:lnTo>
                <a:cubicBezTo>
                  <a:pt x="9970738" y="166795"/>
                  <a:pt x="9922631" y="214902"/>
                  <a:pt x="9863287" y="214902"/>
                </a:cubicBezTo>
                <a:lnTo>
                  <a:pt x="120570" y="154577"/>
                </a:lnTo>
                <a:cubicBezTo>
                  <a:pt x="61226" y="154577"/>
                  <a:pt x="-5931" y="123689"/>
                  <a:pt x="419" y="107451"/>
                </a:cubicBezTo>
                <a:close/>
              </a:path>
            </a:pathLst>
          </a:custGeom>
          <a:gradFill>
            <a:gsLst>
              <a:gs pos="100000">
                <a:srgbClr val="54708B"/>
              </a:gs>
              <a:gs pos="0">
                <a:srgbClr val="8499A0"/>
              </a:gs>
            </a:gsLst>
            <a:lin ang="0" scaled="0"/>
          </a:gradFill>
          <a:ln w="63500">
            <a:solidFill>
              <a:srgbClr val="22446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Diamond 45">
            <a:extLst>
              <a:ext uri="{FF2B5EF4-FFF2-40B4-BE49-F238E27FC236}">
                <a16:creationId xmlns:a16="http://schemas.microsoft.com/office/drawing/2014/main" id="{31865D6C-68D8-F46D-7437-C74067D92EFE}"/>
              </a:ext>
            </a:extLst>
          </p:cNvPr>
          <p:cNvSpPr/>
          <p:nvPr/>
        </p:nvSpPr>
        <p:spPr>
          <a:xfrm>
            <a:off x="9135614" y="1883311"/>
            <a:ext cx="3056386" cy="3056386"/>
          </a:xfrm>
          <a:prstGeom prst="diamond">
            <a:avLst/>
          </a:prstGeom>
          <a:solidFill>
            <a:srgbClr val="22446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Diamond 15">
            <a:extLst>
              <a:ext uri="{FF2B5EF4-FFF2-40B4-BE49-F238E27FC236}">
                <a16:creationId xmlns:a16="http://schemas.microsoft.com/office/drawing/2014/main" id="{14E5D7A4-E873-7409-C52A-FCFC22CA2E8B}"/>
              </a:ext>
            </a:extLst>
          </p:cNvPr>
          <p:cNvSpPr/>
          <p:nvPr/>
        </p:nvSpPr>
        <p:spPr>
          <a:xfrm>
            <a:off x="9213574" y="1971707"/>
            <a:ext cx="2892287" cy="2892287"/>
          </a:xfrm>
          <a:prstGeom prst="diamond">
            <a:avLst/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2200">
                <a:solidFill>
                  <a:schemeClr val="bg1"/>
                </a:solidFill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D69972C-7F53-9D13-C04C-F39C1DC943BB}"/>
              </a:ext>
            </a:extLst>
          </p:cNvPr>
          <p:cNvSpPr txBox="1"/>
          <p:nvPr/>
        </p:nvSpPr>
        <p:spPr>
          <a:xfrm>
            <a:off x="1151656" y="195988"/>
            <a:ext cx="2331720" cy="3077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es-419" sz="1600">
                <a:solidFill>
                  <a:schemeClr val="bg1"/>
                </a:solidFill>
                <a:latin typeface="Century Gothic" panose="020B0502020202020204" pitchFamily="34" charset="0"/>
              </a:rPr>
              <a:t>CATEGORÍA</a:t>
            </a:r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s-419" sz="2000">
                <a:solidFill>
                  <a:schemeClr val="bg1"/>
                </a:solidFill>
                <a:latin typeface="Century Gothic" panose="020B0502020202020204" pitchFamily="34" charset="0"/>
              </a:rPr>
              <a:t>1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3F4656B2-61E4-1701-AB86-C5744BC78AA9}"/>
              </a:ext>
            </a:extLst>
          </p:cNvPr>
          <p:cNvGrpSpPr/>
          <p:nvPr/>
        </p:nvGrpSpPr>
        <p:grpSpPr>
          <a:xfrm>
            <a:off x="154032" y="2286631"/>
            <a:ext cx="1511122" cy="2274258"/>
            <a:chOff x="1265789" y="770586"/>
            <a:chExt cx="3186723" cy="5577053"/>
          </a:xfrm>
          <a:solidFill>
            <a:srgbClr val="D6EEE9"/>
          </a:solidFill>
        </p:grpSpPr>
        <p:sp>
          <p:nvSpPr>
            <p:cNvPr id="42" name="Parallelogram 41">
              <a:extLst>
                <a:ext uri="{FF2B5EF4-FFF2-40B4-BE49-F238E27FC236}">
                  <a16:creationId xmlns:a16="http://schemas.microsoft.com/office/drawing/2014/main" id="{EC3B7D44-3D95-2747-FC79-DC45C7B5D7B5}"/>
                </a:ext>
              </a:extLst>
            </p:cNvPr>
            <p:cNvSpPr/>
            <p:nvPr/>
          </p:nvSpPr>
          <p:spPr>
            <a:xfrm>
              <a:off x="1279542" y="3558720"/>
              <a:ext cx="3172970" cy="2788919"/>
            </a:xfrm>
            <a:prstGeom prst="parallelogram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7160" tIns="0" rtlCol="0" anchor="t" anchorCtr="0"/>
            <a:lstStyle/>
            <a:p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43" name="Parallelogram 42">
              <a:extLst>
                <a:ext uri="{FF2B5EF4-FFF2-40B4-BE49-F238E27FC236}">
                  <a16:creationId xmlns:a16="http://schemas.microsoft.com/office/drawing/2014/main" id="{FF32996A-49F5-3954-B92A-B2B8728EB466}"/>
                </a:ext>
              </a:extLst>
            </p:cNvPr>
            <p:cNvSpPr/>
            <p:nvPr/>
          </p:nvSpPr>
          <p:spPr>
            <a:xfrm flipH="1">
              <a:off x="1265789" y="770586"/>
              <a:ext cx="3181742" cy="2790935"/>
            </a:xfrm>
            <a:prstGeom prst="parallelogram">
              <a:avLst>
                <a:gd name="adj" fmla="val 2588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t" anchorCtr="0"/>
            <a:lstStyle/>
            <a:p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3E32EC39-3FEF-DAF6-A032-4EA433B58FAD}"/>
              </a:ext>
            </a:extLst>
          </p:cNvPr>
          <p:cNvSpPr txBox="1"/>
          <p:nvPr/>
        </p:nvSpPr>
        <p:spPr>
          <a:xfrm>
            <a:off x="506347" y="3328641"/>
            <a:ext cx="1083584" cy="1692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algn="ctr" rtl="0"/>
            <a:r>
              <a:rPr lang="es-419" sz="1100">
                <a:solidFill>
                  <a:srgbClr val="1E6864"/>
                </a:solidFill>
                <a:latin typeface="Century Gothic" panose="020B0502020202020204" pitchFamily="34" charset="0"/>
              </a:rPr>
              <a:t>Texto</a:t>
            </a:r>
          </a:p>
        </p:txBody>
      </p:sp>
    </p:spTree>
    <p:extLst>
      <p:ext uri="{BB962C8B-B14F-4D97-AF65-F5344CB8AC3E}">
        <p14:creationId xmlns:p14="http://schemas.microsoft.com/office/powerpoint/2010/main" val="80464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9000">
              <a:schemeClr val="bg1"/>
            </a:gs>
            <a:gs pos="0">
              <a:srgbClr val="E3EBEA"/>
            </a:gs>
            <a:gs pos="30000">
              <a:schemeClr val="bg1"/>
            </a:gs>
            <a:gs pos="100000">
              <a:srgbClr val="E3EBE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arallelogram 39">
            <a:extLst>
              <a:ext uri="{FF2B5EF4-FFF2-40B4-BE49-F238E27FC236}">
                <a16:creationId xmlns:a16="http://schemas.microsoft.com/office/drawing/2014/main" id="{D41BF813-BDD4-2A79-CFE6-076418E494BF}"/>
              </a:ext>
            </a:extLst>
          </p:cNvPr>
          <p:cNvSpPr/>
          <p:nvPr/>
        </p:nvSpPr>
        <p:spPr>
          <a:xfrm>
            <a:off x="3706573" y="3419837"/>
            <a:ext cx="3172968" cy="2788920"/>
          </a:xfrm>
          <a:prstGeom prst="parallelogram">
            <a:avLst/>
          </a:prstGeom>
          <a:solidFill>
            <a:srgbClr val="CEE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0" rtlCol="0" anchor="t" anchorCtr="0"/>
          <a:lstStyle/>
          <a:p>
            <a:pPr rtl="0"/>
            <a:r>
              <a:rPr lang="es-419" sz="1600">
                <a:solidFill>
                  <a:srgbClr val="1E6864"/>
                </a:solidFill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41" name="Parallelogram 40">
            <a:extLst>
              <a:ext uri="{FF2B5EF4-FFF2-40B4-BE49-F238E27FC236}">
                <a16:creationId xmlns:a16="http://schemas.microsoft.com/office/drawing/2014/main" id="{EDBEA5F6-35EB-2C51-0E8A-C4E9737F3709}"/>
              </a:ext>
            </a:extLst>
          </p:cNvPr>
          <p:cNvSpPr/>
          <p:nvPr/>
        </p:nvSpPr>
        <p:spPr>
          <a:xfrm>
            <a:off x="6313007" y="3417783"/>
            <a:ext cx="3172968" cy="2788920"/>
          </a:xfrm>
          <a:prstGeom prst="parallelogram">
            <a:avLst/>
          </a:prstGeom>
          <a:solidFill>
            <a:srgbClr val="CEE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0" rtlCol="0" anchor="t" anchorCtr="0"/>
          <a:lstStyle/>
          <a:p>
            <a:pPr rtl="0"/>
            <a:r>
              <a:rPr lang="es-419" sz="1600">
                <a:solidFill>
                  <a:srgbClr val="1E6864"/>
                </a:solidFill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39" name="Parallelogram 38">
            <a:extLst>
              <a:ext uri="{FF2B5EF4-FFF2-40B4-BE49-F238E27FC236}">
                <a16:creationId xmlns:a16="http://schemas.microsoft.com/office/drawing/2014/main" id="{9B753639-0B67-49FA-237C-9E6B9808B732}"/>
              </a:ext>
            </a:extLst>
          </p:cNvPr>
          <p:cNvSpPr/>
          <p:nvPr/>
        </p:nvSpPr>
        <p:spPr>
          <a:xfrm>
            <a:off x="1093663" y="3421891"/>
            <a:ext cx="3172968" cy="2788920"/>
          </a:xfrm>
          <a:prstGeom prst="parallelogram">
            <a:avLst/>
          </a:prstGeom>
          <a:solidFill>
            <a:srgbClr val="CEE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0" rtlCol="0" anchor="t" anchorCtr="0"/>
          <a:lstStyle/>
          <a:p>
            <a:pPr rtl="0"/>
            <a:r>
              <a:rPr lang="es-419" sz="1600">
                <a:solidFill>
                  <a:srgbClr val="1E6864"/>
                </a:solidFill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7" name="Parallelogram 26">
            <a:extLst>
              <a:ext uri="{FF2B5EF4-FFF2-40B4-BE49-F238E27FC236}">
                <a16:creationId xmlns:a16="http://schemas.microsoft.com/office/drawing/2014/main" id="{FE325A68-A371-7F46-587E-8741D10682AD}"/>
              </a:ext>
            </a:extLst>
          </p:cNvPr>
          <p:cNvSpPr/>
          <p:nvPr/>
        </p:nvSpPr>
        <p:spPr>
          <a:xfrm flipH="1" flipV="1">
            <a:off x="6172742" y="6243996"/>
            <a:ext cx="2607362" cy="458335"/>
          </a:xfrm>
          <a:prstGeom prst="parallelogram">
            <a:avLst>
              <a:gd name="adj" fmla="val 25889"/>
            </a:avLst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931B849-8642-E124-C1F6-98DA17536C7F}"/>
              </a:ext>
            </a:extLst>
          </p:cNvPr>
          <p:cNvSpPr txBox="1"/>
          <p:nvPr/>
        </p:nvSpPr>
        <p:spPr>
          <a:xfrm rot="10800000" flipV="1">
            <a:off x="6325642" y="6314475"/>
            <a:ext cx="2331720" cy="3077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es-419" sz="1600">
                <a:solidFill>
                  <a:schemeClr val="bg1"/>
                </a:solidFill>
                <a:latin typeface="Century Gothic" panose="020B0502020202020204" pitchFamily="34" charset="0"/>
              </a:rPr>
              <a:t>CATEGORÍA</a:t>
            </a:r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s-419" sz="2000">
                <a:solidFill>
                  <a:schemeClr val="bg1"/>
                </a:solidFill>
                <a:latin typeface="Century Gothic" panose="020B0502020202020204" pitchFamily="34" charset="0"/>
              </a:rPr>
              <a:t>6</a:t>
            </a:r>
          </a:p>
        </p:txBody>
      </p:sp>
      <p:sp>
        <p:nvSpPr>
          <p:cNvPr id="30" name="Parallelogram 29">
            <a:extLst>
              <a:ext uri="{FF2B5EF4-FFF2-40B4-BE49-F238E27FC236}">
                <a16:creationId xmlns:a16="http://schemas.microsoft.com/office/drawing/2014/main" id="{372A73C6-4FF3-350B-D816-15B662128FBB}"/>
              </a:ext>
            </a:extLst>
          </p:cNvPr>
          <p:cNvSpPr/>
          <p:nvPr/>
        </p:nvSpPr>
        <p:spPr>
          <a:xfrm flipH="1" flipV="1">
            <a:off x="3566308" y="6243996"/>
            <a:ext cx="2607362" cy="458335"/>
          </a:xfrm>
          <a:prstGeom prst="parallelogram">
            <a:avLst>
              <a:gd name="adj" fmla="val 25889"/>
            </a:avLst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474C273-37E5-0515-00A7-7C606738BADE}"/>
              </a:ext>
            </a:extLst>
          </p:cNvPr>
          <p:cNvSpPr txBox="1"/>
          <p:nvPr/>
        </p:nvSpPr>
        <p:spPr>
          <a:xfrm rot="10800000" flipV="1">
            <a:off x="3719208" y="6314475"/>
            <a:ext cx="2331720" cy="3077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es-419" sz="1600">
                <a:solidFill>
                  <a:schemeClr val="bg1"/>
                </a:solidFill>
                <a:latin typeface="Century Gothic" panose="020B0502020202020204" pitchFamily="34" charset="0"/>
              </a:rPr>
              <a:t>CATEGORÍA</a:t>
            </a:r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s-419" sz="2000">
                <a:solidFill>
                  <a:schemeClr val="bg1"/>
                </a:solidFill>
                <a:latin typeface="Century Gothic" panose="020B0502020202020204" pitchFamily="34" charset="0"/>
              </a:rPr>
              <a:t>5</a:t>
            </a:r>
          </a:p>
        </p:txBody>
      </p:sp>
      <p:sp>
        <p:nvSpPr>
          <p:cNvPr id="33" name="Parallelogram 32">
            <a:extLst>
              <a:ext uri="{FF2B5EF4-FFF2-40B4-BE49-F238E27FC236}">
                <a16:creationId xmlns:a16="http://schemas.microsoft.com/office/drawing/2014/main" id="{3A6E2419-CD86-1463-37EF-C6FE5651E3D3}"/>
              </a:ext>
            </a:extLst>
          </p:cNvPr>
          <p:cNvSpPr/>
          <p:nvPr/>
        </p:nvSpPr>
        <p:spPr>
          <a:xfrm flipH="1" flipV="1">
            <a:off x="953036" y="6243996"/>
            <a:ext cx="2607362" cy="458335"/>
          </a:xfrm>
          <a:prstGeom prst="parallelogram">
            <a:avLst>
              <a:gd name="adj" fmla="val 25889"/>
            </a:avLst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0772EEF-A9F0-C608-9D52-34A7CA3D7DC4}"/>
              </a:ext>
            </a:extLst>
          </p:cNvPr>
          <p:cNvSpPr txBox="1"/>
          <p:nvPr/>
        </p:nvSpPr>
        <p:spPr>
          <a:xfrm rot="10800000" flipV="1">
            <a:off x="1105936" y="6314475"/>
            <a:ext cx="2331720" cy="3077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es-419" sz="1600">
                <a:solidFill>
                  <a:schemeClr val="bg1"/>
                </a:solidFill>
                <a:latin typeface="Century Gothic" panose="020B0502020202020204" pitchFamily="34" charset="0"/>
              </a:rPr>
              <a:t>CATEGORÍA</a:t>
            </a:r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s-419" sz="2000">
                <a:solidFill>
                  <a:schemeClr val="bg1"/>
                </a:solidFill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24" name="Parallelogram 23">
            <a:extLst>
              <a:ext uri="{FF2B5EF4-FFF2-40B4-BE49-F238E27FC236}">
                <a16:creationId xmlns:a16="http://schemas.microsoft.com/office/drawing/2014/main" id="{1DD0AB25-03DB-52F7-C595-56FC7727484B}"/>
              </a:ext>
            </a:extLst>
          </p:cNvPr>
          <p:cNvSpPr/>
          <p:nvPr/>
        </p:nvSpPr>
        <p:spPr>
          <a:xfrm flipH="1">
            <a:off x="6172742" y="115909"/>
            <a:ext cx="2607362" cy="458335"/>
          </a:xfrm>
          <a:prstGeom prst="parallelogram">
            <a:avLst>
              <a:gd name="adj" fmla="val 25889"/>
            </a:avLst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Parallelogram 24">
            <a:extLst>
              <a:ext uri="{FF2B5EF4-FFF2-40B4-BE49-F238E27FC236}">
                <a16:creationId xmlns:a16="http://schemas.microsoft.com/office/drawing/2014/main" id="{051678E0-688F-EF30-A2C4-840548296116}"/>
              </a:ext>
            </a:extLst>
          </p:cNvPr>
          <p:cNvSpPr/>
          <p:nvPr/>
        </p:nvSpPr>
        <p:spPr>
          <a:xfrm flipH="1">
            <a:off x="6313007" y="618186"/>
            <a:ext cx="3200400" cy="2790934"/>
          </a:xfrm>
          <a:prstGeom prst="parallelogram">
            <a:avLst>
              <a:gd name="adj" fmla="val 25889"/>
            </a:avLst>
          </a:prstGeom>
          <a:solidFill>
            <a:srgbClr val="CEE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rtl="0"/>
            <a:r>
              <a:rPr lang="es-419" sz="1600">
                <a:solidFill>
                  <a:srgbClr val="1E6864"/>
                </a:solidFill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F5213CA-DE3A-0813-38E3-31C973E50A6B}"/>
              </a:ext>
            </a:extLst>
          </p:cNvPr>
          <p:cNvSpPr txBox="1"/>
          <p:nvPr/>
        </p:nvSpPr>
        <p:spPr>
          <a:xfrm>
            <a:off x="6371362" y="195988"/>
            <a:ext cx="2331720" cy="3077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es-419" sz="1600">
                <a:solidFill>
                  <a:schemeClr val="bg1"/>
                </a:solidFill>
                <a:latin typeface="Century Gothic" panose="020B0502020202020204" pitchFamily="34" charset="0"/>
              </a:rPr>
              <a:t>CATEGORÍA</a:t>
            </a:r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s-419" sz="2000">
                <a:solidFill>
                  <a:schemeClr val="bg1"/>
                </a:solidFill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21" name="Parallelogram 20">
            <a:extLst>
              <a:ext uri="{FF2B5EF4-FFF2-40B4-BE49-F238E27FC236}">
                <a16:creationId xmlns:a16="http://schemas.microsoft.com/office/drawing/2014/main" id="{FA3962D9-1D76-D730-FB72-C899AC4E7D5F}"/>
              </a:ext>
            </a:extLst>
          </p:cNvPr>
          <p:cNvSpPr/>
          <p:nvPr/>
        </p:nvSpPr>
        <p:spPr>
          <a:xfrm flipH="1">
            <a:off x="3566308" y="115909"/>
            <a:ext cx="2607362" cy="458335"/>
          </a:xfrm>
          <a:prstGeom prst="parallelogram">
            <a:avLst>
              <a:gd name="adj" fmla="val 25889"/>
            </a:avLst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Parallelogram 21">
            <a:extLst>
              <a:ext uri="{FF2B5EF4-FFF2-40B4-BE49-F238E27FC236}">
                <a16:creationId xmlns:a16="http://schemas.microsoft.com/office/drawing/2014/main" id="{EA2420A3-F25B-4556-440A-DE9C9781BD17}"/>
              </a:ext>
            </a:extLst>
          </p:cNvPr>
          <p:cNvSpPr/>
          <p:nvPr/>
        </p:nvSpPr>
        <p:spPr>
          <a:xfrm flipH="1">
            <a:off x="3706573" y="618186"/>
            <a:ext cx="3200400" cy="2790934"/>
          </a:xfrm>
          <a:prstGeom prst="parallelogram">
            <a:avLst>
              <a:gd name="adj" fmla="val 25889"/>
            </a:avLst>
          </a:prstGeom>
          <a:solidFill>
            <a:srgbClr val="CEE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rtl="0"/>
            <a:r>
              <a:rPr lang="es-419" sz="1600">
                <a:solidFill>
                  <a:srgbClr val="1E6864"/>
                </a:solidFill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1420F66-C89A-5E8A-FAFE-A38360683BA0}"/>
              </a:ext>
            </a:extLst>
          </p:cNvPr>
          <p:cNvSpPr txBox="1"/>
          <p:nvPr/>
        </p:nvSpPr>
        <p:spPr>
          <a:xfrm>
            <a:off x="3764928" y="195988"/>
            <a:ext cx="2331720" cy="3077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es-419" sz="1600">
                <a:solidFill>
                  <a:schemeClr val="bg1"/>
                </a:solidFill>
                <a:latin typeface="Century Gothic" panose="020B0502020202020204" pitchFamily="34" charset="0"/>
              </a:rPr>
              <a:t>CATEGORÍA</a:t>
            </a:r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s-419" sz="2000">
                <a:solidFill>
                  <a:schemeClr val="bg1"/>
                </a:solidFill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20" name="Parallelogram 19">
            <a:extLst>
              <a:ext uri="{FF2B5EF4-FFF2-40B4-BE49-F238E27FC236}">
                <a16:creationId xmlns:a16="http://schemas.microsoft.com/office/drawing/2014/main" id="{5FE785E0-47F2-84F5-B28F-5C01889E19FC}"/>
              </a:ext>
            </a:extLst>
          </p:cNvPr>
          <p:cNvSpPr/>
          <p:nvPr/>
        </p:nvSpPr>
        <p:spPr>
          <a:xfrm flipH="1">
            <a:off x="953036" y="115909"/>
            <a:ext cx="2607362" cy="458335"/>
          </a:xfrm>
          <a:prstGeom prst="parallelogram">
            <a:avLst>
              <a:gd name="adj" fmla="val 25889"/>
            </a:avLst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Parallelogram 16">
            <a:extLst>
              <a:ext uri="{FF2B5EF4-FFF2-40B4-BE49-F238E27FC236}">
                <a16:creationId xmlns:a16="http://schemas.microsoft.com/office/drawing/2014/main" id="{8E978574-82FB-97A4-F05B-E0A5D84785F0}"/>
              </a:ext>
            </a:extLst>
          </p:cNvPr>
          <p:cNvSpPr/>
          <p:nvPr/>
        </p:nvSpPr>
        <p:spPr>
          <a:xfrm flipH="1">
            <a:off x="1093301" y="618186"/>
            <a:ext cx="3200400" cy="2790934"/>
          </a:xfrm>
          <a:prstGeom prst="parallelogram">
            <a:avLst>
              <a:gd name="adj" fmla="val 25889"/>
            </a:avLst>
          </a:prstGeom>
          <a:solidFill>
            <a:srgbClr val="CEE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rtl="0"/>
            <a:r>
              <a:rPr lang="es-419" sz="1600">
                <a:solidFill>
                  <a:srgbClr val="1E6864"/>
                </a:solidFill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B6859D5-09CB-6BBA-3ABC-C3F978496DEF}"/>
              </a:ext>
            </a:extLst>
          </p:cNvPr>
          <p:cNvSpPr/>
          <p:nvPr/>
        </p:nvSpPr>
        <p:spPr>
          <a:xfrm>
            <a:off x="1501746" y="3313659"/>
            <a:ext cx="8686800" cy="214902"/>
          </a:xfrm>
          <a:custGeom>
            <a:avLst/>
            <a:gdLst>
              <a:gd name="connsiteX0" fmla="*/ 0 w 9970319"/>
              <a:gd name="connsiteY0" fmla="*/ 107451 h 214902"/>
              <a:gd name="connsiteX1" fmla="*/ 107451 w 9970319"/>
              <a:gd name="connsiteY1" fmla="*/ 0 h 214902"/>
              <a:gd name="connsiteX2" fmla="*/ 9862868 w 9970319"/>
              <a:gd name="connsiteY2" fmla="*/ 0 h 214902"/>
              <a:gd name="connsiteX3" fmla="*/ 9970319 w 9970319"/>
              <a:gd name="connsiteY3" fmla="*/ 107451 h 214902"/>
              <a:gd name="connsiteX4" fmla="*/ 9970319 w 9970319"/>
              <a:gd name="connsiteY4" fmla="*/ 107451 h 214902"/>
              <a:gd name="connsiteX5" fmla="*/ 9862868 w 9970319"/>
              <a:gd name="connsiteY5" fmla="*/ 214902 h 214902"/>
              <a:gd name="connsiteX6" fmla="*/ 107451 w 9970319"/>
              <a:gd name="connsiteY6" fmla="*/ 214902 h 214902"/>
              <a:gd name="connsiteX7" fmla="*/ 0 w 9970319"/>
              <a:gd name="connsiteY7" fmla="*/ 107451 h 214902"/>
              <a:gd name="connsiteX0" fmla="*/ 844 w 9971163"/>
              <a:gd name="connsiteY0" fmla="*/ 107451 h 214902"/>
              <a:gd name="connsiteX1" fmla="*/ 159095 w 9971163"/>
              <a:gd name="connsiteY1" fmla="*/ 57150 h 214902"/>
              <a:gd name="connsiteX2" fmla="*/ 9863712 w 9971163"/>
              <a:gd name="connsiteY2" fmla="*/ 0 h 214902"/>
              <a:gd name="connsiteX3" fmla="*/ 9971163 w 9971163"/>
              <a:gd name="connsiteY3" fmla="*/ 107451 h 214902"/>
              <a:gd name="connsiteX4" fmla="*/ 9971163 w 9971163"/>
              <a:gd name="connsiteY4" fmla="*/ 107451 h 214902"/>
              <a:gd name="connsiteX5" fmla="*/ 9863712 w 9971163"/>
              <a:gd name="connsiteY5" fmla="*/ 214902 h 214902"/>
              <a:gd name="connsiteX6" fmla="*/ 108295 w 9971163"/>
              <a:gd name="connsiteY6" fmla="*/ 214902 h 214902"/>
              <a:gd name="connsiteX7" fmla="*/ 844 w 9971163"/>
              <a:gd name="connsiteY7" fmla="*/ 107451 h 214902"/>
              <a:gd name="connsiteX0" fmla="*/ 419 w 9970738"/>
              <a:gd name="connsiteY0" fmla="*/ 107451 h 214902"/>
              <a:gd name="connsiteX1" fmla="*/ 158670 w 9970738"/>
              <a:gd name="connsiteY1" fmla="*/ 57150 h 214902"/>
              <a:gd name="connsiteX2" fmla="*/ 9863287 w 9970738"/>
              <a:gd name="connsiteY2" fmla="*/ 0 h 214902"/>
              <a:gd name="connsiteX3" fmla="*/ 9970738 w 9970738"/>
              <a:gd name="connsiteY3" fmla="*/ 107451 h 214902"/>
              <a:gd name="connsiteX4" fmla="*/ 9970738 w 9970738"/>
              <a:gd name="connsiteY4" fmla="*/ 107451 h 214902"/>
              <a:gd name="connsiteX5" fmla="*/ 9863287 w 9970738"/>
              <a:gd name="connsiteY5" fmla="*/ 214902 h 214902"/>
              <a:gd name="connsiteX6" fmla="*/ 120570 w 9970738"/>
              <a:gd name="connsiteY6" fmla="*/ 154577 h 214902"/>
              <a:gd name="connsiteX7" fmla="*/ 419 w 9970738"/>
              <a:gd name="connsiteY7" fmla="*/ 107451 h 214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970738" h="214902">
                <a:moveTo>
                  <a:pt x="419" y="107451"/>
                </a:moveTo>
                <a:cubicBezTo>
                  <a:pt x="6769" y="91213"/>
                  <a:pt x="99326" y="57150"/>
                  <a:pt x="158670" y="57150"/>
                </a:cubicBezTo>
                <a:lnTo>
                  <a:pt x="9863287" y="0"/>
                </a:lnTo>
                <a:cubicBezTo>
                  <a:pt x="9922631" y="0"/>
                  <a:pt x="9970738" y="48107"/>
                  <a:pt x="9970738" y="107451"/>
                </a:cubicBezTo>
                <a:lnTo>
                  <a:pt x="9970738" y="107451"/>
                </a:lnTo>
                <a:cubicBezTo>
                  <a:pt x="9970738" y="166795"/>
                  <a:pt x="9922631" y="214902"/>
                  <a:pt x="9863287" y="214902"/>
                </a:cubicBezTo>
                <a:lnTo>
                  <a:pt x="120570" y="154577"/>
                </a:lnTo>
                <a:cubicBezTo>
                  <a:pt x="61226" y="154577"/>
                  <a:pt x="-5931" y="123689"/>
                  <a:pt x="419" y="107451"/>
                </a:cubicBezTo>
                <a:close/>
              </a:path>
            </a:pathLst>
          </a:custGeom>
          <a:gradFill>
            <a:gsLst>
              <a:gs pos="35000">
                <a:srgbClr val="54708B"/>
              </a:gs>
              <a:gs pos="0">
                <a:srgbClr val="8499A0"/>
              </a:gs>
              <a:gs pos="89000">
                <a:srgbClr val="1E4266"/>
              </a:gs>
            </a:gsLst>
            <a:lin ang="0" scaled="0"/>
          </a:gradFill>
          <a:ln w="508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Diamond 45">
            <a:extLst>
              <a:ext uri="{FF2B5EF4-FFF2-40B4-BE49-F238E27FC236}">
                <a16:creationId xmlns:a16="http://schemas.microsoft.com/office/drawing/2014/main" id="{31865D6C-68D8-F46D-7437-C74067D92EFE}"/>
              </a:ext>
            </a:extLst>
          </p:cNvPr>
          <p:cNvSpPr/>
          <p:nvPr/>
        </p:nvSpPr>
        <p:spPr>
          <a:xfrm>
            <a:off x="9135614" y="1883311"/>
            <a:ext cx="3056386" cy="3056386"/>
          </a:xfrm>
          <a:prstGeom prst="diamo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Diamond 15">
            <a:extLst>
              <a:ext uri="{FF2B5EF4-FFF2-40B4-BE49-F238E27FC236}">
                <a16:creationId xmlns:a16="http://schemas.microsoft.com/office/drawing/2014/main" id="{14E5D7A4-E873-7409-C52A-FCFC22CA2E8B}"/>
              </a:ext>
            </a:extLst>
          </p:cNvPr>
          <p:cNvSpPr/>
          <p:nvPr/>
        </p:nvSpPr>
        <p:spPr>
          <a:xfrm>
            <a:off x="9213574" y="1971707"/>
            <a:ext cx="2892287" cy="2892287"/>
          </a:xfrm>
          <a:prstGeom prst="diamond">
            <a:avLst/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2200">
                <a:solidFill>
                  <a:schemeClr val="bg1"/>
                </a:solidFill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D69972C-7F53-9D13-C04C-F39C1DC943BB}"/>
              </a:ext>
            </a:extLst>
          </p:cNvPr>
          <p:cNvSpPr txBox="1"/>
          <p:nvPr/>
        </p:nvSpPr>
        <p:spPr>
          <a:xfrm>
            <a:off x="1151656" y="195988"/>
            <a:ext cx="2331720" cy="3077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es-419" sz="1600">
                <a:solidFill>
                  <a:schemeClr val="bg1"/>
                </a:solidFill>
                <a:latin typeface="Century Gothic" panose="020B0502020202020204" pitchFamily="34" charset="0"/>
              </a:rPr>
              <a:t>CATEGORÍA</a:t>
            </a:r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s-419" sz="2000">
                <a:solidFill>
                  <a:schemeClr val="bg1"/>
                </a:solidFill>
                <a:latin typeface="Century Gothic" panose="020B0502020202020204" pitchFamily="34" charset="0"/>
              </a:rPr>
              <a:t>1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7DCD835-6F77-E5FC-4248-702134417453}"/>
              </a:ext>
            </a:extLst>
          </p:cNvPr>
          <p:cNvGrpSpPr/>
          <p:nvPr/>
        </p:nvGrpSpPr>
        <p:grpSpPr>
          <a:xfrm>
            <a:off x="59658" y="2286631"/>
            <a:ext cx="1530273" cy="2274258"/>
            <a:chOff x="1265195" y="770586"/>
            <a:chExt cx="3200400" cy="5577053"/>
          </a:xfrm>
          <a:solidFill>
            <a:srgbClr val="719896"/>
          </a:solidFill>
        </p:grpSpPr>
        <p:sp>
          <p:nvSpPr>
            <p:cNvPr id="3" name="Parallelogram 2">
              <a:extLst>
                <a:ext uri="{FF2B5EF4-FFF2-40B4-BE49-F238E27FC236}">
                  <a16:creationId xmlns:a16="http://schemas.microsoft.com/office/drawing/2014/main" id="{937E8242-DF29-AD92-D015-30329C310923}"/>
                </a:ext>
              </a:extLst>
            </p:cNvPr>
            <p:cNvSpPr/>
            <p:nvPr/>
          </p:nvSpPr>
          <p:spPr>
            <a:xfrm>
              <a:off x="1285571" y="3558720"/>
              <a:ext cx="3172968" cy="2788919"/>
            </a:xfrm>
            <a:prstGeom prst="parallelogram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7160" tIns="0" rtlCol="0" anchor="t" anchorCtr="0"/>
            <a:lstStyle/>
            <a:p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4" name="Parallelogram 3">
              <a:extLst>
                <a:ext uri="{FF2B5EF4-FFF2-40B4-BE49-F238E27FC236}">
                  <a16:creationId xmlns:a16="http://schemas.microsoft.com/office/drawing/2014/main" id="{4052E409-4D87-DA6A-853C-9424227344F9}"/>
                </a:ext>
              </a:extLst>
            </p:cNvPr>
            <p:cNvSpPr/>
            <p:nvPr/>
          </p:nvSpPr>
          <p:spPr>
            <a:xfrm flipH="1">
              <a:off x="1265195" y="770586"/>
              <a:ext cx="3200400" cy="2790935"/>
            </a:xfrm>
            <a:prstGeom prst="parallelogram">
              <a:avLst>
                <a:gd name="adj" fmla="val 2588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t" anchorCtr="0"/>
            <a:lstStyle/>
            <a:p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37C1B4DF-8AB6-AE6E-AEF5-D826C82B8242}"/>
              </a:ext>
            </a:extLst>
          </p:cNvPr>
          <p:cNvGrpSpPr/>
          <p:nvPr/>
        </p:nvGrpSpPr>
        <p:grpSpPr>
          <a:xfrm>
            <a:off x="154032" y="2286631"/>
            <a:ext cx="1511122" cy="2274258"/>
            <a:chOff x="1265789" y="770586"/>
            <a:chExt cx="3186723" cy="5577053"/>
          </a:xfrm>
          <a:solidFill>
            <a:srgbClr val="D6EEE9"/>
          </a:solidFill>
        </p:grpSpPr>
        <p:sp>
          <p:nvSpPr>
            <p:cNvPr id="7" name="Parallelogram 6">
              <a:extLst>
                <a:ext uri="{FF2B5EF4-FFF2-40B4-BE49-F238E27FC236}">
                  <a16:creationId xmlns:a16="http://schemas.microsoft.com/office/drawing/2014/main" id="{B3C3733F-174C-4C83-EE6C-62C6DA6EF1B5}"/>
                </a:ext>
              </a:extLst>
            </p:cNvPr>
            <p:cNvSpPr/>
            <p:nvPr/>
          </p:nvSpPr>
          <p:spPr>
            <a:xfrm>
              <a:off x="1279542" y="3558720"/>
              <a:ext cx="3172970" cy="2788919"/>
            </a:xfrm>
            <a:prstGeom prst="parallelogram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7160" tIns="0" rtlCol="0" anchor="t" anchorCtr="0"/>
            <a:lstStyle/>
            <a:p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8" name="Parallelogram 7">
              <a:extLst>
                <a:ext uri="{FF2B5EF4-FFF2-40B4-BE49-F238E27FC236}">
                  <a16:creationId xmlns:a16="http://schemas.microsoft.com/office/drawing/2014/main" id="{AF859A22-9A34-45F8-1421-8E0E28834274}"/>
                </a:ext>
              </a:extLst>
            </p:cNvPr>
            <p:cNvSpPr/>
            <p:nvPr/>
          </p:nvSpPr>
          <p:spPr>
            <a:xfrm flipH="1">
              <a:off x="1265789" y="770586"/>
              <a:ext cx="3181742" cy="2790935"/>
            </a:xfrm>
            <a:prstGeom prst="parallelogram">
              <a:avLst>
                <a:gd name="adj" fmla="val 2588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t" anchorCtr="0"/>
            <a:lstStyle/>
            <a:p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7D67B6E7-AC29-4A23-B43F-FECC263DAB1B}"/>
              </a:ext>
            </a:extLst>
          </p:cNvPr>
          <p:cNvSpPr txBox="1"/>
          <p:nvPr/>
        </p:nvSpPr>
        <p:spPr>
          <a:xfrm>
            <a:off x="506347" y="3328641"/>
            <a:ext cx="1083584" cy="1692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algn="ctr" rtl="0"/>
            <a:r>
              <a:rPr lang="es-419" sz="1100">
                <a:solidFill>
                  <a:srgbClr val="1E6864"/>
                </a:solidFill>
                <a:latin typeface="Century Gothic" panose="020B0502020202020204" pitchFamily="34" charset="0"/>
              </a:rPr>
              <a:t>Texto</a:t>
            </a:r>
          </a:p>
        </p:txBody>
      </p:sp>
    </p:spTree>
    <p:extLst>
      <p:ext uri="{BB962C8B-B14F-4D97-AF65-F5344CB8AC3E}">
        <p14:creationId xmlns:p14="http://schemas.microsoft.com/office/powerpoint/2010/main" val="2886070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4142249"/>
              </p:ext>
            </p:extLst>
          </p:nvPr>
        </p:nvGraphicFramePr>
        <p:xfrm>
          <a:off x="787790" y="1050352"/>
          <a:ext cx="10291542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91542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la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12712</TotalTime>
  <Words>387</Words>
  <Application>Microsoft Office PowerPoint</Application>
  <PresentationFormat>Widescreen</PresentationFormat>
  <Paragraphs>39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197</cp:revision>
  <cp:lastPrinted>2024-02-20T23:48:17Z</cp:lastPrinted>
  <dcterms:created xsi:type="dcterms:W3CDTF">2021-07-07T23:54:57Z</dcterms:created>
  <dcterms:modified xsi:type="dcterms:W3CDTF">2024-11-05T06:32:34Z</dcterms:modified>
</cp:coreProperties>
</file>