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08" d="100"/>
          <a:sy n="108" d="100"/>
        </p:scale>
        <p:origin x="366"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s.smartsheet.com/try-it?trp=28162"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Agujeros blancos 3D en una pared blanca">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1551"/>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es-419" sz="3200" b="1" dirty="0">
                <a:solidFill>
                  <a:schemeClr val="tx1">
                    <a:lumMod val="65000"/>
                    <a:lumOff val="35000"/>
                  </a:schemeClr>
                </a:solidFill>
                <a:latin typeface="Century Gothic" panose="020B0502020202020204" pitchFamily="34" charset="0"/>
              </a:rPr>
              <a:t>Plantilla de diagrama de causa-efecto con círculos</a:t>
            </a:r>
          </a:p>
        </p:txBody>
      </p:sp>
      <p:sp>
        <p:nvSpPr>
          <p:cNvPr id="2" name="TextBox 1">
            <a:extLst>
              <a:ext uri="{FF2B5EF4-FFF2-40B4-BE49-F238E27FC236}">
                <a16:creationId xmlns:a16="http://schemas.microsoft.com/office/drawing/2014/main" id="{84690F8F-710E-1218-DB70-23E7DC32E840}"/>
              </a:ext>
            </a:extLst>
          </p:cNvPr>
          <p:cNvSpPr txBox="1"/>
          <p:nvPr/>
        </p:nvSpPr>
        <p:spPr>
          <a:xfrm>
            <a:off x="289538" y="1473812"/>
            <a:ext cx="4596491" cy="5265737"/>
          </a:xfrm>
          <a:prstGeom prst="rect">
            <a:avLst/>
          </a:prstGeom>
          <a:noFill/>
        </p:spPr>
        <p:txBody>
          <a:bodyPr wrap="square" rtlCol="0">
            <a:spAutoFit/>
          </a:bodyPr>
          <a:lstStyle/>
          <a:p>
            <a:pPr algn="l" rtl="0">
              <a:lnSpc>
                <a:spcPct val="130000"/>
              </a:lnSpc>
              <a:spcBef>
                <a:spcPts val="0"/>
              </a:spcBef>
              <a:spcAft>
                <a:spcPts val="0"/>
              </a:spcAft>
            </a:pPr>
            <a:r>
              <a:rPr lang="es-419" sz="1300" b="1" i="0" u="none" strike="noStrike" dirty="0">
                <a:solidFill>
                  <a:srgbClr val="000000"/>
                </a:solidFill>
                <a:effectLst/>
                <a:latin typeface="Century Gothic" panose="020B0502020202020204" pitchFamily="34" charset="0"/>
              </a:rPr>
              <a:t>Cuándo se debe usar esta plantilla: </a:t>
            </a:r>
            <a:r>
              <a:rPr lang="es-419" sz="1300" i="0" u="none" strike="noStrike" dirty="0">
                <a:solidFill>
                  <a:srgbClr val="000000"/>
                </a:solidFill>
                <a:effectLst/>
                <a:latin typeface="Century Gothic" panose="020B0502020202020204" pitchFamily="34" charset="0"/>
              </a:rPr>
              <a:t>Esta plantilla de causa-efecto es ideal para sesiones y presentaciones interactivas destinadas a identificar y debatir las causas de origen de los desafíos que enfrentan los negocios. Úsela en talleres orientados a mejorar las operaciones del negocio o para ayudar a los equipos a asignar de forma colaborativa los diversos factores que contribuyen a un problema en particular durante la planificación o la revisión de proyectos.</a:t>
            </a:r>
          </a:p>
          <a:p>
            <a:pPr algn="l" rtl="0">
              <a:lnSpc>
                <a:spcPct val="130000"/>
              </a:lnSpc>
              <a:spcBef>
                <a:spcPts val="0"/>
              </a:spcBef>
              <a:spcAft>
                <a:spcPts val="0"/>
              </a:spcAft>
            </a:pPr>
            <a:r>
              <a:rPr lang="es-419" sz="1300" i="0" u="none" strike="noStrike" dirty="0">
                <a:solidFill>
                  <a:srgbClr val="000000"/>
                </a:solidFill>
                <a:effectLst/>
                <a:latin typeface="Century Gothic" panose="020B0502020202020204" pitchFamily="34" charset="0"/>
              </a:rPr>
              <a:t>  </a:t>
            </a:r>
          </a:p>
          <a:p>
            <a:pPr algn="l" rtl="0">
              <a:lnSpc>
                <a:spcPct val="130000"/>
              </a:lnSpc>
              <a:spcBef>
                <a:spcPts val="0"/>
              </a:spcBef>
              <a:spcAft>
                <a:spcPts val="0"/>
              </a:spcAft>
            </a:pPr>
            <a:r>
              <a:rPr lang="es-419" sz="1300" b="1" i="0" u="none" strike="noStrike" dirty="0">
                <a:solidFill>
                  <a:srgbClr val="000000"/>
                </a:solidFill>
                <a:effectLst/>
                <a:latin typeface="Century Gothic" panose="020B0502020202020204" pitchFamily="34" charset="0"/>
              </a:rPr>
              <a:t>Funciones notables de la plantilla: </a:t>
            </a:r>
            <a:r>
              <a:rPr lang="es-419" sz="1300" i="0" u="none" strike="noStrike" dirty="0">
                <a:solidFill>
                  <a:srgbClr val="000000"/>
                </a:solidFill>
                <a:effectLst/>
                <a:latin typeface="Century Gothic" panose="020B0502020202020204" pitchFamily="34" charset="0"/>
              </a:rPr>
              <a:t>Esta plantilla reemplaza las “espinas” lineales tradicionales de un diagrama de causa-efecto con círculos interconectados, lo que simplifica los datos complejos en un formato visual accesible. Los círculos actúan como puntos focales que atraen la atención hacia la información clave. Con cada círculo, es posible resumir de forma concisa una idea a fin de crear una representación visual limpia y organizada de las causas potenciales</a:t>
            </a:r>
            <a:r>
              <a:rPr lang="en-US" altLang="zh-CN" sz="1300" i="0" u="none" strike="noStrike" dirty="0">
                <a:solidFill>
                  <a:srgbClr val="000000"/>
                </a:solidFill>
                <a:effectLst/>
                <a:latin typeface="Century Gothic" panose="020B0502020202020204" pitchFamily="34" charset="0"/>
              </a:rPr>
              <a:t>.</a:t>
            </a: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6" name="Google Shape;90;p13">
            <a:hlinkClick r:id="rId6"/>
            <a:extLst>
              <a:ext uri="{FF2B5EF4-FFF2-40B4-BE49-F238E27FC236}">
                <a16:creationId xmlns:a16="http://schemas.microsoft.com/office/drawing/2014/main" id="{8B27F5C8-F8B8-AA48-F6E3-84641713EE21}"/>
              </a:ext>
            </a:extLst>
          </p:cNvPr>
          <p:cNvPicPr preferRelativeResize="0"/>
          <p:nvPr/>
        </p:nvPicPr>
        <p:blipFill>
          <a:blip r:embed="rId7"/>
          <a:srcRect/>
          <a:stretch/>
        </p:blipFill>
        <p:spPr>
          <a:xfrm>
            <a:off x="8910413" y="512751"/>
            <a:ext cx="2999376" cy="594372"/>
          </a:xfrm>
          <a:prstGeom prst="rect">
            <a:avLst/>
          </a:prstGeom>
          <a:noFill/>
          <a:ln>
            <a:noFill/>
          </a:ln>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gujeros blancos 3D en una pared blanca">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bg1"/>
                </a:solidFill>
                <a:latin typeface="Century Gothic" panose="020B0502020202020204" pitchFamily="34" charset="0"/>
              </a:rPr>
              <a:t>Texto</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bg1"/>
                </a:solidFill>
                <a:latin typeface="Century Gothic" panose="020B0502020202020204" pitchFamily="34" charset="0"/>
              </a:rPr>
              <a:t>Texto</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bg1"/>
                </a:solidFill>
                <a:latin typeface="Century Gothic" panose="020B0502020202020204" pitchFamily="34" charset="0"/>
              </a:rPr>
              <a:t>Texto</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846148031"/>
              </p:ext>
            </p:extLst>
          </p:nvPr>
        </p:nvGraphicFramePr>
        <p:xfrm>
          <a:off x="787790" y="1050352"/>
          <a:ext cx="10309297" cy="2468352"/>
        </p:xfrm>
        <a:graphic>
          <a:graphicData uri="http://schemas.openxmlformats.org/drawingml/2006/table">
            <a:tbl>
              <a:tblPr firstRow="1" firstCol="1" bandRow="1">
                <a:tableStyleId>{5C22544A-7EE6-4342-B048-85BDC9FD1C3A}</a:tableStyleId>
              </a:tblPr>
              <a:tblGrid>
                <a:gridCol w="10309297">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dirty="0">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dirty="0">
                          <a:solidFill>
                            <a:schemeClr val="tx1"/>
                          </a:solidFill>
                          <a:effectLst/>
                          <a:latin typeface="Century Gothic" panose="020B0502020202020204" pitchFamily="34" charset="0"/>
                        </a:rPr>
                        <a:t> </a:t>
                      </a:r>
                    </a:p>
                    <a:p>
                      <a:pPr marL="0" marR="0" rtl="0">
                        <a:spcBef>
                          <a:spcPts val="0"/>
                        </a:spcBef>
                        <a:spcAft>
                          <a:spcPts val="0"/>
                        </a:spcAft>
                      </a:pPr>
                      <a:r>
                        <a:rPr lang="es-419" sz="1400" b="0" dirty="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12613</TotalTime>
  <Words>278</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200</cp:revision>
  <cp:lastPrinted>2024-02-20T23:48:17Z</cp:lastPrinted>
  <dcterms:created xsi:type="dcterms:W3CDTF">2021-07-07T23:54:57Z</dcterms:created>
  <dcterms:modified xsi:type="dcterms:W3CDTF">2024-11-07T03:27:30Z</dcterms:modified>
</cp:coreProperties>
</file>