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72293-A881-4872-8474-9DF4C5153D7E}" v="36" dt="2024-02-04T23:43:20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6" d="100"/>
          <a:sy n="106" d="100"/>
        </p:scale>
        <p:origin x="75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80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s aviones de papel y sus estelas">
            <a:extLst>
              <a:ext uri="{FF2B5EF4-FFF2-40B4-BE49-F238E27FC236}">
                <a16:creationId xmlns:a16="http://schemas.microsoft.com/office/drawing/2014/main" id="{9F0CC501-1FE7-8671-D3E5-CDD49658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7" t="8505" r="1083" b="9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4754" y="283456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CASO DE ESTUDIO DEL RECORRIDO DEL CLIENTE PARA POWERPOINT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773527" y="1510301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NOMBRE DEL ESTUDIO DE CASO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6030646" y="5626894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 descr="Tres aviones de papel y sus estelas">
            <a:extLst>
              <a:ext uri="{FF2B5EF4-FFF2-40B4-BE49-F238E27FC236}">
                <a16:creationId xmlns:a16="http://schemas.microsoft.com/office/drawing/2014/main" id="{093B39AA-CE6E-FE00-641F-740DDE4A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81"/>
          <a:stretch/>
        </p:blipFill>
        <p:spPr>
          <a:xfrm>
            <a:off x="0" y="1510301"/>
            <a:ext cx="5472237" cy="53476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9B848D4D-4121-7A04-F274-F3D5ECB7F4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4652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4699788" y="238637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FDFE3-A3A6-008B-ED99-71A187F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72482"/>
              </p:ext>
            </p:extLst>
          </p:nvPr>
        </p:nvGraphicFramePr>
        <p:xfrm>
          <a:off x="120639" y="942005"/>
          <a:ext cx="11960520" cy="58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65">
                  <a:extLst>
                    <a:ext uri="{9D8B030D-6E8A-4147-A177-3AD203B41FA5}">
                      <a16:colId xmlns:a16="http://schemas.microsoft.com/office/drawing/2014/main" val="2500885539"/>
                    </a:ext>
                  </a:extLst>
                </a:gridCol>
                <a:gridCol w="1580169">
                  <a:extLst>
                    <a:ext uri="{9D8B030D-6E8A-4147-A177-3AD203B41FA5}">
                      <a16:colId xmlns:a16="http://schemas.microsoft.com/office/drawing/2014/main" val="491520955"/>
                    </a:ext>
                  </a:extLst>
                </a:gridCol>
                <a:gridCol w="1409961">
                  <a:extLst>
                    <a:ext uri="{9D8B030D-6E8A-4147-A177-3AD203B41FA5}">
                      <a16:colId xmlns:a16="http://schemas.microsoft.com/office/drawing/2014/main" val="218426410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40870891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5327273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107193254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607449813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069597360"/>
                    </a:ext>
                  </a:extLst>
                </a:gridCol>
              </a:tblGrid>
              <a:tr h="1451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CONOCIMIENTO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INTERÉS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DESEO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COMPRA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FIDELIDAD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CONSUMO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3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USO COMPARTIDO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3616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 dirty="0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 dirty="0">
                          <a:latin typeface="Century Gothic" panose="020B0502020202020204" pitchFamily="34" charset="0"/>
                        </a:rPr>
                        <a:t> qué acciones realiza el cliente cuando toma conocimiento por primera vez de su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Detalle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acciones del cliente a medida que empieza a mostrar interés en su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Explique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los pasos que sigue el cliente cuando su interés se convierte en un deseo de comprar su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acciones del cliente durante el proceso de compra.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Explique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cómo el cliente muestra fidelidad a su marca o producto.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Detalle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el comportamiento del cliente cuando utiliza su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Explique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cómo y cuándo el cliente comparte su experiencia con otras personas.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6222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 dirty="0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 dirty="0">
                          <a:latin typeface="Century Gothic" panose="020B0502020202020204" pitchFamily="34" charset="0"/>
                        </a:rPr>
                        <a:t> las ideas o preguntas del cliente sobre su producto o servicio en esta etapa.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 dirty="0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 dirty="0">
                          <a:latin typeface="Century Gothic" panose="020B0502020202020204" pitchFamily="34" charset="0"/>
                        </a:rPr>
                        <a:t> lo que el cliente analiza o investiga sobre su oferta.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Comparta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perspectivas sobre la mentalidad del cliente a medida que comienza a desear el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consideraciones o el proceso de toma de decisiones del cliente en este momento.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Analice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qué factor influye para conservar la fidelidad del cliente o para que este compre nuevamente el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Comparta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ideas u opiniones que el cliente podría tener mientras usa el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motivaciones o ideas del cliente que llevan al cliente a compartir su experiencia.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05571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es-419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SENSACIÓN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 dirty="0">
                          <a:latin typeface="Century Gothic" panose="020B0502020202020204" pitchFamily="34" charset="0"/>
                        </a:rPr>
                        <a:t>Explique</a:t>
                      </a:r>
                      <a:r>
                        <a:rPr lang="es-419" sz="900" dirty="0">
                          <a:latin typeface="Century Gothic" panose="020B0502020202020204" pitchFamily="34" charset="0"/>
                        </a:rPr>
                        <a:t> las emociones que experimenta el cliente cuando descubre su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Ilustre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emociones o inclinaciones mientras aumenta su interés.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Resalte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el estado emocional asociado al aumento del deseo.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Detalle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las emociones experimentadas durante la compra.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Describa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el apego emocional o la satisfacción del cliente que generan la fidelidad.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>
                          <a:latin typeface="Century Gothic" panose="020B0502020202020204" pitchFamily="34" charset="0"/>
                        </a:rPr>
                        <a:t>Resalte</a:t>
                      </a:r>
                      <a:r>
                        <a:rPr lang="es-419" sz="900">
                          <a:latin typeface="Century Gothic" panose="020B0502020202020204" pitchFamily="34" charset="0"/>
                        </a:rPr>
                        <a:t> la experiencia emocional del cliente durante el consumo.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900" b="1" dirty="0">
                          <a:latin typeface="Century Gothic" panose="020B0502020202020204" pitchFamily="34" charset="0"/>
                        </a:rPr>
                        <a:t>Ilustre</a:t>
                      </a:r>
                      <a:r>
                        <a:rPr lang="es-419" sz="900" dirty="0">
                          <a:latin typeface="Century Gothic" panose="020B0502020202020204" pitchFamily="34" charset="0"/>
                        </a:rPr>
                        <a:t> las emociones que siente el cliente cuando recomienda o comenta sobre el producto o servicio.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315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E00925-F0C4-3ECC-C76B-5E79E160D98A}"/>
              </a:ext>
            </a:extLst>
          </p:cNvPr>
          <p:cNvSpPr txBox="1"/>
          <p:nvPr/>
        </p:nvSpPr>
        <p:spPr>
          <a:xfrm>
            <a:off x="6096000" y="103755"/>
            <a:ext cx="5985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plantilla permite a los usuarios trazar todo el recorrido del cliente: puede capturar las acciones, los pensamientos y las emociones en cada etapa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obtener y presentar perspectivas valiosas sobre el comportamiento del cliente, y mostrar la experiencia de estos con su producto o servicio.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 descr="Tres aviones de papel y sus estelas">
            <a:extLst>
              <a:ext uri="{FF2B5EF4-FFF2-40B4-BE49-F238E27FC236}">
                <a16:creationId xmlns:a16="http://schemas.microsoft.com/office/drawing/2014/main" id="{F6DED64F-4D40-27CC-91F9-2F754E76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542" t="5864" r="1749" b="4052"/>
          <a:stretch/>
        </p:blipFill>
        <p:spPr>
          <a:xfrm>
            <a:off x="110841" y="942005"/>
            <a:ext cx="1457461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83631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170</TotalTime>
  <Words>507</Words>
  <Application>Microsoft Office PowerPoint</Application>
  <PresentationFormat>Widescreen</PresentationFormat>
  <Paragraphs>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2024-10-20T08:53:46Z</dcterms:modified>
</cp:coreProperties>
</file>