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DD5D4-DF99-4465-9175-337AD001664F}" v="24" dt="2024-02-04T23:49:0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6" d="100"/>
          <a:sy n="106" d="100"/>
        </p:scale>
        <p:origin x="750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80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s aviones de papel y sus estelas">
            <a:extLst>
              <a:ext uri="{FF2B5EF4-FFF2-40B4-BE49-F238E27FC236}">
                <a16:creationId xmlns:a16="http://schemas.microsoft.com/office/drawing/2014/main" id="{9F0CC501-1FE7-8671-D3E5-CDD49658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7" t="8505" r="1083" b="9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4754" y="283456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CASO DE ESTUDIO DEL RECORRIDO DEL CLIENTE PARA POWERPOINT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773527" y="1510301"/>
            <a:ext cx="616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6030646" y="5626894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Lori Garcia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" name="Picture 1" descr="Tres aviones de papel y sus estelas">
            <a:extLst>
              <a:ext uri="{FF2B5EF4-FFF2-40B4-BE49-F238E27FC236}">
                <a16:creationId xmlns:a16="http://schemas.microsoft.com/office/drawing/2014/main" id="{093B39AA-CE6E-FE00-641F-740DDE4A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81"/>
          <a:stretch/>
        </p:blipFill>
        <p:spPr>
          <a:xfrm>
            <a:off x="0" y="1510301"/>
            <a:ext cx="5472237" cy="534769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FEE233F-F71F-D083-97B9-FF6EA1F191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43395" y="286437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4652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4700016" y="311063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1FDFE3-A3A6-008B-ED99-71A187F7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72804"/>
              </p:ext>
            </p:extLst>
          </p:nvPr>
        </p:nvGraphicFramePr>
        <p:xfrm>
          <a:off x="120639" y="942005"/>
          <a:ext cx="11960520" cy="580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65">
                  <a:extLst>
                    <a:ext uri="{9D8B030D-6E8A-4147-A177-3AD203B41FA5}">
                      <a16:colId xmlns:a16="http://schemas.microsoft.com/office/drawing/2014/main" val="2500885539"/>
                    </a:ext>
                  </a:extLst>
                </a:gridCol>
                <a:gridCol w="1528712">
                  <a:extLst>
                    <a:ext uri="{9D8B030D-6E8A-4147-A177-3AD203B41FA5}">
                      <a16:colId xmlns:a16="http://schemas.microsoft.com/office/drawing/2014/main" val="491520955"/>
                    </a:ext>
                  </a:extLst>
                </a:gridCol>
                <a:gridCol w="1461418">
                  <a:extLst>
                    <a:ext uri="{9D8B030D-6E8A-4147-A177-3AD203B41FA5}">
                      <a16:colId xmlns:a16="http://schemas.microsoft.com/office/drawing/2014/main" val="218426410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40870891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5327273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107193254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607449813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069597360"/>
                    </a:ext>
                  </a:extLst>
                </a:gridCol>
              </a:tblGrid>
              <a:tr h="1451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CONOCIMIENTO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INTERÉS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DESEO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COMPRA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FIDELIDAD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CONSUMO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USO COMPARTIDO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93616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es-419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ACCIÓN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 dirty="0">
                          <a:latin typeface="Century Gothic" panose="020B0502020202020204" pitchFamily="34" charset="0"/>
                        </a:rPr>
                        <a:t>El cliente descubre Positive </a:t>
                      </a:r>
                      <a:r>
                        <a:rPr lang="es-419" sz="1050" b="0" dirty="0" err="1">
                          <a:latin typeface="Century Gothic" panose="020B0502020202020204" pitchFamily="34" charset="0"/>
                        </a:rPr>
                        <a:t>Charge</a:t>
                      </a:r>
                      <a:r>
                        <a:rPr lang="es-419" sz="1050" b="0" dirty="0">
                          <a:latin typeface="Century Gothic" panose="020B0502020202020204" pitchFamily="34" charset="0"/>
                        </a:rPr>
                        <a:t> a través de anuncios en línea y redes sociales.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 dirty="0">
                          <a:latin typeface="Century Gothic" panose="020B0502020202020204" pitchFamily="34" charset="0"/>
                        </a:rPr>
                        <a:t>El cliente visita el sitio web de Positive </a:t>
                      </a:r>
                      <a:r>
                        <a:rPr lang="es-419" sz="1050" b="0" dirty="0" err="1">
                          <a:latin typeface="Century Gothic" panose="020B0502020202020204" pitchFamily="34" charset="0"/>
                        </a:rPr>
                        <a:t>Charge</a:t>
                      </a:r>
                      <a:r>
                        <a:rPr lang="es-419" sz="1050" b="0" dirty="0">
                          <a:latin typeface="Century Gothic" panose="020B0502020202020204" pitchFamily="34" charset="0"/>
                        </a:rPr>
                        <a:t> para obtener más información sobre sus servicios y ubicaciones.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El cliente compara Positive Charge con otros proveedores y revisa las reseñas de los usuarios.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El cliente se registra para obtener un plan de suscripción de Positive Charge.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El cliente utiliza estaciones de Positive Charge con regularidad y las prefiere a las alternativas.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El cliente utiliza Positive Charge para su carga diaria de EV.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El cliente recomienda Positive Charge a sus amigos y en las redes sociales.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16222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es-419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 dirty="0">
                          <a:latin typeface="Century Gothic" panose="020B0502020202020204" pitchFamily="34" charset="0"/>
                        </a:rPr>
                        <a:t>Esta podría ser una solución conveniente y ecológica para mis necesidades de carga de EV.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Las estaciones de carga de la empresa están convenientemente ubicadas y parecen fáciles de usar.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Positive Charge ofrece una carga más rápida y una mejor cobertura.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Parece una inversión valiosa para mis viajes periódicos.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Me siento siempre satisfecho con el servicio rápido y confiable de la empresa.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Este servicio hizo que el uso que hago de mi EV sea más conveniente y eficiente.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Más personas deben conocer este excelente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05571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es-419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SENSACIÓN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 dirty="0">
                          <a:latin typeface="Century Gothic" panose="020B0502020202020204" pitchFamily="34" charset="0"/>
                        </a:rPr>
                        <a:t>Me siento intrigado y optimista sobre la posibilidad de encontrar una solución de carga confiable.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Me impacta y siento curiosidad por la eficiencia de Positive Charge.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Estoy convencido y ansioso por probar los servicios de Positive Charge.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Me siento satisfecho con la decisión y preveo tener una mejor experiencia de carga.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Confío en Positive Charge y siento fidelidad por la empresa, además de valorar su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>
                          <a:latin typeface="Century Gothic" panose="020B0502020202020204" pitchFamily="34" charset="0"/>
                        </a:rPr>
                        <a:t>Estoy satisfecho con la red de Positive Charge y confío en ella.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050" b="0" dirty="0">
                          <a:latin typeface="Century Gothic" panose="020B0502020202020204" pitchFamily="34" charset="0"/>
                        </a:rPr>
                        <a:t>Estoy orgulloso y entusiasmado de compartir una experiencia positiva con los demás.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3156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E00925-F0C4-3ECC-C76B-5E79E160D98A}"/>
              </a:ext>
            </a:extLst>
          </p:cNvPr>
          <p:cNvSpPr txBox="1"/>
          <p:nvPr/>
        </p:nvSpPr>
        <p:spPr>
          <a:xfrm>
            <a:off x="6099048" y="100584"/>
            <a:ext cx="5989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 plantilla permite a los usuarios trazar todo el recorrido del cliente: puede capturar las acciones, los pensamientos y las emociones en cada etapa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; 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obtener y presentar perspectivas valiosas sobre el comportamiento del cliente, y mostrar la experiencia de estos con su producto o servicio.</a:t>
            </a:r>
          </a:p>
        </p:txBody>
      </p:sp>
      <p:pic>
        <p:nvPicPr>
          <p:cNvPr id="28" name="Picture 27" descr="Tres aviones de papel y sus estelas">
            <a:extLst>
              <a:ext uri="{FF2B5EF4-FFF2-40B4-BE49-F238E27FC236}">
                <a16:creationId xmlns:a16="http://schemas.microsoft.com/office/drawing/2014/main" id="{F6DED64F-4D40-27CC-91F9-2F754E76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6542" t="5864" r="1749" b="4052"/>
          <a:stretch/>
        </p:blipFill>
        <p:spPr>
          <a:xfrm>
            <a:off x="110841" y="942005"/>
            <a:ext cx="1457461" cy="14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6383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</a:t>
                      </a: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175</TotalTime>
  <Words>497</Words>
  <Application>Microsoft Office PowerPoint</Application>
  <PresentationFormat>Widescreen</PresentationFormat>
  <Paragraphs>45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20</cp:revision>
  <dcterms:created xsi:type="dcterms:W3CDTF">2022-05-22T18:55:25Z</dcterms:created>
  <dcterms:modified xsi:type="dcterms:W3CDTF">2024-10-20T08:53:17Z</dcterms:modified>
</cp:coreProperties>
</file>