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1" r:id="rId2"/>
    <p:sldId id="35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19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26733"/>
            <a:ext cx="8099576" cy="908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REGISTRO DE RIESGOS Y OPORTUNIDADES CON CERTIFICACIÓN ISO</a:t>
            </a:r>
          </a:p>
        </p:txBody>
      </p:sp>
      <p:pic>
        <p:nvPicPr>
          <p:cNvPr id="526" name="Picture 525">
            <a:hlinkClick r:id="rId2"/>
            <a:extLst>
              <a:ext uri="{FF2B5EF4-FFF2-40B4-BE49-F238E27FC236}">
                <a16:creationId xmlns:a16="http://schemas.microsoft.com/office/drawing/2014/main" id="{FBE43351-BC7D-4D94-A6F1-E00A6D44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96172" y="184920"/>
            <a:ext cx="2769231" cy="548765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262797"/>
              </p:ext>
            </p:extLst>
          </p:nvPr>
        </p:nvGraphicFramePr>
        <p:xfrm>
          <a:off x="303926" y="1046545"/>
          <a:ext cx="8791316" cy="2213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4088">
                  <a:extLst>
                    <a:ext uri="{9D8B030D-6E8A-4147-A177-3AD203B41FA5}">
                      <a16:colId xmlns:a16="http://schemas.microsoft.com/office/drawing/2014/main" val="1121084455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1024128">
                  <a:extLst>
                    <a:ext uri="{9D8B030D-6E8A-4147-A177-3AD203B41FA5}">
                      <a16:colId xmlns:a16="http://schemas.microsoft.com/office/drawing/2014/main" val="3578054028"/>
                    </a:ext>
                  </a:extLst>
                </a:gridCol>
                <a:gridCol w="1655064">
                  <a:extLst>
                    <a:ext uri="{9D8B030D-6E8A-4147-A177-3AD203B41FA5}">
                      <a16:colId xmlns:a16="http://schemas.microsoft.com/office/drawing/2014/main" val="669283026"/>
                    </a:ext>
                  </a:extLst>
                </a:gridCol>
                <a:gridCol w="1298448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832104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954908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</a:tblGrid>
              <a:tr h="50085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 </a:t>
                      </a:r>
                    </a:p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N.º DE ID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PROCESO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ISO 27001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PROBABILIDAD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PRIORIDAD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Proporcione un breve resumen del riesgo.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¿De qué proceso forma parte este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¿Con cuál de los 14 pasos de las Normas de Seguridad de la Información ISO 27001 se relaciona este riesgo de ciberseguridad?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¿Qué ocurrirá si no se mitiga o se elimina el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(IMPACTO X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PROBABILIDAD)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Diríjase primero </a:t>
                      </a:r>
                      <a:b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a la más alta.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02682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3E4560F-C023-AA7D-E1D6-01477403A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78646"/>
              </p:ext>
            </p:extLst>
          </p:nvPr>
        </p:nvGraphicFramePr>
        <p:xfrm>
          <a:off x="303926" y="3588022"/>
          <a:ext cx="11537552" cy="2536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592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3021767">
                  <a:extLst>
                    <a:ext uri="{9D8B030D-6E8A-4147-A177-3AD203B41FA5}">
                      <a16:colId xmlns:a16="http://schemas.microsoft.com/office/drawing/2014/main" val="2302560798"/>
                    </a:ext>
                  </a:extLst>
                </a:gridCol>
                <a:gridCol w="2428680">
                  <a:extLst>
                    <a:ext uri="{9D8B030D-6E8A-4147-A177-3AD203B41FA5}">
                      <a16:colId xmlns:a16="http://schemas.microsoft.com/office/drawing/2014/main" val="2735615450"/>
                    </a:ext>
                  </a:extLst>
                </a:gridCol>
                <a:gridCol w="2428679">
                  <a:extLst>
                    <a:ext uri="{9D8B030D-6E8A-4147-A177-3AD203B41FA5}">
                      <a16:colId xmlns:a16="http://schemas.microsoft.com/office/drawing/2014/main" val="1690298819"/>
                    </a:ext>
                  </a:extLst>
                </a:gridCol>
                <a:gridCol w="1822834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49695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¿RIESGO ELIMINADO?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¿EXISTEN CONTROLES?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ESTRATEGIA DE MITIGACIÓN O CONTROL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56653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¿El siguiente paso del proceso puede eliminar el riesgo? </a:t>
                      </a:r>
                    </a:p>
                    <a:p>
                      <a:pPr algn="l" rtl="0" fontAlgn="ctr"/>
                      <a:r>
                        <a:rPr lang="es-419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 o NO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el riesgo se eliminará o se mitigará mediante </a:t>
                      </a:r>
                    </a:p>
                    <a:p>
                      <a:pPr algn="l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los procesos existentes, enumérelos aquí.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Qué se puede hacer para reducir </a:t>
                      </a:r>
                    </a:p>
                    <a:p>
                      <a:pPr algn="l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¿Qué oportunidades tenemos para reducir 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¿Quién es el responsable?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472804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7BCE8114-6DDD-3273-BE59-484FD57DD2B9}"/>
              </a:ext>
            </a:extLst>
          </p:cNvPr>
          <p:cNvGrpSpPr/>
          <p:nvPr/>
        </p:nvGrpSpPr>
        <p:grpSpPr>
          <a:xfrm>
            <a:off x="9392478" y="1017121"/>
            <a:ext cx="2448999" cy="2188601"/>
            <a:chOff x="9392478" y="1017121"/>
            <a:chExt cx="2448999" cy="218860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47DF74D-3930-0DCA-A21F-00EC7DC7D18B}"/>
                </a:ext>
              </a:extLst>
            </p:cNvPr>
            <p:cNvSpPr/>
            <p:nvPr/>
          </p:nvSpPr>
          <p:spPr>
            <a:xfrm>
              <a:off x="9392478" y="1017121"/>
              <a:ext cx="2448999" cy="21886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ACE1F2-5AAA-5BFC-6B12-4C4705D26C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27065" y="1123643"/>
              <a:ext cx="2181442" cy="19845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132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84634"/>
            <a:ext cx="112265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REGISTRO DE RIESGOS Y OPORTUNIDADES CON CERTIFICACIÓN ISO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773734"/>
              </p:ext>
            </p:extLst>
          </p:nvPr>
        </p:nvGraphicFramePr>
        <p:xfrm>
          <a:off x="303926" y="1046545"/>
          <a:ext cx="8782322" cy="2213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9251">
                  <a:extLst>
                    <a:ext uri="{9D8B030D-6E8A-4147-A177-3AD203B41FA5}">
                      <a16:colId xmlns:a16="http://schemas.microsoft.com/office/drawing/2014/main" val="1121084455"/>
                    </a:ext>
                  </a:extLst>
                </a:gridCol>
                <a:gridCol w="1154097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1020932">
                  <a:extLst>
                    <a:ext uri="{9D8B030D-6E8A-4147-A177-3AD203B41FA5}">
                      <a16:colId xmlns:a16="http://schemas.microsoft.com/office/drawing/2014/main" val="3578054028"/>
                    </a:ext>
                  </a:extLst>
                </a:gridCol>
                <a:gridCol w="1652211">
                  <a:extLst>
                    <a:ext uri="{9D8B030D-6E8A-4147-A177-3AD203B41FA5}">
                      <a16:colId xmlns:a16="http://schemas.microsoft.com/office/drawing/2014/main" val="669283026"/>
                    </a:ext>
                  </a:extLst>
                </a:gridCol>
                <a:gridCol w="1295175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834501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171247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954908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</a:tblGrid>
              <a:tr h="50085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 </a:t>
                      </a:r>
                    </a:p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N.º DE ID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PROCESO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ISO 27001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PROBABILIDAD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PRIORIDAD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Proporcione un breve resumen del riesgo.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¿De qué proceso forma parte este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¿Con cuál de los 14 pasos de las Normas de Seguridad de la Información ISO 27001 se relaciona este riesgo de ciberseguridad?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¿Qué ocurrirá si no se mitiga o se elimina el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(IMPACTO X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PROBABILIDAD)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Diríjase primero </a:t>
                      </a:r>
                      <a:b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800" u="none" strike="noStrike" dirty="0">
                          <a:effectLst/>
                          <a:latin typeface="Century Gothic" panose="020B0502020202020204" pitchFamily="34" charset="0"/>
                        </a:rPr>
                        <a:t>a la más alta.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026829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3E4560F-C023-AA7D-E1D6-01477403A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133216"/>
              </p:ext>
            </p:extLst>
          </p:nvPr>
        </p:nvGraphicFramePr>
        <p:xfrm>
          <a:off x="303926" y="3588022"/>
          <a:ext cx="11537552" cy="2536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592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3021767">
                  <a:extLst>
                    <a:ext uri="{9D8B030D-6E8A-4147-A177-3AD203B41FA5}">
                      <a16:colId xmlns:a16="http://schemas.microsoft.com/office/drawing/2014/main" val="2302560798"/>
                    </a:ext>
                  </a:extLst>
                </a:gridCol>
                <a:gridCol w="2428680">
                  <a:extLst>
                    <a:ext uri="{9D8B030D-6E8A-4147-A177-3AD203B41FA5}">
                      <a16:colId xmlns:a16="http://schemas.microsoft.com/office/drawing/2014/main" val="2735615450"/>
                    </a:ext>
                  </a:extLst>
                </a:gridCol>
                <a:gridCol w="2428679">
                  <a:extLst>
                    <a:ext uri="{9D8B030D-6E8A-4147-A177-3AD203B41FA5}">
                      <a16:colId xmlns:a16="http://schemas.microsoft.com/office/drawing/2014/main" val="1690298819"/>
                    </a:ext>
                  </a:extLst>
                </a:gridCol>
                <a:gridCol w="1822834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49695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¿RIESGO ELIMINADO?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¿EXISTEN CONTROLES?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ESTRATEGIA DE MITIGACIÓN O CONTROL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56653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¿El siguiente paso del proceso puede eliminar el riesgo? </a:t>
                      </a:r>
                    </a:p>
                    <a:p>
                      <a:pPr algn="l" rtl="0" fontAlgn="ctr"/>
                      <a:r>
                        <a:rPr lang="es-419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 o NO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el riesgo se eliminará o se mitigará mediante </a:t>
                      </a:r>
                    </a:p>
                    <a:p>
                      <a:pPr algn="l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los procesos existentes, enúmerelos aquí.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Qué se puede hacer para reducir </a:t>
                      </a:r>
                    </a:p>
                    <a:p>
                      <a:pPr algn="l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¿Qué oportunidades tenemos para reducir 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¿Quién es el responsable?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472804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E773FE8-3C6A-A28B-B436-6F539E0B02A0}"/>
              </a:ext>
            </a:extLst>
          </p:cNvPr>
          <p:cNvSpPr txBox="1"/>
          <p:nvPr/>
        </p:nvSpPr>
        <p:spPr>
          <a:xfrm>
            <a:off x="207845" y="620183"/>
            <a:ext cx="9260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Duplique esta diapositiva para crear listados individuales para cada ID de riesgo en el registro.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C6CFB6B-EEDE-A312-B409-E4A45F3D00E1}"/>
              </a:ext>
            </a:extLst>
          </p:cNvPr>
          <p:cNvGrpSpPr/>
          <p:nvPr/>
        </p:nvGrpSpPr>
        <p:grpSpPr>
          <a:xfrm>
            <a:off x="9392478" y="1017121"/>
            <a:ext cx="2448999" cy="2188601"/>
            <a:chOff x="9392478" y="1017121"/>
            <a:chExt cx="2448999" cy="21886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073DC1-026D-0DFD-AD60-9F31B5BFA20B}"/>
                </a:ext>
              </a:extLst>
            </p:cNvPr>
            <p:cNvSpPr/>
            <p:nvPr/>
          </p:nvSpPr>
          <p:spPr>
            <a:xfrm>
              <a:off x="9392478" y="1017121"/>
              <a:ext cx="2448999" cy="21886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603DFDB-C137-8476-FE74-BDC038A6C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7065" y="1123643"/>
              <a:ext cx="2181442" cy="19845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051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276958"/>
              </p:ext>
            </p:extLst>
          </p:nvPr>
        </p:nvGraphicFramePr>
        <p:xfrm>
          <a:off x="787791" y="1050352"/>
          <a:ext cx="10291542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1542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2454</TotalTime>
  <Words>536</Words>
  <Application>Microsoft Office PowerPoint</Application>
  <PresentationFormat>Widescreen</PresentationFormat>
  <Paragraphs>69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63</cp:revision>
  <cp:lastPrinted>2020-08-31T22:23:58Z</cp:lastPrinted>
  <dcterms:created xsi:type="dcterms:W3CDTF">2021-07-07T23:54:57Z</dcterms:created>
  <dcterms:modified xsi:type="dcterms:W3CDTF">2024-12-08T07:20:43Z</dcterms:modified>
</cp:coreProperties>
</file>