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342" r:id="rId2"/>
    <p:sldId id="378" r:id="rId3"/>
    <p:sldId id="371" r:id="rId4"/>
    <p:sldId id="379" r:id="rId5"/>
    <p:sldId id="380" r:id="rId6"/>
    <p:sldId id="381" r:id="rId7"/>
    <p:sldId id="382" r:id="rId8"/>
    <p:sldId id="383" r:id="rId9"/>
    <p:sldId id="384" r:id="rId10"/>
    <p:sldId id="29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6B5"/>
    <a:srgbClr val="E1B5C0"/>
    <a:srgbClr val="FEFEFE"/>
    <a:srgbClr val="9CA58C"/>
    <a:srgbClr val="EBD9B6"/>
    <a:srgbClr val="654105"/>
    <a:srgbClr val="7C5008"/>
    <a:srgbClr val="0098C6"/>
    <a:srgbClr val="02B9F0"/>
    <a:srgbClr val="D5A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57" autoAdjust="0"/>
    <p:restoredTop sz="86447"/>
  </p:normalViewPr>
  <p:slideViewPr>
    <p:cSldViewPr snapToGrid="0" snapToObjects="1">
      <p:cViewPr varScale="1">
        <p:scale>
          <a:sx n="108" d="100"/>
          <a:sy n="108" d="100"/>
        </p:scale>
        <p:origin x="912" y="10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s.smartsheet.com/try-it?trp=28045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trón geométrico abstracto de color rojo">
            <a:extLst>
              <a:ext uri="{FF2B5EF4-FFF2-40B4-BE49-F238E27FC236}">
                <a16:creationId xmlns:a16="http://schemas.microsoft.com/office/drawing/2014/main" id="{58AA660B-4D18-0578-C921-7240FC462F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4000"/>
          </a:blip>
          <a:srcRect r="33333"/>
          <a:stretch/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87B1611-D82F-8F2B-3824-B0810494A4E4}"/>
              </a:ext>
            </a:extLst>
          </p:cNvPr>
          <p:cNvSpPr/>
          <p:nvPr/>
        </p:nvSpPr>
        <p:spPr>
          <a:xfrm rot="10800000">
            <a:off x="0" y="2932373"/>
            <a:ext cx="12192000" cy="213199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rallelogram 1">
            <a:extLst>
              <a:ext uri="{FF2B5EF4-FFF2-40B4-BE49-F238E27FC236}">
                <a16:creationId xmlns:a16="http://schemas.microsoft.com/office/drawing/2014/main" id="{2A35ACA8-E3C3-0542-3647-CD070D08DD76}"/>
              </a:ext>
            </a:extLst>
          </p:cNvPr>
          <p:cNvSpPr/>
          <p:nvPr/>
        </p:nvSpPr>
        <p:spPr>
          <a:xfrm>
            <a:off x="5589198" y="2933657"/>
            <a:ext cx="4766187" cy="2130712"/>
          </a:xfrm>
          <a:prstGeom prst="parallelogram">
            <a:avLst/>
          </a:prstGeom>
          <a:pattFill prst="pct10">
            <a:fgClr>
              <a:schemeClr val="bg1">
                <a:lumMod val="85000"/>
              </a:schemeClr>
            </a:fgClr>
            <a:bgClr>
              <a:schemeClr val="tx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317165"/>
            <a:ext cx="68904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EJEMPLO DE PLANTILLA DE CASO DE ESTUDIO DE MARKETING PARA POWERPOINT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15002CF0-EA59-CE43-9D0C-B9955C66D425}"/>
              </a:ext>
            </a:extLst>
          </p:cNvPr>
          <p:cNvSpPr txBox="1"/>
          <p:nvPr/>
        </p:nvSpPr>
        <p:spPr>
          <a:xfrm>
            <a:off x="1" y="3587582"/>
            <a:ext cx="11942064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rtl="0"/>
            <a:r>
              <a:rPr lang="es-419" sz="4800" spc="40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ESTUDIO DE CASO DE MARKETING</a:t>
            </a:r>
          </a:p>
        </p:txBody>
      </p:sp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F1A77647-69B8-9251-F335-4A8A1E9CD18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243395" y="286437"/>
            <a:ext cx="2561538" cy="50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400969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DESCARGO DE RESPONSABILIDAD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Todos los artículos, las plantillas o la información que proporcione Smartsheet en el sitio web son solo de referencia. Si bien nos esforzamos por mantener la información actualizada y correcta, </a:t>
                      </a:r>
                      <a:br>
                        <a:rPr lang="es-419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no hacemos declaraciones ni garantías de ningún tipo, explícitas o implícitas, sobre la integridad, precisión, confiabilidad, idoneidad o disponibilidad con respecto al sitio web o la información, los artículos, las plantillas o los gráficos relacionados que figuran en el sitio web. Por lo tanto, cualquier confianza que usted deposite en dicha información es estrictamente bajo su propio riesgo.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trón geométrico abstracto de color rojo">
            <a:extLst>
              <a:ext uri="{FF2B5EF4-FFF2-40B4-BE49-F238E27FC236}">
                <a16:creationId xmlns:a16="http://schemas.microsoft.com/office/drawing/2014/main" id="{0AC1B624-A3A8-A206-5CC1-F84AF9C0B5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FB895D-64F9-81D0-8137-E9A8378B4CEE}"/>
              </a:ext>
            </a:extLst>
          </p:cNvPr>
          <p:cNvSpPr txBox="1"/>
          <p:nvPr/>
        </p:nvSpPr>
        <p:spPr>
          <a:xfrm>
            <a:off x="1875131" y="1942610"/>
            <a:ext cx="897338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REVOLUCIONAR LA LOGÍSTICA DE LOS EV: Historia de éxito de Positive </a:t>
            </a:r>
            <a:r>
              <a:rPr lang="es-419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Charge</a:t>
            </a:r>
            <a:endParaRPr lang="es-419" sz="4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D42A25-E21D-A507-4180-758347F79583}"/>
              </a:ext>
            </a:extLst>
          </p:cNvPr>
          <p:cNvSpPr txBox="1"/>
          <p:nvPr/>
        </p:nvSpPr>
        <p:spPr>
          <a:xfrm>
            <a:off x="1875131" y="4601846"/>
            <a:ext cx="813808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2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POSITIVE CHARGE</a:t>
            </a:r>
          </a:p>
          <a:p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rtl="0"/>
            <a:r>
              <a:rPr lang="es-419" sz="18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Lori Garcia</a:t>
            </a:r>
          </a:p>
          <a:p>
            <a:pPr rtl="0"/>
            <a:r>
              <a:rPr lang="es-419" sz="1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Gerenta del proyecto</a:t>
            </a:r>
          </a:p>
          <a:p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rtl="0"/>
            <a:r>
              <a:rPr lang="es-419" sz="14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FECHA</a:t>
            </a:r>
          </a:p>
          <a:p>
            <a:pPr rtl="0"/>
            <a:r>
              <a:rPr lang="es-419" sz="11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DD/MM/AA</a:t>
            </a:r>
            <a:r>
              <a:rPr lang="es-419" sz="14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AEEF20-5CF7-A8A3-A9D0-386FF353F1BE}"/>
              </a:ext>
            </a:extLst>
          </p:cNvPr>
          <p:cNvSpPr/>
          <p:nvPr/>
        </p:nvSpPr>
        <p:spPr>
          <a:xfrm>
            <a:off x="0" y="0"/>
            <a:ext cx="1141046" cy="6858000"/>
          </a:xfrm>
          <a:prstGeom prst="rect">
            <a:avLst/>
          </a:prstGeom>
          <a:solidFill>
            <a:srgbClr val="E1B5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ADD452-89DF-89E0-6239-97BF50BD69D2}"/>
              </a:ext>
            </a:extLst>
          </p:cNvPr>
          <p:cNvSpPr/>
          <p:nvPr/>
        </p:nvSpPr>
        <p:spPr>
          <a:xfrm>
            <a:off x="111089" y="0"/>
            <a:ext cx="1141046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353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6497C742-FB9B-CFBD-DF53-7AA4BEFECB20}"/>
              </a:ext>
            </a:extLst>
          </p:cNvPr>
          <p:cNvSpPr/>
          <p:nvPr/>
        </p:nvSpPr>
        <p:spPr>
          <a:xfrm>
            <a:off x="0" y="0"/>
            <a:ext cx="12192000" cy="148492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Parallelogram 1">
            <a:extLst>
              <a:ext uri="{FF2B5EF4-FFF2-40B4-BE49-F238E27FC236}">
                <a16:creationId xmlns:a16="http://schemas.microsoft.com/office/drawing/2014/main" id="{5499761C-7769-9D02-3538-30BE6653DABC}"/>
              </a:ext>
            </a:extLst>
          </p:cNvPr>
          <p:cNvSpPr/>
          <p:nvPr/>
        </p:nvSpPr>
        <p:spPr>
          <a:xfrm>
            <a:off x="7425813" y="0"/>
            <a:ext cx="4766187" cy="1484922"/>
          </a:xfrm>
          <a:prstGeom prst="parallelogram">
            <a:avLst/>
          </a:prstGeom>
          <a:pattFill prst="pct10">
            <a:fgClr>
              <a:schemeClr val="bg1">
                <a:lumMod val="85000"/>
              </a:schemeClr>
            </a:fgClr>
            <a:bgClr>
              <a:schemeClr val="tx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697E6C5-A67B-5D4E-70A1-B6582B26C1EE}"/>
              </a:ext>
            </a:extLst>
          </p:cNvPr>
          <p:cNvSpPr/>
          <p:nvPr/>
        </p:nvSpPr>
        <p:spPr>
          <a:xfrm>
            <a:off x="187569" y="1719384"/>
            <a:ext cx="3845170" cy="513861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E947045-E728-BB19-207F-D5FBD8EAA29C}"/>
              </a:ext>
            </a:extLst>
          </p:cNvPr>
          <p:cNvGrpSpPr/>
          <p:nvPr/>
        </p:nvGrpSpPr>
        <p:grpSpPr>
          <a:xfrm>
            <a:off x="187569" y="117232"/>
            <a:ext cx="3845169" cy="1602153"/>
            <a:chOff x="187569" y="117232"/>
            <a:chExt cx="3845169" cy="160215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" name="Speech Bubble: Rectangle 5">
              <a:extLst>
                <a:ext uri="{FF2B5EF4-FFF2-40B4-BE49-F238E27FC236}">
                  <a16:creationId xmlns:a16="http://schemas.microsoft.com/office/drawing/2014/main" id="{1FA78A1E-5024-1A2A-0FC4-1B0675435219}"/>
                </a:ext>
              </a:extLst>
            </p:cNvPr>
            <p:cNvSpPr/>
            <p:nvPr/>
          </p:nvSpPr>
          <p:spPr>
            <a:xfrm>
              <a:off x="187569" y="117232"/>
              <a:ext cx="3845169" cy="1602153"/>
            </a:xfrm>
            <a:prstGeom prst="wedgeRectCallout">
              <a:avLst/>
            </a:prstGeom>
            <a:solidFill>
              <a:srgbClr val="E1B5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 descr="Patrón geométrico abstracto de color rojo">
              <a:extLst>
                <a:ext uri="{FF2B5EF4-FFF2-40B4-BE49-F238E27FC236}">
                  <a16:creationId xmlns:a16="http://schemas.microsoft.com/office/drawing/2014/main" id="{57538408-762C-7BFD-D3E3-216634D2AB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b="46646"/>
            <a:stretch/>
          </p:blipFill>
          <p:spPr>
            <a:xfrm>
              <a:off x="187569" y="117232"/>
              <a:ext cx="3845169" cy="1367691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C6D29D3-8DB3-F7DA-4730-184E07367C2B}"/>
                </a:ext>
              </a:extLst>
            </p:cNvPr>
            <p:cNvSpPr/>
            <p:nvPr/>
          </p:nvSpPr>
          <p:spPr>
            <a:xfrm>
              <a:off x="187569" y="1446127"/>
              <a:ext cx="3845169" cy="700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C88ECBE-BAF3-F894-DB08-B6430EA4A297}"/>
              </a:ext>
            </a:extLst>
          </p:cNvPr>
          <p:cNvSpPr txBox="1"/>
          <p:nvPr/>
        </p:nvSpPr>
        <p:spPr>
          <a:xfrm>
            <a:off x="187569" y="117232"/>
            <a:ext cx="38451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sz="380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CASO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894426-DDFD-4692-BEDD-BCD33ACAFBBA}"/>
              </a:ext>
            </a:extLst>
          </p:cNvPr>
          <p:cNvSpPr txBox="1"/>
          <p:nvPr/>
        </p:nvSpPr>
        <p:spPr>
          <a:xfrm>
            <a:off x="187569" y="623015"/>
            <a:ext cx="38451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sz="3800" b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ESTUDIO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7B5937-3B24-355C-442C-1ADA3D747A26}"/>
              </a:ext>
            </a:extLst>
          </p:cNvPr>
          <p:cNvSpPr txBox="1"/>
          <p:nvPr/>
        </p:nvSpPr>
        <p:spPr>
          <a:xfrm>
            <a:off x="4407876" y="364111"/>
            <a:ext cx="77841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sz="4200" spc="400">
                <a:solidFill>
                  <a:schemeClr val="bg1"/>
                </a:solidFill>
                <a:latin typeface="Century Gothic" panose="020B0502020202020204" pitchFamily="34" charset="0"/>
              </a:rPr>
              <a:t>INTRODUCCIÓN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C5361E9-27F0-8FDF-3895-5D16084419BB}"/>
              </a:ext>
            </a:extLst>
          </p:cNvPr>
          <p:cNvSpPr txBox="1"/>
          <p:nvPr/>
        </p:nvSpPr>
        <p:spPr>
          <a:xfrm>
            <a:off x="4861169" y="2337120"/>
            <a:ext cx="6877538" cy="3582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lnSpc>
                <a:spcPct val="150000"/>
              </a:lnSpc>
            </a:pPr>
            <a:r>
              <a:rPr lang="es-419" sz="2200" b="0" i="0" u="none" strike="noStrike">
                <a:solidFill>
                  <a:schemeClr val="tx2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Positive Charge</a:t>
            </a:r>
            <a:r>
              <a:rPr lang="es-419" sz="220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se encuentra en </a:t>
            </a:r>
            <a:r>
              <a:rPr lang="es-419" sz="2200" b="0" i="0" u="none" strike="noStrike">
                <a:solidFill>
                  <a:schemeClr val="tx2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 la vanguardia de la tecnología de EV y se especializa en proporcionar soluciones de carga innovadoras y servicios logísticos eficientes. Con un compromiso con la sostenibilidad y el avance tecnológico, nuestra meta es optimizar la logística de EV en entornos urbanos.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D9F77E9-822D-0219-744E-8DF44A06511C}"/>
              </a:ext>
            </a:extLst>
          </p:cNvPr>
          <p:cNvSpPr txBox="1"/>
          <p:nvPr/>
        </p:nvSpPr>
        <p:spPr>
          <a:xfrm>
            <a:off x="187569" y="5227207"/>
            <a:ext cx="38451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s-419" b="1">
                <a:solidFill>
                  <a:schemeClr val="bg1"/>
                </a:solidFill>
                <a:latin typeface="Century Gothic" panose="020B0502020202020204" pitchFamily="34" charset="0"/>
              </a:rPr>
              <a:t>POSITIVE CHARGE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2DE3A36-984B-ECA9-B0BC-E07FB710243E}"/>
              </a:ext>
            </a:extLst>
          </p:cNvPr>
          <p:cNvSpPr/>
          <p:nvPr/>
        </p:nvSpPr>
        <p:spPr>
          <a:xfrm>
            <a:off x="867508" y="2161781"/>
            <a:ext cx="2391508" cy="2391508"/>
          </a:xfrm>
          <a:prstGeom prst="ellipse">
            <a:avLst/>
          </a:prstGeom>
          <a:solidFill>
            <a:srgbClr val="CBD6B5"/>
          </a:solidFill>
          <a:ln w="1206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Enchufado Desenchufado con relleno sólido">
            <a:extLst>
              <a:ext uri="{FF2B5EF4-FFF2-40B4-BE49-F238E27FC236}">
                <a16:creationId xmlns:a16="http://schemas.microsoft.com/office/drawing/2014/main" id="{6F2B0082-AF71-A412-C34B-F064A9DF15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813924">
            <a:off x="1076366" y="2319450"/>
            <a:ext cx="2026758" cy="202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060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6497C742-FB9B-CFBD-DF53-7AA4BEFECB20}"/>
              </a:ext>
            </a:extLst>
          </p:cNvPr>
          <p:cNvSpPr/>
          <p:nvPr/>
        </p:nvSpPr>
        <p:spPr>
          <a:xfrm>
            <a:off x="0" y="0"/>
            <a:ext cx="12192000" cy="148492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Parallelogram 1">
            <a:extLst>
              <a:ext uri="{FF2B5EF4-FFF2-40B4-BE49-F238E27FC236}">
                <a16:creationId xmlns:a16="http://schemas.microsoft.com/office/drawing/2014/main" id="{EB6BA39C-F601-0529-730A-91718B67504E}"/>
              </a:ext>
            </a:extLst>
          </p:cNvPr>
          <p:cNvSpPr/>
          <p:nvPr/>
        </p:nvSpPr>
        <p:spPr>
          <a:xfrm>
            <a:off x="7425813" y="0"/>
            <a:ext cx="4766187" cy="1484922"/>
          </a:xfrm>
          <a:prstGeom prst="parallelogram">
            <a:avLst/>
          </a:prstGeom>
          <a:pattFill prst="pct10">
            <a:fgClr>
              <a:schemeClr val="bg1">
                <a:lumMod val="85000"/>
              </a:schemeClr>
            </a:fgClr>
            <a:bgClr>
              <a:schemeClr val="tx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E947045-E728-BB19-207F-D5FBD8EAA29C}"/>
              </a:ext>
            </a:extLst>
          </p:cNvPr>
          <p:cNvGrpSpPr/>
          <p:nvPr/>
        </p:nvGrpSpPr>
        <p:grpSpPr>
          <a:xfrm>
            <a:off x="187569" y="117232"/>
            <a:ext cx="3845169" cy="1602153"/>
            <a:chOff x="187569" y="117232"/>
            <a:chExt cx="3845169" cy="160215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" name="Speech Bubble: Rectangle 5">
              <a:extLst>
                <a:ext uri="{FF2B5EF4-FFF2-40B4-BE49-F238E27FC236}">
                  <a16:creationId xmlns:a16="http://schemas.microsoft.com/office/drawing/2014/main" id="{1FA78A1E-5024-1A2A-0FC4-1B0675435219}"/>
                </a:ext>
              </a:extLst>
            </p:cNvPr>
            <p:cNvSpPr/>
            <p:nvPr/>
          </p:nvSpPr>
          <p:spPr>
            <a:xfrm>
              <a:off x="187569" y="117232"/>
              <a:ext cx="3845169" cy="1602153"/>
            </a:xfrm>
            <a:prstGeom prst="wedgeRectCallout">
              <a:avLst/>
            </a:prstGeom>
            <a:solidFill>
              <a:srgbClr val="E1B5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 descr="Patrón geométrico abstracto de color rojo">
              <a:extLst>
                <a:ext uri="{FF2B5EF4-FFF2-40B4-BE49-F238E27FC236}">
                  <a16:creationId xmlns:a16="http://schemas.microsoft.com/office/drawing/2014/main" id="{57538408-762C-7BFD-D3E3-216634D2AB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b="46646"/>
            <a:stretch/>
          </p:blipFill>
          <p:spPr>
            <a:xfrm>
              <a:off x="187569" y="117232"/>
              <a:ext cx="3845169" cy="1367691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C6D29D3-8DB3-F7DA-4730-184E07367C2B}"/>
                </a:ext>
              </a:extLst>
            </p:cNvPr>
            <p:cNvSpPr/>
            <p:nvPr/>
          </p:nvSpPr>
          <p:spPr>
            <a:xfrm>
              <a:off x="187569" y="1446127"/>
              <a:ext cx="3845169" cy="700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C88ECBE-BAF3-F894-DB08-B6430EA4A297}"/>
              </a:ext>
            </a:extLst>
          </p:cNvPr>
          <p:cNvSpPr txBox="1"/>
          <p:nvPr/>
        </p:nvSpPr>
        <p:spPr>
          <a:xfrm>
            <a:off x="187569" y="117232"/>
            <a:ext cx="38451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sz="380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CASO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894426-DDFD-4692-BEDD-BCD33ACAFBBA}"/>
              </a:ext>
            </a:extLst>
          </p:cNvPr>
          <p:cNvSpPr txBox="1"/>
          <p:nvPr/>
        </p:nvSpPr>
        <p:spPr>
          <a:xfrm>
            <a:off x="187569" y="623015"/>
            <a:ext cx="38451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sz="3800" b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ESTUDIO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7B5937-3B24-355C-442C-1ADA3D747A26}"/>
              </a:ext>
            </a:extLst>
          </p:cNvPr>
          <p:cNvSpPr txBox="1"/>
          <p:nvPr/>
        </p:nvSpPr>
        <p:spPr>
          <a:xfrm>
            <a:off x="4220307" y="373129"/>
            <a:ext cx="77841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sz="4200" spc="400">
                <a:solidFill>
                  <a:schemeClr val="bg1"/>
                </a:solidFill>
                <a:latin typeface="Century Gothic" panose="020B0502020202020204" pitchFamily="34" charset="0"/>
              </a:rPr>
              <a:t>DESAFÍO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C5361E9-27F0-8FDF-3895-5D16084419BB}"/>
              </a:ext>
            </a:extLst>
          </p:cNvPr>
          <p:cNvSpPr txBox="1"/>
          <p:nvPr/>
        </p:nvSpPr>
        <p:spPr>
          <a:xfrm>
            <a:off x="187568" y="3181413"/>
            <a:ext cx="12004431" cy="1043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lnSpc>
                <a:spcPct val="150000"/>
              </a:lnSpc>
            </a:pPr>
            <a:r>
              <a:rPr lang="es-419" sz="22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El </a:t>
            </a:r>
            <a:r>
              <a:rPr lang="es-419" sz="2200" b="0" i="0" u="none" strike="noStrike" dirty="0">
                <a:solidFill>
                  <a:schemeClr val="tx2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principal desafío o problema de marketing que enfrenta Positive </a:t>
            </a:r>
            <a:r>
              <a:rPr lang="es-419" sz="2200" b="0" i="0" u="none" strike="noStrike" dirty="0" err="1">
                <a:solidFill>
                  <a:schemeClr val="tx2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Charge</a:t>
            </a:r>
            <a:r>
              <a:rPr lang="es-419" sz="2200" b="0" i="0" u="none" strike="noStrike" dirty="0">
                <a:solidFill>
                  <a:schemeClr val="tx2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 es el siguiente: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D9F77E9-822D-0219-744E-8DF44A06511C}"/>
              </a:ext>
            </a:extLst>
          </p:cNvPr>
          <p:cNvSpPr txBox="1"/>
          <p:nvPr/>
        </p:nvSpPr>
        <p:spPr>
          <a:xfrm>
            <a:off x="187569" y="2118864"/>
            <a:ext cx="38451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s-419" sz="1800" b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POSITIVE CHARGE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42AEC27-C9B3-96B5-0E7E-9DC22EDD2346}"/>
              </a:ext>
            </a:extLst>
          </p:cNvPr>
          <p:cNvGrpSpPr/>
          <p:nvPr/>
        </p:nvGrpSpPr>
        <p:grpSpPr>
          <a:xfrm>
            <a:off x="261815" y="4805673"/>
            <a:ext cx="992554" cy="992554"/>
            <a:chOff x="4487986" y="3159368"/>
            <a:chExt cx="992554" cy="99255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A57DBE3-397B-D213-8A55-9A9C110E1603}"/>
                </a:ext>
              </a:extLst>
            </p:cNvPr>
            <p:cNvSpPr/>
            <p:nvPr/>
          </p:nvSpPr>
          <p:spPr>
            <a:xfrm>
              <a:off x="4487986" y="3159368"/>
              <a:ext cx="992554" cy="9925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 descr="Iceberg con relleno sólido">
              <a:extLst>
                <a:ext uri="{FF2B5EF4-FFF2-40B4-BE49-F238E27FC236}">
                  <a16:creationId xmlns:a16="http://schemas.microsoft.com/office/drawing/2014/main" id="{173BA29B-1471-5225-B791-AD3F263ECA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673601" y="3344984"/>
              <a:ext cx="621323" cy="621323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AD5861E-81A1-8E57-5156-4621DCCD3191}"/>
              </a:ext>
            </a:extLst>
          </p:cNvPr>
          <p:cNvSpPr txBox="1"/>
          <p:nvPr/>
        </p:nvSpPr>
        <p:spPr>
          <a:xfrm>
            <a:off x="1439984" y="4540523"/>
            <a:ext cx="4340614" cy="1522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lnSpc>
                <a:spcPct val="150000"/>
              </a:lnSpc>
            </a:pPr>
            <a:r>
              <a:rPr lang="es-419" sz="16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La escasez de estaciones de carga de alta velocidad de EV en las principales áreas urbanas obstaculiza la eficiencia operativa de las empresas de logística. Tenemos que superarlo.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1469553-977C-8C2A-FA91-DE13DFA92A5C}"/>
              </a:ext>
            </a:extLst>
          </p:cNvPr>
          <p:cNvGrpSpPr/>
          <p:nvPr/>
        </p:nvGrpSpPr>
        <p:grpSpPr>
          <a:xfrm>
            <a:off x="6096000" y="4805673"/>
            <a:ext cx="992554" cy="992554"/>
            <a:chOff x="4487986" y="3159368"/>
            <a:chExt cx="992554" cy="99255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B8B0272-5204-0A7A-2536-A2C5FC06EEF5}"/>
                </a:ext>
              </a:extLst>
            </p:cNvPr>
            <p:cNvSpPr/>
            <p:nvPr/>
          </p:nvSpPr>
          <p:spPr>
            <a:xfrm>
              <a:off x="4487986" y="3159368"/>
              <a:ext cx="992554" cy="9925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Graphic 16" descr="Iceberg con relleno sólido">
              <a:extLst>
                <a:ext uri="{FF2B5EF4-FFF2-40B4-BE49-F238E27FC236}">
                  <a16:creationId xmlns:a16="http://schemas.microsoft.com/office/drawing/2014/main" id="{BF5B6DE4-9C3A-C3CE-48B8-2C1391DDD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673601" y="3344984"/>
              <a:ext cx="621323" cy="621323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A56E8217-4920-3A61-5380-93532CF202EF}"/>
              </a:ext>
            </a:extLst>
          </p:cNvPr>
          <p:cNvSpPr txBox="1"/>
          <p:nvPr/>
        </p:nvSpPr>
        <p:spPr>
          <a:xfrm>
            <a:off x="7425813" y="4540523"/>
            <a:ext cx="4340614" cy="1522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lnSpc>
                <a:spcPct val="150000"/>
              </a:lnSpc>
            </a:pPr>
            <a:r>
              <a:rPr lang="es-419" sz="160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También necesitamos integrar una red logística avanzada que pueda respaldar la creciente demanda de soluciones de transporte ecológicas.</a:t>
            </a:r>
          </a:p>
        </p:txBody>
      </p:sp>
    </p:spTree>
    <p:extLst>
      <p:ext uri="{BB962C8B-B14F-4D97-AF65-F5344CB8AC3E}">
        <p14:creationId xmlns:p14="http://schemas.microsoft.com/office/powerpoint/2010/main" val="3637800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6497C742-FB9B-CFBD-DF53-7AA4BEFECB20}"/>
              </a:ext>
            </a:extLst>
          </p:cNvPr>
          <p:cNvSpPr/>
          <p:nvPr/>
        </p:nvSpPr>
        <p:spPr>
          <a:xfrm>
            <a:off x="0" y="0"/>
            <a:ext cx="12192000" cy="148492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CBDBDE34-9E66-ECD8-1CD8-1FD64BB66BDF}"/>
              </a:ext>
            </a:extLst>
          </p:cNvPr>
          <p:cNvSpPr/>
          <p:nvPr/>
        </p:nvSpPr>
        <p:spPr>
          <a:xfrm>
            <a:off x="7425813" y="0"/>
            <a:ext cx="4766187" cy="1484922"/>
          </a:xfrm>
          <a:prstGeom prst="parallelogram">
            <a:avLst/>
          </a:prstGeom>
          <a:pattFill prst="pct10">
            <a:fgClr>
              <a:schemeClr val="bg1">
                <a:lumMod val="85000"/>
              </a:schemeClr>
            </a:fgClr>
            <a:bgClr>
              <a:schemeClr val="tx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E947045-E728-BB19-207F-D5FBD8EAA29C}"/>
              </a:ext>
            </a:extLst>
          </p:cNvPr>
          <p:cNvGrpSpPr/>
          <p:nvPr/>
        </p:nvGrpSpPr>
        <p:grpSpPr>
          <a:xfrm>
            <a:off x="187569" y="117232"/>
            <a:ext cx="3845169" cy="1602153"/>
            <a:chOff x="187569" y="117232"/>
            <a:chExt cx="3845169" cy="160215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" name="Speech Bubble: Rectangle 5">
              <a:extLst>
                <a:ext uri="{FF2B5EF4-FFF2-40B4-BE49-F238E27FC236}">
                  <a16:creationId xmlns:a16="http://schemas.microsoft.com/office/drawing/2014/main" id="{1FA78A1E-5024-1A2A-0FC4-1B0675435219}"/>
                </a:ext>
              </a:extLst>
            </p:cNvPr>
            <p:cNvSpPr/>
            <p:nvPr/>
          </p:nvSpPr>
          <p:spPr>
            <a:xfrm>
              <a:off x="187569" y="117232"/>
              <a:ext cx="3845169" cy="1602153"/>
            </a:xfrm>
            <a:prstGeom prst="wedgeRectCallout">
              <a:avLst/>
            </a:prstGeom>
            <a:solidFill>
              <a:srgbClr val="E1B5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 descr="Patrón geométrico abstracto de color rojo">
              <a:extLst>
                <a:ext uri="{FF2B5EF4-FFF2-40B4-BE49-F238E27FC236}">
                  <a16:creationId xmlns:a16="http://schemas.microsoft.com/office/drawing/2014/main" id="{57538408-762C-7BFD-D3E3-216634D2AB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b="46646"/>
            <a:stretch/>
          </p:blipFill>
          <p:spPr>
            <a:xfrm>
              <a:off x="187569" y="117232"/>
              <a:ext cx="3845169" cy="1367691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C6D29D3-8DB3-F7DA-4730-184E07367C2B}"/>
                </a:ext>
              </a:extLst>
            </p:cNvPr>
            <p:cNvSpPr/>
            <p:nvPr/>
          </p:nvSpPr>
          <p:spPr>
            <a:xfrm>
              <a:off x="187569" y="1446127"/>
              <a:ext cx="3845169" cy="700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C88ECBE-BAF3-F894-DB08-B6430EA4A297}"/>
              </a:ext>
            </a:extLst>
          </p:cNvPr>
          <p:cNvSpPr txBox="1"/>
          <p:nvPr/>
        </p:nvSpPr>
        <p:spPr>
          <a:xfrm>
            <a:off x="187569" y="117232"/>
            <a:ext cx="38451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sz="380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CASO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894426-DDFD-4692-BEDD-BCD33ACAFBBA}"/>
              </a:ext>
            </a:extLst>
          </p:cNvPr>
          <p:cNvSpPr txBox="1"/>
          <p:nvPr/>
        </p:nvSpPr>
        <p:spPr>
          <a:xfrm>
            <a:off x="187569" y="623015"/>
            <a:ext cx="38451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sz="3800" b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ESTUDIO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7B5937-3B24-355C-442C-1ADA3D747A26}"/>
              </a:ext>
            </a:extLst>
          </p:cNvPr>
          <p:cNvSpPr txBox="1"/>
          <p:nvPr/>
        </p:nvSpPr>
        <p:spPr>
          <a:xfrm>
            <a:off x="4220307" y="373129"/>
            <a:ext cx="77841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sz="4200" spc="400">
                <a:solidFill>
                  <a:schemeClr val="bg1"/>
                </a:solidFill>
                <a:latin typeface="Century Gothic" panose="020B0502020202020204" pitchFamily="34" charset="0"/>
              </a:rPr>
              <a:t>SOLUCIÓN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C5361E9-27F0-8FDF-3895-5D16084419BB}"/>
              </a:ext>
            </a:extLst>
          </p:cNvPr>
          <p:cNvSpPr txBox="1"/>
          <p:nvPr/>
        </p:nvSpPr>
        <p:spPr>
          <a:xfrm>
            <a:off x="1703754" y="3393785"/>
            <a:ext cx="10152184" cy="2567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lnSpc>
                <a:spcPct val="150000"/>
              </a:lnSpc>
            </a:pPr>
            <a:r>
              <a:rPr lang="es-419" sz="2200" b="0" i="0" u="none" strike="noStrike">
                <a:solidFill>
                  <a:schemeClr val="tx2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Positive Charge introdujo una red de estaciones carga de EV </a:t>
            </a:r>
            <a:r>
              <a:rPr lang="es-419" sz="2200" b="1" i="0" u="none" strike="noStrike">
                <a:solidFill>
                  <a:schemeClr val="tx2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estratégicamente ubicadas y</a:t>
            </a:r>
            <a:r>
              <a:rPr lang="es-419" sz="2200" b="0" i="0" u="none" strike="noStrike">
                <a:solidFill>
                  <a:schemeClr val="tx2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s-419" sz="2200" b="1" i="0" u="none" strike="noStrike">
                <a:solidFill>
                  <a:schemeClr val="tx2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de alta velocidad,</a:t>
            </a:r>
            <a:r>
              <a:rPr lang="es-419" sz="2200" b="0" i="0" u="none" strike="noStrike">
                <a:solidFill>
                  <a:schemeClr val="tx2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 e implementó una plataforma de </a:t>
            </a:r>
            <a:r>
              <a:rPr lang="es-419" sz="2200" b="1" i="0" u="none" strike="noStrike">
                <a:solidFill>
                  <a:schemeClr val="tx2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logística de vanguardia</a:t>
            </a:r>
            <a:r>
              <a:rPr lang="es-419" sz="2200" b="0" i="0" u="none" strike="noStrike">
                <a:solidFill>
                  <a:schemeClr val="tx2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. Esta solución no solo proporcionó opciones de carga fácilmente accesibles, sino que también aprovechó los </a:t>
            </a:r>
            <a:r>
              <a:rPr lang="es-419" sz="2200" b="1" i="0" u="none" strike="noStrike">
                <a:solidFill>
                  <a:schemeClr val="tx2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datos en tiempo real </a:t>
            </a:r>
            <a:r>
              <a:rPr lang="es-419" sz="2200" b="0" i="0" u="none" strike="noStrike">
                <a:solidFill>
                  <a:schemeClr val="tx2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para lograr una óptima planificación de rutas y gestión de flotas.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42AEC27-C9B3-96B5-0E7E-9DC22EDD2346}"/>
              </a:ext>
            </a:extLst>
          </p:cNvPr>
          <p:cNvGrpSpPr/>
          <p:nvPr/>
        </p:nvGrpSpPr>
        <p:grpSpPr>
          <a:xfrm>
            <a:off x="261815" y="3429000"/>
            <a:ext cx="992554" cy="992554"/>
            <a:chOff x="4487986" y="3159368"/>
            <a:chExt cx="992554" cy="99255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A57DBE3-397B-D213-8A55-9A9C110E1603}"/>
                </a:ext>
              </a:extLst>
            </p:cNvPr>
            <p:cNvSpPr/>
            <p:nvPr/>
          </p:nvSpPr>
          <p:spPr>
            <a:xfrm>
              <a:off x="4487986" y="3159368"/>
              <a:ext cx="992554" cy="9925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Graphic 3" descr="Esquema del libro de estrategias">
              <a:extLst>
                <a:ext uri="{FF2B5EF4-FFF2-40B4-BE49-F238E27FC236}">
                  <a16:creationId xmlns:a16="http://schemas.microsoft.com/office/drawing/2014/main" id="{173BA29B-1471-5225-B791-AD3F263ECA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4562233" y="3233616"/>
              <a:ext cx="812800" cy="81280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091225E-A543-AFAE-CB7D-8E18D517FA11}"/>
              </a:ext>
            </a:extLst>
          </p:cNvPr>
          <p:cNvSpPr txBox="1"/>
          <p:nvPr/>
        </p:nvSpPr>
        <p:spPr>
          <a:xfrm>
            <a:off x="187569" y="2118864"/>
            <a:ext cx="38451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s-419" b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POSITIVE CHARGE</a:t>
            </a:r>
          </a:p>
        </p:txBody>
      </p:sp>
    </p:spTree>
    <p:extLst>
      <p:ext uri="{BB962C8B-B14F-4D97-AF65-F5344CB8AC3E}">
        <p14:creationId xmlns:p14="http://schemas.microsoft.com/office/powerpoint/2010/main" val="2344585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6497C742-FB9B-CFBD-DF53-7AA4BEFECB20}"/>
              </a:ext>
            </a:extLst>
          </p:cNvPr>
          <p:cNvSpPr/>
          <p:nvPr/>
        </p:nvSpPr>
        <p:spPr>
          <a:xfrm>
            <a:off x="0" y="0"/>
            <a:ext cx="12192000" cy="148492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A1FBDD9F-CACF-278F-5A46-7891DCFAB075}"/>
              </a:ext>
            </a:extLst>
          </p:cNvPr>
          <p:cNvSpPr/>
          <p:nvPr/>
        </p:nvSpPr>
        <p:spPr>
          <a:xfrm>
            <a:off x="7425813" y="0"/>
            <a:ext cx="4766187" cy="1484922"/>
          </a:xfrm>
          <a:prstGeom prst="parallelogram">
            <a:avLst/>
          </a:prstGeom>
          <a:pattFill prst="pct10">
            <a:fgClr>
              <a:schemeClr val="bg1">
                <a:lumMod val="85000"/>
              </a:schemeClr>
            </a:fgClr>
            <a:bgClr>
              <a:schemeClr val="tx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E947045-E728-BB19-207F-D5FBD8EAA29C}"/>
              </a:ext>
            </a:extLst>
          </p:cNvPr>
          <p:cNvGrpSpPr/>
          <p:nvPr/>
        </p:nvGrpSpPr>
        <p:grpSpPr>
          <a:xfrm>
            <a:off x="187569" y="117232"/>
            <a:ext cx="3845169" cy="1602153"/>
            <a:chOff x="187569" y="117232"/>
            <a:chExt cx="3845169" cy="160215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" name="Speech Bubble: Rectangle 5">
              <a:extLst>
                <a:ext uri="{FF2B5EF4-FFF2-40B4-BE49-F238E27FC236}">
                  <a16:creationId xmlns:a16="http://schemas.microsoft.com/office/drawing/2014/main" id="{1FA78A1E-5024-1A2A-0FC4-1B0675435219}"/>
                </a:ext>
              </a:extLst>
            </p:cNvPr>
            <p:cNvSpPr/>
            <p:nvPr/>
          </p:nvSpPr>
          <p:spPr>
            <a:xfrm>
              <a:off x="187569" y="117232"/>
              <a:ext cx="3845169" cy="1602153"/>
            </a:xfrm>
            <a:prstGeom prst="wedgeRectCallout">
              <a:avLst/>
            </a:prstGeom>
            <a:solidFill>
              <a:srgbClr val="E1B5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 descr="Patrón geométrico abstracto de color rojo">
              <a:extLst>
                <a:ext uri="{FF2B5EF4-FFF2-40B4-BE49-F238E27FC236}">
                  <a16:creationId xmlns:a16="http://schemas.microsoft.com/office/drawing/2014/main" id="{57538408-762C-7BFD-D3E3-216634D2AB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b="46646"/>
            <a:stretch/>
          </p:blipFill>
          <p:spPr>
            <a:xfrm>
              <a:off x="187569" y="117232"/>
              <a:ext cx="3845169" cy="1367691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C6D29D3-8DB3-F7DA-4730-184E07367C2B}"/>
                </a:ext>
              </a:extLst>
            </p:cNvPr>
            <p:cNvSpPr/>
            <p:nvPr/>
          </p:nvSpPr>
          <p:spPr>
            <a:xfrm>
              <a:off x="187569" y="1446127"/>
              <a:ext cx="3845169" cy="700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C88ECBE-BAF3-F894-DB08-B6430EA4A297}"/>
              </a:ext>
            </a:extLst>
          </p:cNvPr>
          <p:cNvSpPr txBox="1"/>
          <p:nvPr/>
        </p:nvSpPr>
        <p:spPr>
          <a:xfrm>
            <a:off x="187569" y="117232"/>
            <a:ext cx="38451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sz="380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CASO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894426-DDFD-4692-BEDD-BCD33ACAFBBA}"/>
              </a:ext>
            </a:extLst>
          </p:cNvPr>
          <p:cNvSpPr txBox="1"/>
          <p:nvPr/>
        </p:nvSpPr>
        <p:spPr>
          <a:xfrm>
            <a:off x="187569" y="623015"/>
            <a:ext cx="38451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sz="3800" b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ESTUDIO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7B5937-3B24-355C-442C-1ADA3D747A26}"/>
              </a:ext>
            </a:extLst>
          </p:cNvPr>
          <p:cNvSpPr txBox="1"/>
          <p:nvPr/>
        </p:nvSpPr>
        <p:spPr>
          <a:xfrm>
            <a:off x="4220307" y="373129"/>
            <a:ext cx="77841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sz="4200" spc="400">
                <a:solidFill>
                  <a:schemeClr val="bg1"/>
                </a:solidFill>
                <a:latin typeface="Century Gothic" panose="020B0502020202020204" pitchFamily="34" charset="0"/>
              </a:rPr>
              <a:t>RESULTADOS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C5361E9-27F0-8FDF-3895-5D16084419BB}"/>
              </a:ext>
            </a:extLst>
          </p:cNvPr>
          <p:cNvSpPr txBox="1"/>
          <p:nvPr/>
        </p:nvSpPr>
        <p:spPr>
          <a:xfrm>
            <a:off x="187569" y="3087970"/>
            <a:ext cx="7518400" cy="2567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lnSpc>
                <a:spcPct val="150000"/>
              </a:lnSpc>
            </a:pPr>
            <a:r>
              <a:rPr lang="es-419" sz="2200" b="0" i="0" u="none" strike="noStrike">
                <a:solidFill>
                  <a:schemeClr val="tx2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La implementación condujo a un aumento del 40% en la eficiencia de carga y a una mejora del 25% en las operaciones generales de logística. Nuestro enfoque innovador redujo el tiempo de inactividad y las emisiones de carbono de forma significativa, lo que fijó un nuevo estándar en la logística de EV.</a:t>
            </a:r>
          </a:p>
        </p:txBody>
      </p:sp>
      <p:pic>
        <p:nvPicPr>
          <p:cNvPr id="2" name="Picture 1" descr="Un círculo gris con fondo negro Descripción generada automáticamente">
            <a:extLst>
              <a:ext uri="{FF2B5EF4-FFF2-40B4-BE49-F238E27FC236}">
                <a16:creationId xmlns:a16="http://schemas.microsoft.com/office/drawing/2014/main" id="{12DE00AE-5EAD-1EA2-A7DA-6733543AD5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969" y="4704916"/>
            <a:ext cx="2014416" cy="2014416"/>
          </a:xfrm>
          <a:prstGeom prst="rect">
            <a:avLst/>
          </a:prstGeom>
        </p:spPr>
      </p:pic>
      <p:pic>
        <p:nvPicPr>
          <p:cNvPr id="3" name="Picture 2" descr="Una línea blanca con puntos Descripción generada automáticamente">
            <a:extLst>
              <a:ext uri="{FF2B5EF4-FFF2-40B4-BE49-F238E27FC236}">
                <a16:creationId xmlns:a16="http://schemas.microsoft.com/office/drawing/2014/main" id="{C081C46A-4227-C826-88B8-B1014D44BE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169" y="1947929"/>
            <a:ext cx="2624016" cy="24304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4C3CE7-CDA0-D31B-C1ED-46653F83A09A}"/>
              </a:ext>
            </a:extLst>
          </p:cNvPr>
          <p:cNvSpPr txBox="1"/>
          <p:nvPr/>
        </p:nvSpPr>
        <p:spPr>
          <a:xfrm>
            <a:off x="187569" y="2118864"/>
            <a:ext cx="38451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s-419" sz="1800" b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POSITIVE CHARGE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E7AED0-8619-9722-50C1-946827C7F781}"/>
              </a:ext>
            </a:extLst>
          </p:cNvPr>
          <p:cNvSpPr txBox="1"/>
          <p:nvPr/>
        </p:nvSpPr>
        <p:spPr>
          <a:xfrm>
            <a:off x="9460447" y="4238799"/>
            <a:ext cx="2469738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s-419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Sector A    Sector B     Sector C    Sector D</a:t>
            </a:r>
          </a:p>
        </p:txBody>
      </p:sp>
    </p:spTree>
    <p:extLst>
      <p:ext uri="{BB962C8B-B14F-4D97-AF65-F5344CB8AC3E}">
        <p14:creationId xmlns:p14="http://schemas.microsoft.com/office/powerpoint/2010/main" val="954093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6497C742-FB9B-CFBD-DF53-7AA4BEFECB20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Parallelogram 1">
            <a:extLst>
              <a:ext uri="{FF2B5EF4-FFF2-40B4-BE49-F238E27FC236}">
                <a16:creationId xmlns:a16="http://schemas.microsoft.com/office/drawing/2014/main" id="{E9E3B734-0B38-2452-0EF6-1120B582CD24}"/>
              </a:ext>
            </a:extLst>
          </p:cNvPr>
          <p:cNvSpPr/>
          <p:nvPr/>
        </p:nvSpPr>
        <p:spPr>
          <a:xfrm>
            <a:off x="7425813" y="0"/>
            <a:ext cx="4766187" cy="1484922"/>
          </a:xfrm>
          <a:prstGeom prst="parallelogram">
            <a:avLst/>
          </a:prstGeom>
          <a:pattFill prst="pct10">
            <a:fgClr>
              <a:schemeClr val="bg1">
                <a:lumMod val="85000"/>
              </a:schemeClr>
            </a:fgClr>
            <a:bgClr>
              <a:schemeClr val="tx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E947045-E728-BB19-207F-D5FBD8EAA29C}"/>
              </a:ext>
            </a:extLst>
          </p:cNvPr>
          <p:cNvGrpSpPr/>
          <p:nvPr/>
        </p:nvGrpSpPr>
        <p:grpSpPr>
          <a:xfrm>
            <a:off x="187569" y="117232"/>
            <a:ext cx="3845169" cy="1602153"/>
            <a:chOff x="187569" y="117232"/>
            <a:chExt cx="3845169" cy="160215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" name="Speech Bubble: Rectangle 5">
              <a:extLst>
                <a:ext uri="{FF2B5EF4-FFF2-40B4-BE49-F238E27FC236}">
                  <a16:creationId xmlns:a16="http://schemas.microsoft.com/office/drawing/2014/main" id="{1FA78A1E-5024-1A2A-0FC4-1B0675435219}"/>
                </a:ext>
              </a:extLst>
            </p:cNvPr>
            <p:cNvSpPr/>
            <p:nvPr/>
          </p:nvSpPr>
          <p:spPr>
            <a:xfrm>
              <a:off x="187569" y="117232"/>
              <a:ext cx="3845169" cy="1602153"/>
            </a:xfrm>
            <a:prstGeom prst="wedgeRectCallout">
              <a:avLst/>
            </a:prstGeom>
            <a:solidFill>
              <a:srgbClr val="E1B5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 descr="Patrón geométrico abstracto de color rojo">
              <a:extLst>
                <a:ext uri="{FF2B5EF4-FFF2-40B4-BE49-F238E27FC236}">
                  <a16:creationId xmlns:a16="http://schemas.microsoft.com/office/drawing/2014/main" id="{57538408-762C-7BFD-D3E3-216634D2AB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b="46646"/>
            <a:stretch/>
          </p:blipFill>
          <p:spPr>
            <a:xfrm>
              <a:off x="187569" y="117232"/>
              <a:ext cx="3845169" cy="1367691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C6D29D3-8DB3-F7DA-4730-184E07367C2B}"/>
                </a:ext>
              </a:extLst>
            </p:cNvPr>
            <p:cNvSpPr/>
            <p:nvPr/>
          </p:nvSpPr>
          <p:spPr>
            <a:xfrm>
              <a:off x="187569" y="1446127"/>
              <a:ext cx="3845169" cy="700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C88ECBE-BAF3-F894-DB08-B6430EA4A297}"/>
              </a:ext>
            </a:extLst>
          </p:cNvPr>
          <p:cNvSpPr txBox="1"/>
          <p:nvPr/>
        </p:nvSpPr>
        <p:spPr>
          <a:xfrm>
            <a:off x="187569" y="117232"/>
            <a:ext cx="38451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sz="380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CASO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894426-DDFD-4692-BEDD-BCD33ACAFBBA}"/>
              </a:ext>
            </a:extLst>
          </p:cNvPr>
          <p:cNvSpPr txBox="1"/>
          <p:nvPr/>
        </p:nvSpPr>
        <p:spPr>
          <a:xfrm>
            <a:off x="187569" y="623015"/>
            <a:ext cx="38451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sz="3800" b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ESTUDIO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7B5937-3B24-355C-442C-1ADA3D747A26}"/>
              </a:ext>
            </a:extLst>
          </p:cNvPr>
          <p:cNvSpPr txBox="1"/>
          <p:nvPr/>
        </p:nvSpPr>
        <p:spPr>
          <a:xfrm>
            <a:off x="4220307" y="373129"/>
            <a:ext cx="77841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sz="4200" spc="400">
                <a:solidFill>
                  <a:schemeClr val="bg1"/>
                </a:solidFill>
                <a:latin typeface="Century Gothic" panose="020B0502020202020204" pitchFamily="34" charset="0"/>
              </a:rPr>
              <a:t>TESTIMONIOS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C5361E9-27F0-8FDF-3895-5D16084419BB}"/>
              </a:ext>
            </a:extLst>
          </p:cNvPr>
          <p:cNvSpPr txBox="1"/>
          <p:nvPr/>
        </p:nvSpPr>
        <p:spPr>
          <a:xfrm>
            <a:off x="2915138" y="2942220"/>
            <a:ext cx="5109189" cy="1551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lnSpc>
                <a:spcPct val="150000"/>
              </a:lnSpc>
            </a:pPr>
            <a:r>
              <a:rPr lang="es-419" sz="2200" b="0" i="0" u="none" strike="noStrike">
                <a:solidFill>
                  <a:schemeClr val="bg1">
                    <a:lumMod val="95000"/>
                  </a:schemeClr>
                </a:solidFill>
                <a:effectLst/>
                <a:latin typeface="Century Gothic" panose="020B0502020202020204" pitchFamily="34" charset="0"/>
              </a:rPr>
              <a:t>El sistema de Positive Charge transformó las operaciones de nuestra flota, ya que ofrece fiabilidad y sostenibilidad.</a:t>
            </a:r>
          </a:p>
        </p:txBody>
      </p:sp>
      <p:pic>
        <p:nvPicPr>
          <p:cNvPr id="7" name="Graphic 6" descr="Comilla de apertura con relleno sólido">
            <a:extLst>
              <a:ext uri="{FF2B5EF4-FFF2-40B4-BE49-F238E27FC236}">
                <a16:creationId xmlns:a16="http://schemas.microsoft.com/office/drawing/2014/main" id="{FA44E701-8161-D970-016A-59A7EC6F46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4554415"/>
            <a:ext cx="2303585" cy="2303585"/>
          </a:xfrm>
          <a:prstGeom prst="rect">
            <a:avLst/>
          </a:prstGeom>
        </p:spPr>
      </p:pic>
      <p:pic>
        <p:nvPicPr>
          <p:cNvPr id="8" name="Graphic 7" descr="Comilla de apertura con relleno sólido">
            <a:extLst>
              <a:ext uri="{FF2B5EF4-FFF2-40B4-BE49-F238E27FC236}">
                <a16:creationId xmlns:a16="http://schemas.microsoft.com/office/drawing/2014/main" id="{A7F2E73A-B6EA-8125-1774-0A65FB7C3C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9888415" y="1397364"/>
            <a:ext cx="2303585" cy="23035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F5B4D7-5BA0-934A-3A51-DB2C4151B11E}"/>
              </a:ext>
            </a:extLst>
          </p:cNvPr>
          <p:cNvSpPr txBox="1"/>
          <p:nvPr/>
        </p:nvSpPr>
        <p:spPr>
          <a:xfrm>
            <a:off x="4220307" y="5848829"/>
            <a:ext cx="7518400" cy="4551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lnSpc>
                <a:spcPct val="150000"/>
              </a:lnSpc>
            </a:pPr>
            <a:r>
              <a:rPr lang="es-419" i="1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- Alex Smith, director ejecutivo de Green Wheels Logistics</a:t>
            </a:r>
          </a:p>
        </p:txBody>
      </p:sp>
      <p:pic>
        <p:nvPicPr>
          <p:cNvPr id="13" name="Picture 12" descr="Retrato de hombre en camiseta color marrón">
            <a:extLst>
              <a:ext uri="{FF2B5EF4-FFF2-40B4-BE49-F238E27FC236}">
                <a16:creationId xmlns:a16="http://schemas.microsoft.com/office/drawing/2014/main" id="{2C65ED76-D600-8A73-C13E-516D65DA721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661" r="16717"/>
          <a:stretch/>
        </p:blipFill>
        <p:spPr>
          <a:xfrm>
            <a:off x="9888415" y="3700949"/>
            <a:ext cx="1792435" cy="203841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5B98A90-90D6-2274-E501-034C955BD7FE}"/>
              </a:ext>
            </a:extLst>
          </p:cNvPr>
          <p:cNvSpPr txBox="1"/>
          <p:nvPr/>
        </p:nvSpPr>
        <p:spPr>
          <a:xfrm>
            <a:off x="187569" y="2118864"/>
            <a:ext cx="38451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s-419" sz="1800" b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POSITIVE CHARGE</a:t>
            </a:r>
          </a:p>
        </p:txBody>
      </p:sp>
    </p:spTree>
    <p:extLst>
      <p:ext uri="{BB962C8B-B14F-4D97-AF65-F5344CB8AC3E}">
        <p14:creationId xmlns:p14="http://schemas.microsoft.com/office/powerpoint/2010/main" val="1442609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6497C742-FB9B-CFBD-DF53-7AA4BEFECB20}"/>
              </a:ext>
            </a:extLst>
          </p:cNvPr>
          <p:cNvSpPr/>
          <p:nvPr/>
        </p:nvSpPr>
        <p:spPr>
          <a:xfrm>
            <a:off x="0" y="0"/>
            <a:ext cx="12192000" cy="148492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C9B533CC-08A8-F22A-FDF7-17CB7BB3BDAD}"/>
              </a:ext>
            </a:extLst>
          </p:cNvPr>
          <p:cNvSpPr/>
          <p:nvPr/>
        </p:nvSpPr>
        <p:spPr>
          <a:xfrm>
            <a:off x="7425813" y="0"/>
            <a:ext cx="4766187" cy="1484922"/>
          </a:xfrm>
          <a:prstGeom prst="parallelogram">
            <a:avLst/>
          </a:prstGeom>
          <a:pattFill prst="pct10">
            <a:fgClr>
              <a:schemeClr val="bg1">
                <a:lumMod val="85000"/>
              </a:schemeClr>
            </a:fgClr>
            <a:bgClr>
              <a:schemeClr val="tx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E947045-E728-BB19-207F-D5FBD8EAA29C}"/>
              </a:ext>
            </a:extLst>
          </p:cNvPr>
          <p:cNvGrpSpPr/>
          <p:nvPr/>
        </p:nvGrpSpPr>
        <p:grpSpPr>
          <a:xfrm>
            <a:off x="187569" y="117232"/>
            <a:ext cx="3845169" cy="1602153"/>
            <a:chOff x="187569" y="117232"/>
            <a:chExt cx="3845169" cy="160215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" name="Speech Bubble: Rectangle 5">
              <a:extLst>
                <a:ext uri="{FF2B5EF4-FFF2-40B4-BE49-F238E27FC236}">
                  <a16:creationId xmlns:a16="http://schemas.microsoft.com/office/drawing/2014/main" id="{1FA78A1E-5024-1A2A-0FC4-1B0675435219}"/>
                </a:ext>
              </a:extLst>
            </p:cNvPr>
            <p:cNvSpPr/>
            <p:nvPr/>
          </p:nvSpPr>
          <p:spPr>
            <a:xfrm>
              <a:off x="187569" y="117232"/>
              <a:ext cx="3845169" cy="1602153"/>
            </a:xfrm>
            <a:prstGeom prst="wedgeRectCallout">
              <a:avLst/>
            </a:prstGeom>
            <a:solidFill>
              <a:srgbClr val="E1B5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 descr="Patrón geométrico abstracto de color rojo">
              <a:extLst>
                <a:ext uri="{FF2B5EF4-FFF2-40B4-BE49-F238E27FC236}">
                  <a16:creationId xmlns:a16="http://schemas.microsoft.com/office/drawing/2014/main" id="{57538408-762C-7BFD-D3E3-216634D2AB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b="46646"/>
            <a:stretch/>
          </p:blipFill>
          <p:spPr>
            <a:xfrm>
              <a:off x="187569" y="117232"/>
              <a:ext cx="3845169" cy="1367691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C6D29D3-8DB3-F7DA-4730-184E07367C2B}"/>
                </a:ext>
              </a:extLst>
            </p:cNvPr>
            <p:cNvSpPr/>
            <p:nvPr/>
          </p:nvSpPr>
          <p:spPr>
            <a:xfrm>
              <a:off x="187569" y="1446127"/>
              <a:ext cx="3845169" cy="700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C88ECBE-BAF3-F894-DB08-B6430EA4A297}"/>
              </a:ext>
            </a:extLst>
          </p:cNvPr>
          <p:cNvSpPr txBox="1"/>
          <p:nvPr/>
        </p:nvSpPr>
        <p:spPr>
          <a:xfrm>
            <a:off x="187569" y="117232"/>
            <a:ext cx="38451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sz="380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CASO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894426-DDFD-4692-BEDD-BCD33ACAFBBA}"/>
              </a:ext>
            </a:extLst>
          </p:cNvPr>
          <p:cNvSpPr txBox="1"/>
          <p:nvPr/>
        </p:nvSpPr>
        <p:spPr>
          <a:xfrm>
            <a:off x="187569" y="623015"/>
            <a:ext cx="38451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sz="3800" b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ESTUDIO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7B5937-3B24-355C-442C-1ADA3D747A26}"/>
              </a:ext>
            </a:extLst>
          </p:cNvPr>
          <p:cNvSpPr txBox="1"/>
          <p:nvPr/>
        </p:nvSpPr>
        <p:spPr>
          <a:xfrm>
            <a:off x="4220307" y="373129"/>
            <a:ext cx="77841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sz="4200" spc="400">
                <a:solidFill>
                  <a:schemeClr val="bg1"/>
                </a:solidFill>
                <a:latin typeface="Century Gothic" panose="020B0502020202020204" pitchFamily="34" charset="0"/>
              </a:rPr>
              <a:t>CONCLUSIÓN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C5361E9-27F0-8FDF-3895-5D16084419BB}"/>
              </a:ext>
            </a:extLst>
          </p:cNvPr>
          <p:cNvSpPr txBox="1"/>
          <p:nvPr/>
        </p:nvSpPr>
        <p:spPr>
          <a:xfrm>
            <a:off x="187569" y="3509108"/>
            <a:ext cx="11566769" cy="1551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lnSpc>
                <a:spcPct val="150000"/>
              </a:lnSpc>
            </a:pPr>
            <a:r>
              <a:rPr lang="es-419" sz="2200" b="0" i="0" u="none" strike="noStrike">
                <a:solidFill>
                  <a:schemeClr val="tx2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El enfoque innovador de Positive Charge para la carga y la logística de EV demuestra </a:t>
            </a:r>
            <a:r>
              <a:rPr lang="es-419" sz="2200" b="1" i="0" u="none" strike="noStrike">
                <a:solidFill>
                  <a:schemeClr val="tx2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una combinación exitosa de tecnología y sostenibilidad</a:t>
            </a:r>
            <a:r>
              <a:rPr lang="es-419" sz="2200" b="0" i="0" u="none" strike="noStrike">
                <a:solidFill>
                  <a:schemeClr val="tx2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, lo que mejora significativamente la eficiencia de la logística urbana, a la vez que </a:t>
            </a:r>
            <a:r>
              <a:rPr lang="es-419" sz="2200" b="1" i="0" u="none" strike="noStrike">
                <a:solidFill>
                  <a:schemeClr val="tx2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contribuye a las metas ambientales</a:t>
            </a:r>
            <a:r>
              <a:rPr lang="es-419" sz="2200" b="0" i="0" u="none" strike="noStrike">
                <a:solidFill>
                  <a:schemeClr val="tx2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7F9C8C-DBB4-BDDF-7C7F-32C3B8B6311D}"/>
              </a:ext>
            </a:extLst>
          </p:cNvPr>
          <p:cNvSpPr txBox="1"/>
          <p:nvPr/>
        </p:nvSpPr>
        <p:spPr>
          <a:xfrm>
            <a:off x="187569" y="2118864"/>
            <a:ext cx="38451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s-419" sz="1800" b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POSITIVE CHARGE</a:t>
            </a:r>
          </a:p>
        </p:txBody>
      </p:sp>
    </p:spTree>
    <p:extLst>
      <p:ext uri="{BB962C8B-B14F-4D97-AF65-F5344CB8AC3E}">
        <p14:creationId xmlns:p14="http://schemas.microsoft.com/office/powerpoint/2010/main" val="338145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6497C742-FB9B-CFBD-DF53-7AA4BEFECB20}"/>
              </a:ext>
            </a:extLst>
          </p:cNvPr>
          <p:cNvSpPr/>
          <p:nvPr/>
        </p:nvSpPr>
        <p:spPr>
          <a:xfrm>
            <a:off x="0" y="0"/>
            <a:ext cx="12192000" cy="148492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85845816-A425-210F-4E22-4FD098C127DE}"/>
              </a:ext>
            </a:extLst>
          </p:cNvPr>
          <p:cNvSpPr/>
          <p:nvPr/>
        </p:nvSpPr>
        <p:spPr>
          <a:xfrm>
            <a:off x="7425813" y="0"/>
            <a:ext cx="4766187" cy="1484922"/>
          </a:xfrm>
          <a:prstGeom prst="parallelogram">
            <a:avLst/>
          </a:prstGeom>
          <a:pattFill prst="pct10">
            <a:fgClr>
              <a:schemeClr val="bg1">
                <a:lumMod val="85000"/>
              </a:schemeClr>
            </a:fgClr>
            <a:bgClr>
              <a:schemeClr val="tx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C88ECBE-BAF3-F894-DB08-B6430EA4A297}"/>
              </a:ext>
            </a:extLst>
          </p:cNvPr>
          <p:cNvSpPr txBox="1"/>
          <p:nvPr/>
        </p:nvSpPr>
        <p:spPr>
          <a:xfrm>
            <a:off x="187569" y="117232"/>
            <a:ext cx="38451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sz="380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CASO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894426-DDFD-4692-BEDD-BCD33ACAFBBA}"/>
              </a:ext>
            </a:extLst>
          </p:cNvPr>
          <p:cNvSpPr txBox="1"/>
          <p:nvPr/>
        </p:nvSpPr>
        <p:spPr>
          <a:xfrm>
            <a:off x="187569" y="623015"/>
            <a:ext cx="38451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sz="3800" b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ESTUDIO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7B5937-3B24-355C-442C-1ADA3D747A26}"/>
              </a:ext>
            </a:extLst>
          </p:cNvPr>
          <p:cNvSpPr txBox="1"/>
          <p:nvPr/>
        </p:nvSpPr>
        <p:spPr>
          <a:xfrm>
            <a:off x="4220307" y="373129"/>
            <a:ext cx="77841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sz="4200" spc="400">
                <a:solidFill>
                  <a:schemeClr val="bg1"/>
                </a:solidFill>
                <a:latin typeface="Century Gothic" panose="020B0502020202020204" pitchFamily="34" charset="0"/>
              </a:rPr>
              <a:t>LLAMADA A LA ACCIÓN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C5361E9-27F0-8FDF-3895-5D16084419BB}"/>
              </a:ext>
            </a:extLst>
          </p:cNvPr>
          <p:cNvSpPr txBox="1"/>
          <p:nvPr/>
        </p:nvSpPr>
        <p:spPr>
          <a:xfrm>
            <a:off x="4876799" y="2199191"/>
            <a:ext cx="6963747" cy="3074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lnSpc>
                <a:spcPct val="150000"/>
              </a:lnSpc>
            </a:pPr>
            <a:r>
              <a:rPr lang="es-419" sz="2200" b="1" i="0" u="none" strike="noStrike" dirty="0">
                <a:solidFill>
                  <a:schemeClr val="tx2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Únase a la revolución de los EV con Positive </a:t>
            </a:r>
            <a:r>
              <a:rPr lang="es-419" sz="2200" b="1" i="0" u="none" strike="noStrike" dirty="0" err="1">
                <a:solidFill>
                  <a:schemeClr val="tx2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Charge</a:t>
            </a:r>
            <a:r>
              <a:rPr lang="es-419" sz="2200" b="0" i="0" u="none" strike="noStrike" dirty="0">
                <a:solidFill>
                  <a:schemeClr val="tx2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. Contáctenos a través de [información de contacto] o visite nuestro sitio web [enlace al sitio web] para obtener más información sobre nuestras soluciones y servicios. Vayamos juntos hacia un futuro más ecológico.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F36C1F-7ACF-427B-BC1A-72B19E4677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" b="2365"/>
          <a:stretch/>
        </p:blipFill>
        <p:spPr>
          <a:xfrm>
            <a:off x="232778" y="911572"/>
            <a:ext cx="3987529" cy="44314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4618EA-1CDE-FBA7-245C-DB553964EBE5}"/>
              </a:ext>
            </a:extLst>
          </p:cNvPr>
          <p:cNvSpPr txBox="1"/>
          <p:nvPr/>
        </p:nvSpPr>
        <p:spPr>
          <a:xfrm>
            <a:off x="662473" y="5901339"/>
            <a:ext cx="111780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s-419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Lori Garcia</a:t>
            </a:r>
          </a:p>
          <a:p>
            <a:pPr rtl="0"/>
            <a:r>
              <a:rPr lang="es-419" sz="18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Gerenta de proyecto| </a:t>
            </a:r>
            <a:r>
              <a:rPr lang="es-419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Tel. </a:t>
            </a:r>
            <a:r>
              <a:rPr lang="es-419" sz="18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xxx.xxx.xxxx | correo electrónico | sitio web</a:t>
            </a:r>
          </a:p>
        </p:txBody>
      </p:sp>
    </p:spTree>
    <p:extLst>
      <p:ext uri="{BB962C8B-B14F-4D97-AF65-F5344CB8AC3E}">
        <p14:creationId xmlns:p14="http://schemas.microsoft.com/office/powerpoint/2010/main" val="38013192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Strategy-Presentation-Template_PowerPoint" id="{5072B8BC-F743-2846-A5C9-5085C99AD20D}" vid="{9A97CBCC-1D55-0744-816E-F1A204A05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210</TotalTime>
  <Words>562</Words>
  <Application>Microsoft Office PowerPoint</Application>
  <PresentationFormat>Widescreen</PresentationFormat>
  <Paragraphs>55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Ricky Nan</cp:lastModifiedBy>
  <cp:revision>22</cp:revision>
  <dcterms:created xsi:type="dcterms:W3CDTF">2022-05-22T18:55:25Z</dcterms:created>
  <dcterms:modified xsi:type="dcterms:W3CDTF">2024-10-20T08:52:32Z</dcterms:modified>
</cp:coreProperties>
</file>