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EE9F0"/>
    <a:srgbClr val="3F385F"/>
    <a:srgbClr val="EE1F22"/>
    <a:srgbClr val="EE7936"/>
    <a:srgbClr val="5B7DEE"/>
    <a:srgbClr val="8D8CA7"/>
    <a:srgbClr val="118079"/>
    <a:srgbClr val="F5F5F5"/>
    <a:srgbClr val="DAE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420"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568439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es.smartsheet.com/try-it?trp=2812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059852"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diagrama de causa-efecto en 3D para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5110694"/>
          </a:xfrm>
          <a:prstGeom prst="rect">
            <a:avLst/>
          </a:prstGeom>
          <a:noFill/>
        </p:spPr>
        <p:txBody>
          <a:bodyPr wrap="square" rtlCol="0">
            <a:spAutoFit/>
          </a:bodyPr>
          <a:lstStyle/>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Cuándo se debe usar esta plantilla: </a:t>
            </a:r>
            <a:r>
              <a:rPr lang="es-419" sz="1300" i="0" u="none" strike="noStrike" dirty="0">
                <a:solidFill>
                  <a:srgbClr val="000000"/>
                </a:solidFill>
                <a:effectLst/>
                <a:latin typeface="Century Gothic" panose="020B0502020202020204" pitchFamily="34" charset="0"/>
              </a:rPr>
              <a:t>Esta plantilla de diagrama de causa-efecto en 3D se diseñó para utilizarse en situaciones en las que es fundamental contar con una presentación atractiva, como las presentaciones para clientes. Puede resultar especialmente útil para los profesionales que se desempeñan en entornos en los que las cuestiones visuales son la prioridad, como el sector de la publicidad, las industrias creativas o la educación. La plantilla también es una herramienta eficaz para usar en eventos de formación de equipos en los que las metáforas visuales pueden mejorar la comprensión y la retención de los conceptos.</a:t>
            </a:r>
          </a:p>
          <a:p>
            <a:pPr algn="l" rtl="0">
              <a:lnSpc>
                <a:spcPct val="120000"/>
              </a:lnSpc>
              <a:spcBef>
                <a:spcPts val="0"/>
              </a:spcBef>
              <a:spcAft>
                <a:spcPts val="0"/>
              </a:spcAft>
            </a:pPr>
            <a:r>
              <a:rPr lang="es-419"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Funciones notables de la plantilla: </a:t>
            </a:r>
            <a:r>
              <a:rPr lang="es-419" sz="1300" i="0" u="none" strike="noStrike" dirty="0">
                <a:solidFill>
                  <a:srgbClr val="000000"/>
                </a:solidFill>
                <a:effectLst/>
                <a:latin typeface="Century Gothic" panose="020B0502020202020204" pitchFamily="34" charset="0"/>
              </a:rPr>
              <a:t>El diseño 3D de esta plantilla aporta un atractivo visual único a una presentación. A partir del diseño de la plantilla, se crea un flujo natural, que lleva al público a recorrer el análisis desde las aletas de la cola hasta la cabeza del pescado, lo que la convierte en una herramienta práctica y estéticamente atractiva.</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7325" y="1589915"/>
            <a:ext cx="6803973" cy="3827235"/>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8E7DACFC-FFF0-CF55-D660-FA07FC369471}"/>
              </a:ext>
            </a:extLst>
          </p:cNvPr>
          <p:cNvPicPr>
            <a:picLocks noChangeAspect="1"/>
          </p:cNvPicPr>
          <p:nvPr/>
        </p:nvPicPr>
        <p:blipFill>
          <a:blip r:embed="rId5"/>
          <a:srcRect/>
          <a:stretch/>
        </p:blipFill>
        <p:spPr>
          <a:xfrm>
            <a:off x="8627610" y="298882"/>
            <a:ext cx="3276311"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C4DFB1-8092-1024-8EE3-9D65C874DE6A}"/>
              </a:ext>
            </a:extLst>
          </p:cNvPr>
          <p:cNvSpPr/>
          <p:nvPr/>
        </p:nvSpPr>
        <p:spPr>
          <a:xfrm>
            <a:off x="2466920" y="4634711"/>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3200">
                <a:solidFill>
                  <a:schemeClr val="tx1"/>
                </a:solidFill>
                <a:latin typeface="Century Gothic" panose="020B0502020202020204" pitchFamily="34" charset="0"/>
              </a:rPr>
              <a:t>Texto</a:t>
            </a:r>
          </a:p>
        </p:txBody>
      </p:sp>
      <p:sp>
        <p:nvSpPr>
          <p:cNvPr id="64" name="Rectangle 63">
            <a:extLst>
              <a:ext uri="{FF2B5EF4-FFF2-40B4-BE49-F238E27FC236}">
                <a16:creationId xmlns:a16="http://schemas.microsoft.com/office/drawing/2014/main" id="{7E1964E6-FCDE-EEEB-A6C3-C8FCCBCF810D}"/>
              </a:ext>
            </a:extLst>
          </p:cNvPr>
          <p:cNvSpPr/>
          <p:nvPr/>
        </p:nvSpPr>
        <p:spPr>
          <a:xfrm>
            <a:off x="4818720" y="421908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3200">
                <a:solidFill>
                  <a:schemeClr val="tx1"/>
                </a:solidFill>
                <a:latin typeface="Century Gothic" panose="020B0502020202020204" pitchFamily="34" charset="0"/>
              </a:rPr>
              <a:t>Texto</a:t>
            </a:r>
          </a:p>
        </p:txBody>
      </p:sp>
      <p:sp>
        <p:nvSpPr>
          <p:cNvPr id="65" name="Rectangle 64">
            <a:extLst>
              <a:ext uri="{FF2B5EF4-FFF2-40B4-BE49-F238E27FC236}">
                <a16:creationId xmlns:a16="http://schemas.microsoft.com/office/drawing/2014/main" id="{7185A713-AC2B-86AB-98EC-2F6379F9D8EB}"/>
              </a:ext>
            </a:extLst>
          </p:cNvPr>
          <p:cNvSpPr/>
          <p:nvPr/>
        </p:nvSpPr>
        <p:spPr>
          <a:xfrm>
            <a:off x="7158163" y="371328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3200">
                <a:solidFill>
                  <a:schemeClr val="tx1"/>
                </a:solidFill>
                <a:latin typeface="Century Gothic" panose="020B0502020202020204" pitchFamily="34" charset="0"/>
              </a:rPr>
              <a:t>Texto</a:t>
            </a:r>
          </a:p>
        </p:txBody>
      </p:sp>
      <p:sp>
        <p:nvSpPr>
          <p:cNvPr id="43" name="Rectangle 42">
            <a:extLst>
              <a:ext uri="{FF2B5EF4-FFF2-40B4-BE49-F238E27FC236}">
                <a16:creationId xmlns:a16="http://schemas.microsoft.com/office/drawing/2014/main" id="{28248125-334F-FEC3-CF81-E8F77B6C0808}"/>
              </a:ext>
            </a:extLst>
          </p:cNvPr>
          <p:cNvSpPr/>
          <p:nvPr/>
        </p:nvSpPr>
        <p:spPr>
          <a:xfrm>
            <a:off x="9214031" y="252243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392E3A0-735F-E4E8-98AC-8DE93746D4B9}"/>
              </a:ext>
            </a:extLst>
          </p:cNvPr>
          <p:cNvSpPr/>
          <p:nvPr/>
        </p:nvSpPr>
        <p:spPr>
          <a:xfrm>
            <a:off x="6862232" y="3020054"/>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24B5B53-AAFF-2E64-B5DD-00DD74AFEB71}"/>
              </a:ext>
            </a:extLst>
          </p:cNvPr>
          <p:cNvSpPr/>
          <p:nvPr/>
        </p:nvSpPr>
        <p:spPr>
          <a:xfrm>
            <a:off x="4510432" y="344536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Arrow 1">
            <a:extLst>
              <a:ext uri="{FF2B5EF4-FFF2-40B4-BE49-F238E27FC236}">
                <a16:creationId xmlns:a16="http://schemas.microsoft.com/office/drawing/2014/main" id="{0D4E95DB-49B6-093A-1F6B-C5DC367E5165}"/>
              </a:ext>
            </a:extLst>
          </p:cNvPr>
          <p:cNvSpPr/>
          <p:nvPr/>
        </p:nvSpPr>
        <p:spPr>
          <a:xfrm>
            <a:off x="554799" y="1321009"/>
            <a:ext cx="12172660" cy="3358725"/>
          </a:xfrm>
          <a:prstGeom prst="rightArrow">
            <a:avLst>
              <a:gd name="adj1" fmla="val 8276"/>
              <a:gd name="adj2" fmla="val 57357"/>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6">
            <a:extLst>
              <a:ext uri="{FF2B5EF4-FFF2-40B4-BE49-F238E27FC236}">
                <a16:creationId xmlns:a16="http://schemas.microsoft.com/office/drawing/2014/main" id="{7FF66AD7-5A9E-D062-8CAD-5E510FA71245}"/>
              </a:ext>
            </a:extLst>
          </p:cNvPr>
          <p:cNvSpPr/>
          <p:nvPr/>
        </p:nvSpPr>
        <p:spPr>
          <a:xfrm>
            <a:off x="174011" y="2659528"/>
            <a:ext cx="1626815" cy="2908982"/>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7936"/>
          </a:solidFill>
          <a:ln w="8096" cap="flat">
            <a:noFill/>
            <a:prstDash val="solid"/>
            <a:miter/>
          </a:ln>
          <a:scene3d>
            <a:camera prst="orthographicFront">
              <a:rot lat="1200000" lon="19800000" rev="0"/>
            </a:camera>
            <a:lightRig rig="threePt" dir="t"/>
          </a:scene3d>
          <a:sp3d prstMaterial="matte">
            <a:bevelB w="0" h="165100"/>
          </a:sp3d>
        </p:spPr>
        <p:txBody>
          <a:bodyPr rtlCol="0" anchor="ctr"/>
          <a:lstStyle/>
          <a:p>
            <a:endParaRPr lang="en-US"/>
          </a:p>
        </p:txBody>
      </p:sp>
      <p:sp>
        <p:nvSpPr>
          <p:cNvPr id="32" name="Graphic 6">
            <a:extLst>
              <a:ext uri="{FF2B5EF4-FFF2-40B4-BE49-F238E27FC236}">
                <a16:creationId xmlns:a16="http://schemas.microsoft.com/office/drawing/2014/main" id="{91C4B07C-F397-419A-AD7C-EF6FC9D94F9E}"/>
              </a:ext>
            </a:extLst>
          </p:cNvPr>
          <p:cNvSpPr/>
          <p:nvPr/>
        </p:nvSpPr>
        <p:spPr>
          <a:xfrm>
            <a:off x="10315273" y="860048"/>
            <a:ext cx="1466353" cy="259491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1F22"/>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4" name="Graphic 6">
            <a:extLst>
              <a:ext uri="{FF2B5EF4-FFF2-40B4-BE49-F238E27FC236}">
                <a16:creationId xmlns:a16="http://schemas.microsoft.com/office/drawing/2014/main" id="{E43E4965-A2C5-C506-6866-D68ED2335A0F}"/>
              </a:ext>
            </a:extLst>
          </p:cNvPr>
          <p:cNvSpPr/>
          <p:nvPr/>
        </p:nvSpPr>
        <p:spPr>
          <a:xfrm>
            <a:off x="369443" y="3008989"/>
            <a:ext cx="1235950" cy="221005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8" name="Rectangle 37">
            <a:extLst>
              <a:ext uri="{FF2B5EF4-FFF2-40B4-BE49-F238E27FC236}">
                <a16:creationId xmlns:a16="http://schemas.microsoft.com/office/drawing/2014/main" id="{256B7F1A-C0C6-01F3-EE64-7847D69E1021}"/>
              </a:ext>
            </a:extLst>
          </p:cNvPr>
          <p:cNvSpPr/>
          <p:nvPr/>
        </p:nvSpPr>
        <p:spPr>
          <a:xfrm>
            <a:off x="3346889" y="2439507"/>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C777ED0-6545-E18C-0758-AB35E06D3DB3}"/>
              </a:ext>
            </a:extLst>
          </p:cNvPr>
          <p:cNvSpPr/>
          <p:nvPr/>
        </p:nvSpPr>
        <p:spPr>
          <a:xfrm>
            <a:off x="5686332" y="197379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F6C1F2D-1050-8D69-2419-F33811E67632}"/>
              </a:ext>
            </a:extLst>
          </p:cNvPr>
          <p:cNvSpPr/>
          <p:nvPr/>
        </p:nvSpPr>
        <p:spPr>
          <a:xfrm>
            <a:off x="8038132" y="150715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8D3758E2-DF94-5A04-CC43-E26F45052A2B}"/>
              </a:ext>
            </a:extLst>
          </p:cNvPr>
          <p:cNvSpPr/>
          <p:nvPr/>
        </p:nvSpPr>
        <p:spPr>
          <a:xfrm>
            <a:off x="1300559" y="982866"/>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3200">
                <a:solidFill>
                  <a:schemeClr val="tx1"/>
                </a:solidFill>
                <a:latin typeface="Century Gothic" panose="020B0502020202020204" pitchFamily="34" charset="0"/>
              </a:rPr>
              <a:t>Texto</a:t>
            </a:r>
          </a:p>
        </p:txBody>
      </p:sp>
      <p:sp>
        <p:nvSpPr>
          <p:cNvPr id="61" name="Rectangle 60">
            <a:extLst>
              <a:ext uri="{FF2B5EF4-FFF2-40B4-BE49-F238E27FC236}">
                <a16:creationId xmlns:a16="http://schemas.microsoft.com/office/drawing/2014/main" id="{FB5EB53D-406C-217D-D4CA-05B4A3F5AAF7}"/>
              </a:ext>
            </a:extLst>
          </p:cNvPr>
          <p:cNvSpPr/>
          <p:nvPr/>
        </p:nvSpPr>
        <p:spPr>
          <a:xfrm>
            <a:off x="3640002" y="44529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3200">
                <a:solidFill>
                  <a:schemeClr val="tx1"/>
                </a:solidFill>
                <a:latin typeface="Century Gothic" panose="020B0502020202020204" pitchFamily="34" charset="0"/>
              </a:rPr>
              <a:t>Texto</a:t>
            </a:r>
          </a:p>
        </p:txBody>
      </p:sp>
      <p:sp>
        <p:nvSpPr>
          <p:cNvPr id="62" name="Rectangle 61">
            <a:extLst>
              <a:ext uri="{FF2B5EF4-FFF2-40B4-BE49-F238E27FC236}">
                <a16:creationId xmlns:a16="http://schemas.microsoft.com/office/drawing/2014/main" id="{6A50F951-63F8-292B-8FB9-7A0BA70E7D2F}"/>
              </a:ext>
            </a:extLst>
          </p:cNvPr>
          <p:cNvSpPr/>
          <p:nvPr/>
        </p:nvSpPr>
        <p:spPr>
          <a:xfrm>
            <a:off x="5991802" y="-2471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s-419" sz="3200">
                <a:solidFill>
                  <a:schemeClr val="tx1"/>
                </a:solidFill>
                <a:latin typeface="Century Gothic" panose="020B0502020202020204" pitchFamily="34" charset="0"/>
              </a:rPr>
              <a:t>Texto</a:t>
            </a:r>
          </a:p>
        </p:txBody>
      </p:sp>
    </p:spTree>
    <p:extLst>
      <p:ext uri="{BB962C8B-B14F-4D97-AF65-F5344CB8AC3E}">
        <p14:creationId xmlns:p14="http://schemas.microsoft.com/office/powerpoint/2010/main" val="292988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513086437"/>
              </p:ext>
            </p:extLst>
          </p:nvPr>
        </p:nvGraphicFramePr>
        <p:xfrm>
          <a:off x="787790" y="1050352"/>
          <a:ext cx="10300420" cy="2468352"/>
        </p:xfrm>
        <a:graphic>
          <a:graphicData uri="http://schemas.openxmlformats.org/drawingml/2006/table">
            <a:tbl>
              <a:tblPr firstRow="1" firstCol="1" bandRow="1">
                <a:tableStyleId>{5C22544A-7EE6-4342-B048-85BDC9FD1C3A}</a:tableStyleId>
              </a:tblPr>
              <a:tblGrid>
                <a:gridCol w="10300420">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12512</TotalTime>
  <Words>297</Words>
  <Application>Microsoft Office PowerPoint</Application>
  <PresentationFormat>Widescreen</PresentationFormat>
  <Paragraphs>16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178</cp:revision>
  <cp:lastPrinted>2024-02-20T23:48:17Z</cp:lastPrinted>
  <dcterms:created xsi:type="dcterms:W3CDTF">2021-07-07T23:54:57Z</dcterms:created>
  <dcterms:modified xsi:type="dcterms:W3CDTF">2024-11-04T14:25:50Z</dcterms:modified>
</cp:coreProperties>
</file>