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7E2D3"/>
    <a:srgbClr val="FF9002"/>
    <a:srgbClr val="FFC1ED"/>
    <a:srgbClr val="F7D944"/>
    <a:srgbClr val="8499A0"/>
    <a:srgbClr val="54708B"/>
    <a:srgbClr val="1E4266"/>
    <a:srgbClr val="D6F1FB"/>
    <a:srgbClr val="FFD6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es.smartsheet.com/try-it?trp=28128"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006586" cy="1077218"/>
          </a:xfrm>
          <a:prstGeom prst="rect">
            <a:avLst/>
          </a:prstGeom>
          <a:noFill/>
          <a:effectLst/>
        </p:spPr>
        <p:txBody>
          <a:bodyPr wrap="square" rtlCol="0">
            <a:spAutoFit/>
          </a:bodyPr>
          <a:lstStyle/>
          <a:p>
            <a:pPr rtl="0"/>
            <a:r>
              <a:rPr lang="es-419" sz="3200" b="1" dirty="0">
                <a:solidFill>
                  <a:schemeClr val="tx1">
                    <a:lumMod val="65000"/>
                    <a:lumOff val="35000"/>
                  </a:schemeClr>
                </a:solidFill>
                <a:latin typeface="Century Gothic" panose="020B0502020202020204" pitchFamily="34" charset="0"/>
              </a:rPr>
              <a:t>Plantilla de diagrama de causa-efecto de 4 puntas para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5350760"/>
          </a:xfrm>
          <a:prstGeom prst="rect">
            <a:avLst/>
          </a:prstGeom>
          <a:noFill/>
        </p:spPr>
        <p:txBody>
          <a:bodyPr wrap="square" rtlCol="0">
            <a:spAutoFit/>
          </a:bodyPr>
          <a:lstStyle/>
          <a:p>
            <a:pPr algn="l" rtl="0">
              <a:lnSpc>
                <a:spcPct val="120000"/>
              </a:lnSpc>
              <a:spcBef>
                <a:spcPts val="0"/>
              </a:spcBef>
              <a:spcAft>
                <a:spcPts val="0"/>
              </a:spcAft>
            </a:pPr>
            <a:r>
              <a:rPr lang="es-419" sz="1300" b="1" i="0" u="none" strike="noStrike" dirty="0">
                <a:solidFill>
                  <a:srgbClr val="000000"/>
                </a:solidFill>
                <a:effectLst/>
                <a:latin typeface="Century Gothic" panose="020B0502020202020204" pitchFamily="34" charset="0"/>
              </a:rPr>
              <a:t>Cuándo se debe usar esta plantilla: </a:t>
            </a:r>
            <a:r>
              <a:rPr lang="es-419" sz="1300" i="0" u="none" strike="noStrike" dirty="0">
                <a:solidFill>
                  <a:srgbClr val="000000"/>
                </a:solidFill>
                <a:effectLst/>
                <a:latin typeface="Century Gothic" panose="020B0502020202020204" pitchFamily="34" charset="0"/>
              </a:rPr>
              <a:t>Esta plantilla es ideal para sesiones de planificación y reuniones de desarrollo de negocios en las que es fundamental contar con un esquema claro de las estrategias clave. Los ejecutivos y gerentes pueden comunicar los diferentes componentes estratégicos a sus equipos a fin de fomentar la mejora continua en relación con la calidad a partir del enfoque en perspectivas factibles.</a:t>
            </a:r>
          </a:p>
          <a:p>
            <a:pPr algn="l" rtl="0">
              <a:lnSpc>
                <a:spcPct val="120000"/>
              </a:lnSpc>
              <a:spcBef>
                <a:spcPts val="0"/>
              </a:spcBef>
              <a:spcAft>
                <a:spcPts val="0"/>
              </a:spcAft>
            </a:pPr>
            <a:r>
              <a:rPr lang="es-419"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es-419" sz="1300" b="1" i="0" u="none" strike="noStrike" dirty="0">
                <a:solidFill>
                  <a:srgbClr val="000000"/>
                </a:solidFill>
                <a:effectLst/>
                <a:latin typeface="Century Gothic" panose="020B0502020202020204" pitchFamily="34" charset="0"/>
              </a:rPr>
              <a:t>Funciones notables de la plantilla: </a:t>
            </a:r>
            <a:r>
              <a:rPr lang="es-419" sz="1300" i="0" u="none" strike="noStrike" dirty="0">
                <a:solidFill>
                  <a:srgbClr val="000000"/>
                </a:solidFill>
                <a:effectLst/>
                <a:latin typeface="Century Gothic" panose="020B0502020202020204" pitchFamily="34" charset="0"/>
              </a:rPr>
              <a:t>A partir del enfoque optimizado y separado en cuatro puntas en relación con el análisis de la estrategia, es posible resaltar la información clave y, a la vez, garantizar que el contenido sea breve. Las descripciones breves permiten que los presentadores transmitan una descripción general concisa, pero completa, de cada elemento estratégico. Esta claridad facilita los debates productivos sobre cómo los diferentes factores pueden influir en el éxito general de las iniciativas del negocio. </a:t>
            </a:r>
          </a:p>
          <a:p>
            <a:pPr algn="l" rtl="0">
              <a:lnSpc>
                <a:spcPct val="12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76B90D1B-7EF3-E10B-73B1-EFE50C254FDB}"/>
              </a:ext>
            </a:extLst>
          </p:cNvPr>
          <p:cNvPicPr>
            <a:picLocks noChangeAspect="1"/>
          </p:cNvPicPr>
          <p:nvPr/>
        </p:nvPicPr>
        <p:blipFill>
          <a:blip r:embed="rId5"/>
          <a:srcRect/>
          <a:stretch/>
        </p:blipFill>
        <p:spPr>
          <a:xfrm>
            <a:off x="8627610" y="298882"/>
            <a:ext cx="3276311"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3997088" y="3488520"/>
            <a:ext cx="731520" cy="21945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4912889" y="1202640"/>
            <a:ext cx="731520" cy="21945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8781828" y="3539582"/>
            <a:ext cx="806070" cy="241821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9771950" y="813027"/>
            <a:ext cx="835416" cy="2506249"/>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313659"/>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417745"/>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757139"/>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302130" y="594799"/>
            <a:ext cx="3773267" cy="640080"/>
          </a:xfrm>
          <a:prstGeom prst="roundRect">
            <a:avLst>
              <a:gd name="adj" fmla="val 10920"/>
            </a:avLst>
          </a:prstGeom>
          <a:solidFill>
            <a:srgbClr val="87E2D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B67434E-2833-5FC7-9A7C-6D46C02CC30C}"/>
              </a:ext>
            </a:extLst>
          </p:cNvPr>
          <p:cNvSpPr txBox="1"/>
          <p:nvPr/>
        </p:nvSpPr>
        <p:spPr>
          <a:xfrm>
            <a:off x="1422400" y="722462"/>
            <a:ext cx="3599992" cy="338554"/>
          </a:xfrm>
          <a:prstGeom prst="rect">
            <a:avLst/>
          </a:prstGeom>
          <a:noFill/>
        </p:spPr>
        <p:txBody>
          <a:bodyPr wrap="square" lIns="0" tIns="0" rIns="0" bIns="0" rtlCol="0" anchor="ctr" anchorCtr="0">
            <a:spAutoFit/>
          </a:bodyPr>
          <a:lstStyle/>
          <a:p>
            <a:pPr rtl="0"/>
            <a:r>
              <a:rPr lang="es-419" sz="2200">
                <a:latin typeface="Century Gothic" panose="020B0502020202020204" pitchFamily="34" charset="0"/>
              </a:rPr>
              <a:t>Texto</a:t>
            </a:r>
          </a:p>
        </p:txBody>
      </p:sp>
      <p:sp>
        <p:nvSpPr>
          <p:cNvPr id="2" name="Rounded Rectangle 1">
            <a:extLst>
              <a:ext uri="{FF2B5EF4-FFF2-40B4-BE49-F238E27FC236}">
                <a16:creationId xmlns:a16="http://schemas.microsoft.com/office/drawing/2014/main" id="{52E59D81-220F-F1C5-4339-7D0227C45CA2}"/>
              </a:ext>
            </a:extLst>
          </p:cNvPr>
          <p:cNvSpPr/>
          <p:nvPr/>
        </p:nvSpPr>
        <p:spPr>
          <a:xfrm>
            <a:off x="351147" y="5641431"/>
            <a:ext cx="3773267" cy="640080"/>
          </a:xfrm>
          <a:prstGeom prst="roundRect">
            <a:avLst>
              <a:gd name="adj" fmla="val 10920"/>
            </a:avLst>
          </a:prstGeom>
          <a:solidFill>
            <a:srgbClr val="F7D94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DA6A5CD-EC77-DE89-B356-7490E0AABA43}"/>
              </a:ext>
            </a:extLst>
          </p:cNvPr>
          <p:cNvSpPr txBox="1"/>
          <p:nvPr/>
        </p:nvSpPr>
        <p:spPr>
          <a:xfrm>
            <a:off x="471417" y="5799457"/>
            <a:ext cx="3599992" cy="338554"/>
          </a:xfrm>
          <a:prstGeom prst="rect">
            <a:avLst/>
          </a:prstGeom>
          <a:noFill/>
        </p:spPr>
        <p:txBody>
          <a:bodyPr wrap="square" lIns="0" tIns="0" rIns="0" bIns="0" rtlCol="0" anchor="ctr" anchorCtr="0">
            <a:spAutoFit/>
          </a:bodyPr>
          <a:lstStyle/>
          <a:p>
            <a:pPr rtl="0"/>
            <a:r>
              <a:rPr lang="es-419" sz="2200">
                <a:latin typeface="Century Gothic" panose="020B0502020202020204" pitchFamily="34" charset="0"/>
              </a:rPr>
              <a:t>Texto</a:t>
            </a:r>
          </a:p>
        </p:txBody>
      </p:sp>
      <p:sp>
        <p:nvSpPr>
          <p:cNvPr id="56" name="Rounded Rectangle 55">
            <a:extLst>
              <a:ext uri="{FF2B5EF4-FFF2-40B4-BE49-F238E27FC236}">
                <a16:creationId xmlns:a16="http://schemas.microsoft.com/office/drawing/2014/main" id="{38144531-585A-6B76-9F90-357A3E6BAD31}"/>
              </a:ext>
            </a:extLst>
          </p:cNvPr>
          <p:cNvSpPr/>
          <p:nvPr/>
        </p:nvSpPr>
        <p:spPr>
          <a:xfrm>
            <a:off x="6312073" y="264821"/>
            <a:ext cx="3773267" cy="640080"/>
          </a:xfrm>
          <a:prstGeom prst="roundRect">
            <a:avLst>
              <a:gd name="adj" fmla="val 10920"/>
            </a:avLst>
          </a:prstGeom>
          <a:solidFill>
            <a:srgbClr val="FF90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8049073E-C6CE-E547-9C49-166B4D69C933}"/>
              </a:ext>
            </a:extLst>
          </p:cNvPr>
          <p:cNvSpPr txBox="1"/>
          <p:nvPr/>
        </p:nvSpPr>
        <p:spPr>
          <a:xfrm>
            <a:off x="6432343" y="392484"/>
            <a:ext cx="3599992" cy="338554"/>
          </a:xfrm>
          <a:prstGeom prst="rect">
            <a:avLst/>
          </a:prstGeom>
          <a:noFill/>
        </p:spPr>
        <p:txBody>
          <a:bodyPr wrap="square" lIns="0" tIns="0" rIns="0" bIns="0" rtlCol="0" anchor="ctr" anchorCtr="0">
            <a:spAutoFit/>
          </a:bodyPr>
          <a:lstStyle/>
          <a:p>
            <a:pPr rtl="0"/>
            <a:r>
              <a:rPr lang="es-419" sz="2200">
                <a:latin typeface="Century Gothic" panose="020B0502020202020204" pitchFamily="34" charset="0"/>
              </a:rPr>
              <a:t>Texto</a:t>
            </a:r>
          </a:p>
        </p:txBody>
      </p:sp>
      <p:sp>
        <p:nvSpPr>
          <p:cNvPr id="72" name="Rounded Rectangle 71">
            <a:extLst>
              <a:ext uri="{FF2B5EF4-FFF2-40B4-BE49-F238E27FC236}">
                <a16:creationId xmlns:a16="http://schemas.microsoft.com/office/drawing/2014/main" id="{F11EE205-047E-A19E-C20A-98E1F461718B}"/>
              </a:ext>
            </a:extLst>
          </p:cNvPr>
          <p:cNvSpPr/>
          <p:nvPr/>
        </p:nvSpPr>
        <p:spPr>
          <a:xfrm>
            <a:off x="5361090" y="5977106"/>
            <a:ext cx="3773267" cy="640080"/>
          </a:xfrm>
          <a:prstGeom prst="roundRect">
            <a:avLst>
              <a:gd name="adj" fmla="val 10920"/>
            </a:avLst>
          </a:prstGeom>
          <a:solidFill>
            <a:srgbClr val="FFC1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7A65BB52-643B-DB09-52D4-1DDA9DA01BC4}"/>
              </a:ext>
            </a:extLst>
          </p:cNvPr>
          <p:cNvSpPr txBox="1"/>
          <p:nvPr/>
        </p:nvSpPr>
        <p:spPr>
          <a:xfrm>
            <a:off x="5481360" y="6135132"/>
            <a:ext cx="3599992" cy="338554"/>
          </a:xfrm>
          <a:prstGeom prst="rect">
            <a:avLst/>
          </a:prstGeom>
          <a:noFill/>
        </p:spPr>
        <p:txBody>
          <a:bodyPr wrap="square" lIns="0" tIns="0" rIns="0" bIns="0" rtlCol="0" anchor="ctr" anchorCtr="0">
            <a:spAutoFit/>
          </a:bodyPr>
          <a:lstStyle/>
          <a:p>
            <a:pPr rtl="0"/>
            <a:r>
              <a:rPr lang="es-419" sz="2200">
                <a:latin typeface="Century Gothic" panose="020B0502020202020204" pitchFamily="34" charset="0"/>
              </a:rPr>
              <a:t>Texto</a:t>
            </a:r>
          </a:p>
        </p:txBody>
      </p:sp>
      <p:sp>
        <p:nvSpPr>
          <p:cNvPr id="5" name="Oval 4">
            <a:extLst>
              <a:ext uri="{FF2B5EF4-FFF2-40B4-BE49-F238E27FC236}">
                <a16:creationId xmlns:a16="http://schemas.microsoft.com/office/drawing/2014/main" id="{AD19F37D-9E4A-5473-08A0-77872558A9A9}"/>
              </a:ext>
            </a:extLst>
          </p:cNvPr>
          <p:cNvSpPr/>
          <p:nvPr/>
        </p:nvSpPr>
        <p:spPr>
          <a:xfrm>
            <a:off x="4521923" y="3176920"/>
            <a:ext cx="440560" cy="440560"/>
          </a:xfrm>
          <a:prstGeom prst="ellipse">
            <a:avLst/>
          </a:prstGeom>
          <a:solidFill>
            <a:srgbClr val="F7D944"/>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7C1BB4C-7DBD-36C3-9FB6-0D4CDB0D7BA1}"/>
              </a:ext>
            </a:extLst>
          </p:cNvPr>
          <p:cNvSpPr/>
          <p:nvPr/>
        </p:nvSpPr>
        <p:spPr>
          <a:xfrm>
            <a:off x="5424946" y="3176267"/>
            <a:ext cx="440560" cy="440560"/>
          </a:xfrm>
          <a:prstGeom prst="ellipse">
            <a:avLst/>
          </a:prstGeom>
          <a:solidFill>
            <a:srgbClr val="87E2D3"/>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77A2899-E34F-5DF6-5A05-85E9DC82F010}"/>
              </a:ext>
            </a:extLst>
          </p:cNvPr>
          <p:cNvSpPr/>
          <p:nvPr/>
        </p:nvSpPr>
        <p:spPr>
          <a:xfrm>
            <a:off x="9402799" y="3176267"/>
            <a:ext cx="440560" cy="440560"/>
          </a:xfrm>
          <a:prstGeom prst="ellipse">
            <a:avLst/>
          </a:prstGeom>
          <a:solidFill>
            <a:srgbClr val="FFC1ED"/>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77C8A5F-E257-55FD-CDD5-967BE3E417DF}"/>
              </a:ext>
            </a:extLst>
          </p:cNvPr>
          <p:cNvSpPr/>
          <p:nvPr/>
        </p:nvSpPr>
        <p:spPr>
          <a:xfrm>
            <a:off x="10345642" y="3175614"/>
            <a:ext cx="440560" cy="440560"/>
          </a:xfrm>
          <a:prstGeom prst="ellipse">
            <a:avLst/>
          </a:prstGeom>
          <a:solidFill>
            <a:srgbClr val="FF9002"/>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9A6FA92-504A-0827-C82E-9B60E33DC4D2}"/>
              </a:ext>
            </a:extLst>
          </p:cNvPr>
          <p:cNvSpPr txBox="1"/>
          <p:nvPr/>
        </p:nvSpPr>
        <p:spPr>
          <a:xfrm>
            <a:off x="1258730" y="1323309"/>
            <a:ext cx="3839029" cy="1308050"/>
          </a:xfrm>
          <a:prstGeom prst="rect">
            <a:avLst/>
          </a:prstGeom>
          <a:noFill/>
        </p:spPr>
        <p:txBody>
          <a:bodyPr wrap="square" rtlCol="0">
            <a:spAutoFit/>
          </a:bodyPr>
          <a:lstStyle/>
          <a:p>
            <a:pPr marL="285750" indent="-285750" rtl="0">
              <a:spcAft>
                <a:spcPts val="600"/>
              </a:spcAft>
              <a:buClr>
                <a:srgbClr val="87E2D3"/>
              </a:buClr>
              <a:buFont typeface="Arial" panose="020B0604020202020204" pitchFamily="34" charset="0"/>
              <a:buChar char="•"/>
            </a:pPr>
            <a:r>
              <a:rPr lang="es-419" sz="1600">
                <a:latin typeface="Century Gothic" panose="020B0502020202020204" pitchFamily="34" charset="0"/>
              </a:rPr>
              <a:t>Viñeta uno </a:t>
            </a:r>
          </a:p>
          <a:p>
            <a:pPr marL="285750" indent="-285750" rtl="0">
              <a:spcAft>
                <a:spcPts val="600"/>
              </a:spcAft>
              <a:buClr>
                <a:srgbClr val="87E2D3"/>
              </a:buClr>
              <a:buFont typeface="Arial" panose="020B0604020202020204" pitchFamily="34" charset="0"/>
              <a:buChar char="•"/>
            </a:pPr>
            <a:r>
              <a:rPr lang="es-419" sz="1600">
                <a:latin typeface="Century Gothic" panose="020B0502020202020204" pitchFamily="34" charset="0"/>
              </a:rPr>
              <a:t>Viñeta dos </a:t>
            </a:r>
          </a:p>
          <a:p>
            <a:pPr marL="285750" indent="-285750" rtl="0">
              <a:spcAft>
                <a:spcPts val="600"/>
              </a:spcAft>
              <a:buClr>
                <a:srgbClr val="87E2D3"/>
              </a:buClr>
              <a:buFont typeface="Arial" panose="020B0604020202020204" pitchFamily="34" charset="0"/>
              <a:buChar char="•"/>
            </a:pPr>
            <a:r>
              <a:rPr lang="es-419" sz="1600">
                <a:latin typeface="Century Gothic" panose="020B0502020202020204" pitchFamily="34" charset="0"/>
              </a:rPr>
              <a:t>Viñeta tres</a:t>
            </a:r>
          </a:p>
          <a:p>
            <a:pPr marL="285750" indent="-285750" rtl="0">
              <a:spcAft>
                <a:spcPts val="600"/>
              </a:spcAft>
              <a:buClr>
                <a:srgbClr val="87E2D3"/>
              </a:buClr>
              <a:buFont typeface="Arial" panose="020B0604020202020204" pitchFamily="34" charset="0"/>
              <a:buChar char="•"/>
            </a:pPr>
            <a:r>
              <a:rPr lang="es-419" sz="1600">
                <a:latin typeface="Century Gothic" panose="020B0502020202020204" pitchFamily="34" charset="0"/>
              </a:rPr>
              <a:t>Viñeta cuatro</a:t>
            </a:r>
          </a:p>
        </p:txBody>
      </p:sp>
      <p:sp>
        <p:nvSpPr>
          <p:cNvPr id="14" name="TextBox 13">
            <a:extLst>
              <a:ext uri="{FF2B5EF4-FFF2-40B4-BE49-F238E27FC236}">
                <a16:creationId xmlns:a16="http://schemas.microsoft.com/office/drawing/2014/main" id="{825785B5-D971-B378-7051-09FA187C96D5}"/>
              </a:ext>
            </a:extLst>
          </p:cNvPr>
          <p:cNvSpPr txBox="1"/>
          <p:nvPr/>
        </p:nvSpPr>
        <p:spPr>
          <a:xfrm>
            <a:off x="6229903" y="1032564"/>
            <a:ext cx="3839029" cy="1308050"/>
          </a:xfrm>
          <a:prstGeom prst="rect">
            <a:avLst/>
          </a:prstGeom>
          <a:noFill/>
        </p:spPr>
        <p:txBody>
          <a:bodyPr wrap="square" rtlCol="0">
            <a:spAutoFit/>
          </a:bodyPr>
          <a:lstStyle/>
          <a:p>
            <a:pPr marL="285750" indent="-285750" rtl="0">
              <a:spcAft>
                <a:spcPts val="600"/>
              </a:spcAft>
              <a:buClr>
                <a:srgbClr val="FF9002"/>
              </a:buClr>
              <a:buFont typeface="Arial" panose="020B0604020202020204" pitchFamily="34" charset="0"/>
              <a:buChar char="•"/>
            </a:pPr>
            <a:r>
              <a:rPr lang="es-419" sz="1600">
                <a:latin typeface="Century Gothic" panose="020B0502020202020204" pitchFamily="34" charset="0"/>
              </a:rPr>
              <a:t>Viñeta uno </a:t>
            </a:r>
          </a:p>
          <a:p>
            <a:pPr marL="285750" indent="-285750" rtl="0">
              <a:spcAft>
                <a:spcPts val="600"/>
              </a:spcAft>
              <a:buClr>
                <a:srgbClr val="FF9002"/>
              </a:buClr>
              <a:buFont typeface="Arial" panose="020B0604020202020204" pitchFamily="34" charset="0"/>
              <a:buChar char="•"/>
            </a:pPr>
            <a:r>
              <a:rPr lang="es-419" sz="1600">
                <a:latin typeface="Century Gothic" panose="020B0502020202020204" pitchFamily="34" charset="0"/>
              </a:rPr>
              <a:t>Viñeta dos </a:t>
            </a:r>
          </a:p>
          <a:p>
            <a:pPr marL="285750" indent="-285750" rtl="0">
              <a:spcAft>
                <a:spcPts val="600"/>
              </a:spcAft>
              <a:buClr>
                <a:srgbClr val="FF9002"/>
              </a:buClr>
              <a:buFont typeface="Arial" panose="020B0604020202020204" pitchFamily="34" charset="0"/>
              <a:buChar char="•"/>
            </a:pPr>
            <a:r>
              <a:rPr lang="es-419" sz="1600">
                <a:latin typeface="Century Gothic" panose="020B0502020202020204" pitchFamily="34" charset="0"/>
              </a:rPr>
              <a:t>Viñeta tres</a:t>
            </a:r>
          </a:p>
          <a:p>
            <a:pPr marL="285750" indent="-285750" rtl="0">
              <a:spcAft>
                <a:spcPts val="600"/>
              </a:spcAft>
              <a:buClr>
                <a:srgbClr val="FF9002"/>
              </a:buClr>
              <a:buFont typeface="Arial" panose="020B0604020202020204" pitchFamily="34" charset="0"/>
              <a:buChar char="•"/>
            </a:pPr>
            <a:r>
              <a:rPr lang="es-419" sz="1600">
                <a:latin typeface="Century Gothic" panose="020B0502020202020204" pitchFamily="34" charset="0"/>
              </a:rPr>
              <a:t>Viñeta cuatro</a:t>
            </a:r>
          </a:p>
        </p:txBody>
      </p:sp>
      <p:sp>
        <p:nvSpPr>
          <p:cNvPr id="15" name="TextBox 14">
            <a:extLst>
              <a:ext uri="{FF2B5EF4-FFF2-40B4-BE49-F238E27FC236}">
                <a16:creationId xmlns:a16="http://schemas.microsoft.com/office/drawing/2014/main" id="{E860764B-DD5C-3BB5-9C70-1C547AEB2CFC}"/>
              </a:ext>
            </a:extLst>
          </p:cNvPr>
          <p:cNvSpPr txBox="1"/>
          <p:nvPr/>
        </p:nvSpPr>
        <p:spPr>
          <a:xfrm>
            <a:off x="810500" y="3729655"/>
            <a:ext cx="3839029" cy="1308050"/>
          </a:xfrm>
          <a:prstGeom prst="rect">
            <a:avLst/>
          </a:prstGeom>
          <a:noFill/>
        </p:spPr>
        <p:txBody>
          <a:bodyPr wrap="square" rtlCol="0">
            <a:spAutoFit/>
          </a:bodyPr>
          <a:lstStyle/>
          <a:p>
            <a:pPr marL="285750" indent="-285750" rtl="0">
              <a:spcAft>
                <a:spcPts val="600"/>
              </a:spcAft>
              <a:buClr>
                <a:srgbClr val="E5A90B"/>
              </a:buClr>
              <a:buFont typeface="Arial" panose="020B0604020202020204" pitchFamily="34" charset="0"/>
              <a:buChar char="•"/>
            </a:pPr>
            <a:r>
              <a:rPr lang="es-419" sz="1600">
                <a:latin typeface="Century Gothic" panose="020B0502020202020204" pitchFamily="34" charset="0"/>
              </a:rPr>
              <a:t>Viñeta uno </a:t>
            </a:r>
          </a:p>
          <a:p>
            <a:pPr marL="285750" indent="-285750" rtl="0">
              <a:spcAft>
                <a:spcPts val="600"/>
              </a:spcAft>
              <a:buClr>
                <a:srgbClr val="E5A90B"/>
              </a:buClr>
              <a:buFont typeface="Arial" panose="020B0604020202020204" pitchFamily="34" charset="0"/>
              <a:buChar char="•"/>
            </a:pPr>
            <a:r>
              <a:rPr lang="es-419" sz="1600">
                <a:latin typeface="Century Gothic" panose="020B0502020202020204" pitchFamily="34" charset="0"/>
              </a:rPr>
              <a:t>Viñeta dos </a:t>
            </a:r>
          </a:p>
          <a:p>
            <a:pPr marL="285750" indent="-285750" rtl="0">
              <a:spcAft>
                <a:spcPts val="600"/>
              </a:spcAft>
              <a:buClr>
                <a:srgbClr val="E5A90B"/>
              </a:buClr>
              <a:buFont typeface="Arial" panose="020B0604020202020204" pitchFamily="34" charset="0"/>
              <a:buChar char="•"/>
            </a:pPr>
            <a:r>
              <a:rPr lang="es-419" sz="1600">
                <a:latin typeface="Century Gothic" panose="020B0502020202020204" pitchFamily="34" charset="0"/>
              </a:rPr>
              <a:t>Viñeta tres</a:t>
            </a:r>
          </a:p>
          <a:p>
            <a:pPr marL="285750" indent="-285750" rtl="0">
              <a:spcAft>
                <a:spcPts val="600"/>
              </a:spcAft>
              <a:buClr>
                <a:srgbClr val="E5A90B"/>
              </a:buClr>
              <a:buFont typeface="Arial" panose="020B0604020202020204" pitchFamily="34" charset="0"/>
              <a:buChar char="•"/>
            </a:pPr>
            <a:r>
              <a:rPr lang="es-419" sz="1600">
                <a:latin typeface="Century Gothic" panose="020B0502020202020204" pitchFamily="34" charset="0"/>
              </a:rPr>
              <a:t>Viñeta cuatro</a:t>
            </a:r>
          </a:p>
        </p:txBody>
      </p:sp>
      <p:sp>
        <p:nvSpPr>
          <p:cNvPr id="16" name="TextBox 15">
            <a:extLst>
              <a:ext uri="{FF2B5EF4-FFF2-40B4-BE49-F238E27FC236}">
                <a16:creationId xmlns:a16="http://schemas.microsoft.com/office/drawing/2014/main" id="{C031FED8-6A63-8EFC-8E55-25D2CFE3175C}"/>
              </a:ext>
            </a:extLst>
          </p:cNvPr>
          <p:cNvSpPr txBox="1"/>
          <p:nvPr/>
        </p:nvSpPr>
        <p:spPr>
          <a:xfrm>
            <a:off x="5278649" y="3797608"/>
            <a:ext cx="3839029" cy="1954381"/>
          </a:xfrm>
          <a:prstGeom prst="rect">
            <a:avLst/>
          </a:prstGeom>
          <a:noFill/>
        </p:spPr>
        <p:txBody>
          <a:bodyPr wrap="square" rtlCol="0">
            <a:spAutoFit/>
          </a:bodyPr>
          <a:lstStyle/>
          <a:p>
            <a:pPr marL="285750" indent="-285750" rtl="0">
              <a:spcAft>
                <a:spcPts val="600"/>
              </a:spcAft>
              <a:buClr>
                <a:srgbClr val="FF8DCB"/>
              </a:buClr>
              <a:buFont typeface="Arial" panose="020B0604020202020204" pitchFamily="34" charset="0"/>
              <a:buChar char="•"/>
            </a:pPr>
            <a:r>
              <a:rPr lang="es-419" sz="1600">
                <a:latin typeface="Century Gothic" panose="020B0502020202020204" pitchFamily="34" charset="0"/>
              </a:rPr>
              <a:t>Viñeta uno </a:t>
            </a:r>
          </a:p>
          <a:p>
            <a:pPr marL="285750" indent="-285750" rtl="0">
              <a:spcAft>
                <a:spcPts val="600"/>
              </a:spcAft>
              <a:buClr>
                <a:srgbClr val="FF8DCB"/>
              </a:buClr>
              <a:buFont typeface="Arial" panose="020B0604020202020204" pitchFamily="34" charset="0"/>
              <a:buChar char="•"/>
            </a:pPr>
            <a:r>
              <a:rPr lang="es-419" sz="1600">
                <a:latin typeface="Century Gothic" panose="020B0502020202020204" pitchFamily="34" charset="0"/>
              </a:rPr>
              <a:t>Viñeta dos </a:t>
            </a:r>
          </a:p>
          <a:p>
            <a:pPr marL="285750" indent="-285750" rtl="0">
              <a:spcAft>
                <a:spcPts val="600"/>
              </a:spcAft>
              <a:buClr>
                <a:srgbClr val="FF8DCB"/>
              </a:buClr>
              <a:buFont typeface="Arial" panose="020B0604020202020204" pitchFamily="34" charset="0"/>
              <a:buChar char="•"/>
            </a:pPr>
            <a:r>
              <a:rPr lang="es-419" sz="1600">
                <a:latin typeface="Century Gothic" panose="020B0502020202020204" pitchFamily="34" charset="0"/>
              </a:rPr>
              <a:t>Viñeta tres</a:t>
            </a:r>
          </a:p>
          <a:p>
            <a:pPr marL="285750" indent="-285750" rtl="0">
              <a:spcAft>
                <a:spcPts val="600"/>
              </a:spcAft>
              <a:buClr>
                <a:srgbClr val="FF8DCB"/>
              </a:buClr>
              <a:buFont typeface="Arial" panose="020B0604020202020204" pitchFamily="34" charset="0"/>
              <a:buChar char="•"/>
            </a:pPr>
            <a:r>
              <a:rPr lang="es-419" sz="1600">
                <a:latin typeface="Century Gothic" panose="020B0502020202020204" pitchFamily="34" charset="0"/>
              </a:rPr>
              <a:t>Viñeta cuatro</a:t>
            </a:r>
          </a:p>
          <a:p>
            <a:pPr marL="285750" indent="-285750" rtl="0">
              <a:spcAft>
                <a:spcPts val="600"/>
              </a:spcAft>
              <a:buClr>
                <a:srgbClr val="FF8DCB"/>
              </a:buClr>
              <a:buFont typeface="Arial" panose="020B0604020202020204" pitchFamily="34" charset="0"/>
              <a:buChar char="•"/>
            </a:pPr>
            <a:r>
              <a:rPr lang="es-419" sz="1600">
                <a:latin typeface="Century Gothic" panose="020B0502020202020204" pitchFamily="34" charset="0"/>
              </a:rPr>
              <a:t>Viñeta cinco</a:t>
            </a:r>
          </a:p>
          <a:p>
            <a:pPr marL="285750" indent="-285750" rtl="0">
              <a:spcAft>
                <a:spcPts val="600"/>
              </a:spcAft>
              <a:buClr>
                <a:srgbClr val="FF8DCB"/>
              </a:buClr>
              <a:buFont typeface="Arial" panose="020B0604020202020204" pitchFamily="34" charset="0"/>
              <a:buChar char="•"/>
            </a:pPr>
            <a:r>
              <a:rPr lang="es-419" sz="1600">
                <a:latin typeface="Century Gothic" panose="020B0502020202020204" pitchFamily="34" charset="0"/>
              </a:rPr>
              <a:t>Viñeta seis</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4819357"/>
              </p:ext>
            </p:extLst>
          </p:nvPr>
        </p:nvGraphicFramePr>
        <p:xfrm>
          <a:off x="787790" y="1050352"/>
          <a:ext cx="10371441" cy="2468352"/>
        </p:xfrm>
        <a:graphic>
          <a:graphicData uri="http://schemas.openxmlformats.org/drawingml/2006/table">
            <a:tbl>
              <a:tblPr firstRow="1" firstCol="1" bandRow="1">
                <a:tableStyleId>{5C22544A-7EE6-4342-B048-85BDC9FD1C3A}</a:tableStyleId>
              </a:tblPr>
              <a:tblGrid>
                <a:gridCol w="10371441">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es-419" sz="1600" b="1" dirty="0">
                          <a:solidFill>
                            <a:schemeClr val="tx1"/>
                          </a:solidFill>
                          <a:effectLst/>
                          <a:latin typeface="Century Gothic" panose="020B0502020202020204" pitchFamily="34" charset="0"/>
                        </a:rPr>
                        <a:t>DESCARGO DE RESPONSABILIDAD</a:t>
                      </a:r>
                    </a:p>
                    <a:p>
                      <a:pPr marL="0" marR="0" rtl="0">
                        <a:spcBef>
                          <a:spcPts val="0"/>
                        </a:spcBef>
                        <a:spcAft>
                          <a:spcPts val="0"/>
                        </a:spcAft>
                      </a:pPr>
                      <a:r>
                        <a:rPr lang="es-419" sz="1200" b="0" dirty="0">
                          <a:solidFill>
                            <a:schemeClr val="tx1"/>
                          </a:solidFill>
                          <a:effectLst/>
                          <a:latin typeface="Century Gothic" panose="020B0502020202020204" pitchFamily="34" charset="0"/>
                        </a:rPr>
                        <a:t> </a:t>
                      </a:r>
                    </a:p>
                    <a:p>
                      <a:pPr marL="0" marR="0" rtl="0">
                        <a:spcBef>
                          <a:spcPts val="0"/>
                        </a:spcBef>
                        <a:spcAft>
                          <a:spcPts val="0"/>
                        </a:spcAft>
                      </a:pPr>
                      <a:r>
                        <a:rPr lang="es-419" sz="1400" b="0" dirty="0">
                          <a:solidFill>
                            <a:schemeClr val="tx1"/>
                          </a:solidFill>
                          <a:effectLst/>
                          <a:latin typeface="Century Gothic" panose="020B0502020202020204" pitchFamily="34" charset="0"/>
                        </a:rPr>
                        <a:t>Todos los artículos, las plantillas o la información que proporcione Smartsheet en el sitio web son solo de referencia. </a:t>
                      </a:r>
                      <a:br>
                        <a:rPr lang="es-419" sz="1400" b="0" dirty="0">
                          <a:solidFill>
                            <a:schemeClr val="tx1"/>
                          </a:solidFill>
                          <a:effectLst/>
                          <a:latin typeface="Century Gothic" panose="020B0502020202020204" pitchFamily="34" charset="0"/>
                        </a:rPr>
                      </a:br>
                      <a:r>
                        <a:rPr lang="es-419" sz="1400" b="0" dirty="0">
                          <a:solidFill>
                            <a:schemeClr val="tx1"/>
                          </a:solidFill>
                          <a:effectLst/>
                          <a:latin typeface="Century Gothic" panose="020B0502020202020204" pitchFamily="34" charset="0"/>
                        </a:rPr>
                        <a:t>Si bien nos esforzamos por mantener la información actualizada y correcta, no hacemos declaraciones ni garantías de ningún tipo, explícitas o implícitas, sobre la integridad, precisión, confiabilidad, idoneidad o disponibilidad con respecto al sitio web o la información, los artículos, las plantillas o los gráficos relacionados que figuran en el sitio web. Por lo tanto, la confianza que usted deposite en dicha información es estrictamente bajo su propio riesgo.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12589</TotalTime>
  <Words>317</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192</cp:revision>
  <cp:lastPrinted>2024-02-20T23:48:17Z</cp:lastPrinted>
  <dcterms:created xsi:type="dcterms:W3CDTF">2021-07-07T23:54:57Z</dcterms:created>
  <dcterms:modified xsi:type="dcterms:W3CDTF">2024-11-04T14:25:02Z</dcterms:modified>
</cp:coreProperties>
</file>