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53" r:id="rId2"/>
    <p:sldId id="382" r:id="rId3"/>
    <p:sldId id="384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4469"/>
    <a:srgbClr val="2E75B6"/>
    <a:srgbClr val="E3EBEA"/>
    <a:srgbClr val="D4E1EF"/>
    <a:srgbClr val="D6EEE9"/>
    <a:srgbClr val="1E6864"/>
    <a:srgbClr val="719896"/>
    <a:srgbClr val="CEE5E0"/>
    <a:srgbClr val="C2CDDB"/>
    <a:srgbClr val="5470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5090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es.smartsheet.com/try-it?trp=28128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44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8157506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de diagrama de causa-efecto de 6 puntas para PowerPoint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4255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b="1" i="0" u="none" strike="noStrike" dirty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Cuándo se debe utilizar esta plantilla: </a:t>
            </a:r>
            <a:r>
              <a:rPr lang="es-419" sz="1300" i="0" u="none" strike="noStrike" dirty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Esta plantilla de causa-efecto sirve para presentar datos complejos en un formato fácil de interpretar. Puede dividir un problema central en seis categorías o causas, resumir detalles importantes e involucrar al público en un diálogo estructurado de resolución de problemas. </a:t>
            </a:r>
          </a:p>
          <a:p>
            <a:pPr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i="0" u="none" strike="noStrike" dirty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b="1" i="0" u="none" strike="noStrike" dirty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Funciones notables de la plantilla: </a:t>
            </a:r>
            <a:r>
              <a:rPr lang="es-419" sz="1300" i="0" u="none" strike="noStrike" dirty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Con el diseño prolijo y espacioso, se garantiza la diferenciación de cada bloque de texto a fin de que se puedan leer. A partir del formato de seis secciones, es posible realizar una presentación de contenido organizada y detallada. En cada sección, se ofrece espacio para explicar las causas o categorías individuales y establecer un claro vínculo con el problema principal.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094581" y="1588371"/>
            <a:ext cx="6809463" cy="3830323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>
            <a:hlinkClick r:id="rId4"/>
            <a:extLst>
              <a:ext uri="{FF2B5EF4-FFF2-40B4-BE49-F238E27FC236}">
                <a16:creationId xmlns:a16="http://schemas.microsoft.com/office/drawing/2014/main" id="{3D245287-1103-8C35-9E04-C9E30E575005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627610" y="298882"/>
            <a:ext cx="3276311" cy="64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44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>
            <a:extLst>
              <a:ext uri="{FF2B5EF4-FFF2-40B4-BE49-F238E27FC236}">
                <a16:creationId xmlns:a16="http://schemas.microsoft.com/office/drawing/2014/main" id="{A95073DB-7EE5-639F-2782-80341B94A690}"/>
              </a:ext>
            </a:extLst>
          </p:cNvPr>
          <p:cNvGrpSpPr/>
          <p:nvPr/>
        </p:nvGrpSpPr>
        <p:grpSpPr>
          <a:xfrm>
            <a:off x="59658" y="2286631"/>
            <a:ext cx="1530273" cy="2274258"/>
            <a:chOff x="1265195" y="770586"/>
            <a:chExt cx="3200400" cy="5577053"/>
          </a:xfrm>
          <a:solidFill>
            <a:srgbClr val="719896"/>
          </a:solidFill>
        </p:grpSpPr>
        <p:sp>
          <p:nvSpPr>
            <p:cNvPr id="48" name="Parallelogram 47">
              <a:extLst>
                <a:ext uri="{FF2B5EF4-FFF2-40B4-BE49-F238E27FC236}">
                  <a16:creationId xmlns:a16="http://schemas.microsoft.com/office/drawing/2014/main" id="{463EFF87-5CEA-3AFE-893C-7A5AD06353B6}"/>
                </a:ext>
              </a:extLst>
            </p:cNvPr>
            <p:cNvSpPr/>
            <p:nvPr/>
          </p:nvSpPr>
          <p:spPr>
            <a:xfrm>
              <a:off x="1285571" y="3558720"/>
              <a:ext cx="3172968" cy="2788919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7160"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3" name="Parallelogram 52">
              <a:extLst>
                <a:ext uri="{FF2B5EF4-FFF2-40B4-BE49-F238E27FC236}">
                  <a16:creationId xmlns:a16="http://schemas.microsoft.com/office/drawing/2014/main" id="{D490DD8B-4B7B-338D-8C92-BB29E605F924}"/>
                </a:ext>
              </a:extLst>
            </p:cNvPr>
            <p:cNvSpPr/>
            <p:nvPr/>
          </p:nvSpPr>
          <p:spPr>
            <a:xfrm flipH="1">
              <a:off x="1265195" y="770586"/>
              <a:ext cx="3200400" cy="2790935"/>
            </a:xfrm>
            <a:prstGeom prst="parallelogram">
              <a:avLst>
                <a:gd name="adj" fmla="val 2588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D41BF813-BDD4-2A79-CFE6-076418E494BF}"/>
              </a:ext>
            </a:extLst>
          </p:cNvPr>
          <p:cNvSpPr/>
          <p:nvPr/>
        </p:nvSpPr>
        <p:spPr>
          <a:xfrm>
            <a:off x="3706573" y="3419837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es-419" sz="1500">
                <a:solidFill>
                  <a:srgbClr val="1E6864"/>
                </a:solidFill>
                <a:latin typeface="Century Gothic" panose="020B0502020202020204" pitchFamily="34" charset="0"/>
              </a:rPr>
              <a:t>A partir del formato de seis secciones, es posible realizar una presentación de contenido organizada y detallada.</a:t>
            </a:r>
          </a:p>
        </p:txBody>
      </p:sp>
      <p:sp>
        <p:nvSpPr>
          <p:cNvPr id="41" name="Parallelogram 40">
            <a:extLst>
              <a:ext uri="{FF2B5EF4-FFF2-40B4-BE49-F238E27FC236}">
                <a16:creationId xmlns:a16="http://schemas.microsoft.com/office/drawing/2014/main" id="{EDBEA5F6-35EB-2C51-0E8A-C4E9737F3709}"/>
              </a:ext>
            </a:extLst>
          </p:cNvPr>
          <p:cNvSpPr/>
          <p:nvPr/>
        </p:nvSpPr>
        <p:spPr>
          <a:xfrm>
            <a:off x="6313007" y="3417783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es-419" sz="1500" dirty="0">
                <a:solidFill>
                  <a:srgbClr val="1E6864"/>
                </a:solidFill>
                <a:latin typeface="Century Gothic" panose="020B0502020202020204" pitchFamily="34" charset="0"/>
              </a:rPr>
              <a:t>En cada sección, se ofrece espacio para explicar las causas o categorías individuales y establecer un claro vínculo con el problema principal.</a:t>
            </a:r>
          </a:p>
        </p:txBody>
      </p:sp>
      <p:sp>
        <p:nvSpPr>
          <p:cNvPr id="39" name="Parallelogram 38">
            <a:extLst>
              <a:ext uri="{FF2B5EF4-FFF2-40B4-BE49-F238E27FC236}">
                <a16:creationId xmlns:a16="http://schemas.microsoft.com/office/drawing/2014/main" id="{9B753639-0B67-49FA-237C-9E6B9808B732}"/>
              </a:ext>
            </a:extLst>
          </p:cNvPr>
          <p:cNvSpPr/>
          <p:nvPr/>
        </p:nvSpPr>
        <p:spPr>
          <a:xfrm>
            <a:off x="1093663" y="3421891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es-419" sz="1500">
                <a:solidFill>
                  <a:srgbClr val="1E6864"/>
                </a:solidFill>
                <a:latin typeface="Century Gothic" panose="020B0502020202020204" pitchFamily="34" charset="0"/>
              </a:rPr>
              <a:t>Con el diseño prolijo y espacioso, se garantiza la diferenciación de cada bloque de texto a fin de que se puedan leer. </a:t>
            </a:r>
          </a:p>
        </p:txBody>
      </p:sp>
      <p:sp>
        <p:nvSpPr>
          <p:cNvPr id="27" name="Parallelogram 26">
            <a:extLst>
              <a:ext uri="{FF2B5EF4-FFF2-40B4-BE49-F238E27FC236}">
                <a16:creationId xmlns:a16="http://schemas.microsoft.com/office/drawing/2014/main" id="{FE325A68-A371-7F46-587E-8741D10682AD}"/>
              </a:ext>
            </a:extLst>
          </p:cNvPr>
          <p:cNvSpPr/>
          <p:nvPr/>
        </p:nvSpPr>
        <p:spPr>
          <a:xfrm flipH="1" flipV="1">
            <a:off x="6172742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931B849-8642-E124-C1F6-98DA17536C7F}"/>
              </a:ext>
            </a:extLst>
          </p:cNvPr>
          <p:cNvSpPr txBox="1"/>
          <p:nvPr/>
        </p:nvSpPr>
        <p:spPr>
          <a:xfrm rot="10800000" flipV="1">
            <a:off x="6325642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30" name="Parallelogram 29">
            <a:extLst>
              <a:ext uri="{FF2B5EF4-FFF2-40B4-BE49-F238E27FC236}">
                <a16:creationId xmlns:a16="http://schemas.microsoft.com/office/drawing/2014/main" id="{372A73C6-4FF3-350B-D816-15B662128FBB}"/>
              </a:ext>
            </a:extLst>
          </p:cNvPr>
          <p:cNvSpPr/>
          <p:nvPr/>
        </p:nvSpPr>
        <p:spPr>
          <a:xfrm flipH="1" flipV="1">
            <a:off x="3566308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474C273-37E5-0515-00A7-7C606738BADE}"/>
              </a:ext>
            </a:extLst>
          </p:cNvPr>
          <p:cNvSpPr txBox="1"/>
          <p:nvPr/>
        </p:nvSpPr>
        <p:spPr>
          <a:xfrm rot="10800000" flipV="1">
            <a:off x="3719208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33" name="Parallelogram 32">
            <a:extLst>
              <a:ext uri="{FF2B5EF4-FFF2-40B4-BE49-F238E27FC236}">
                <a16:creationId xmlns:a16="http://schemas.microsoft.com/office/drawing/2014/main" id="{3A6E2419-CD86-1463-37EF-C6FE5651E3D3}"/>
              </a:ext>
            </a:extLst>
          </p:cNvPr>
          <p:cNvSpPr/>
          <p:nvPr/>
        </p:nvSpPr>
        <p:spPr>
          <a:xfrm flipH="1" flipV="1">
            <a:off x="953036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0772EEF-A9F0-C608-9D52-34A7CA3D7DC4}"/>
              </a:ext>
            </a:extLst>
          </p:cNvPr>
          <p:cNvSpPr txBox="1"/>
          <p:nvPr/>
        </p:nvSpPr>
        <p:spPr>
          <a:xfrm rot="10800000" flipV="1">
            <a:off x="1105936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1DD0AB25-03DB-52F7-C595-56FC7727484B}"/>
              </a:ext>
            </a:extLst>
          </p:cNvPr>
          <p:cNvSpPr/>
          <p:nvPr/>
        </p:nvSpPr>
        <p:spPr>
          <a:xfrm flipH="1">
            <a:off x="6172742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051678E0-688F-EF30-A2C4-840548296116}"/>
              </a:ext>
            </a:extLst>
          </p:cNvPr>
          <p:cNvSpPr/>
          <p:nvPr/>
        </p:nvSpPr>
        <p:spPr>
          <a:xfrm flipH="1">
            <a:off x="6313007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es-419" sz="1500">
                <a:solidFill>
                  <a:srgbClr val="1E6864"/>
                </a:solidFill>
                <a:latin typeface="Century Gothic" panose="020B0502020202020204" pitchFamily="34" charset="0"/>
              </a:rPr>
              <a:t>... e involucrar al público en un diálogo estructurado de resolución de problemas. 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F5213CA-DE3A-0813-38E3-31C973E50A6B}"/>
              </a:ext>
            </a:extLst>
          </p:cNvPr>
          <p:cNvSpPr txBox="1"/>
          <p:nvPr/>
        </p:nvSpPr>
        <p:spPr>
          <a:xfrm>
            <a:off x="6371362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21" name="Parallelogram 20">
            <a:extLst>
              <a:ext uri="{FF2B5EF4-FFF2-40B4-BE49-F238E27FC236}">
                <a16:creationId xmlns:a16="http://schemas.microsoft.com/office/drawing/2014/main" id="{FA3962D9-1D76-D730-FB72-C899AC4E7D5F}"/>
              </a:ext>
            </a:extLst>
          </p:cNvPr>
          <p:cNvSpPr/>
          <p:nvPr/>
        </p:nvSpPr>
        <p:spPr>
          <a:xfrm flipH="1">
            <a:off x="3566308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Parallelogram 21">
            <a:extLst>
              <a:ext uri="{FF2B5EF4-FFF2-40B4-BE49-F238E27FC236}">
                <a16:creationId xmlns:a16="http://schemas.microsoft.com/office/drawing/2014/main" id="{EA2420A3-F25B-4556-440A-DE9C9781BD17}"/>
              </a:ext>
            </a:extLst>
          </p:cNvPr>
          <p:cNvSpPr/>
          <p:nvPr/>
        </p:nvSpPr>
        <p:spPr>
          <a:xfrm flipH="1">
            <a:off x="3706573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es-419" sz="1500">
                <a:solidFill>
                  <a:srgbClr val="1E6864"/>
                </a:solidFill>
                <a:latin typeface="Century Gothic" panose="020B0502020202020204" pitchFamily="34" charset="0"/>
              </a:rPr>
              <a:t>Puede dividir un problema central en seis categorías o causas, resumir detalles importantes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1420F66-C89A-5E8A-FAFE-A38360683BA0}"/>
              </a:ext>
            </a:extLst>
          </p:cNvPr>
          <p:cNvSpPr txBox="1"/>
          <p:nvPr/>
        </p:nvSpPr>
        <p:spPr>
          <a:xfrm>
            <a:off x="3764928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5FE785E0-47F2-84F5-B28F-5C01889E19FC}"/>
              </a:ext>
            </a:extLst>
          </p:cNvPr>
          <p:cNvSpPr/>
          <p:nvPr/>
        </p:nvSpPr>
        <p:spPr>
          <a:xfrm flipH="1">
            <a:off x="953036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8E978574-82FB-97A4-F05B-E0A5D84785F0}"/>
              </a:ext>
            </a:extLst>
          </p:cNvPr>
          <p:cNvSpPr/>
          <p:nvPr/>
        </p:nvSpPr>
        <p:spPr>
          <a:xfrm flipH="1">
            <a:off x="1093301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es-419" sz="1500" dirty="0">
                <a:solidFill>
                  <a:srgbClr val="1E6864"/>
                </a:solidFill>
                <a:latin typeface="Century Gothic" panose="020B0502020202020204" pitchFamily="34" charset="0"/>
              </a:rPr>
              <a:t>Esta plantilla de causa-efecto sirve para presentar datos complejos en un formato fácil de interpretar.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501746" y="3313659"/>
            <a:ext cx="8686800" cy="214902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gradFill>
            <a:gsLst>
              <a:gs pos="100000">
                <a:srgbClr val="54708B"/>
              </a:gs>
              <a:gs pos="0">
                <a:srgbClr val="8499A0"/>
              </a:gs>
            </a:gsLst>
            <a:lin ang="0" scaled="0"/>
          </a:gradFill>
          <a:ln w="63500">
            <a:solidFill>
              <a:srgbClr val="22446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Diamond 45">
            <a:extLst>
              <a:ext uri="{FF2B5EF4-FFF2-40B4-BE49-F238E27FC236}">
                <a16:creationId xmlns:a16="http://schemas.microsoft.com/office/drawing/2014/main" id="{31865D6C-68D8-F46D-7437-C74067D92EFE}"/>
              </a:ext>
            </a:extLst>
          </p:cNvPr>
          <p:cNvSpPr/>
          <p:nvPr/>
        </p:nvSpPr>
        <p:spPr>
          <a:xfrm>
            <a:off x="9135614" y="1883311"/>
            <a:ext cx="3056386" cy="3056386"/>
          </a:xfrm>
          <a:prstGeom prst="diamond">
            <a:avLst/>
          </a:prstGeom>
          <a:solidFill>
            <a:srgbClr val="22446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Diamond 15">
            <a:extLst>
              <a:ext uri="{FF2B5EF4-FFF2-40B4-BE49-F238E27FC236}">
                <a16:creationId xmlns:a16="http://schemas.microsoft.com/office/drawing/2014/main" id="{14E5D7A4-E873-7409-C52A-FCFC22CA2E8B}"/>
              </a:ext>
            </a:extLst>
          </p:cNvPr>
          <p:cNvSpPr/>
          <p:nvPr/>
        </p:nvSpPr>
        <p:spPr>
          <a:xfrm>
            <a:off x="9213574" y="1971707"/>
            <a:ext cx="2892287" cy="2892287"/>
          </a:xfrm>
          <a:prstGeom prst="diamond">
            <a:avLst/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2200">
                <a:solidFill>
                  <a:schemeClr val="bg1"/>
                </a:solidFill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D69972C-7F53-9D13-C04C-F39C1DC943BB}"/>
              </a:ext>
            </a:extLst>
          </p:cNvPr>
          <p:cNvSpPr txBox="1"/>
          <p:nvPr/>
        </p:nvSpPr>
        <p:spPr>
          <a:xfrm>
            <a:off x="1151656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1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F4656B2-61E4-1701-AB86-C5744BC78AA9}"/>
              </a:ext>
            </a:extLst>
          </p:cNvPr>
          <p:cNvGrpSpPr/>
          <p:nvPr/>
        </p:nvGrpSpPr>
        <p:grpSpPr>
          <a:xfrm>
            <a:off x="154032" y="2286631"/>
            <a:ext cx="1511122" cy="2274258"/>
            <a:chOff x="1265789" y="770586"/>
            <a:chExt cx="3186723" cy="5577053"/>
          </a:xfrm>
          <a:solidFill>
            <a:srgbClr val="D6EEE9"/>
          </a:solidFill>
        </p:grpSpPr>
        <p:sp>
          <p:nvSpPr>
            <p:cNvPr id="42" name="Parallelogram 41">
              <a:extLst>
                <a:ext uri="{FF2B5EF4-FFF2-40B4-BE49-F238E27FC236}">
                  <a16:creationId xmlns:a16="http://schemas.microsoft.com/office/drawing/2014/main" id="{EC3B7D44-3D95-2747-FC79-DC45C7B5D7B5}"/>
                </a:ext>
              </a:extLst>
            </p:cNvPr>
            <p:cNvSpPr/>
            <p:nvPr/>
          </p:nvSpPr>
          <p:spPr>
            <a:xfrm>
              <a:off x="1279542" y="3558720"/>
              <a:ext cx="3172970" cy="2788919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7160"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3" name="Parallelogram 42">
              <a:extLst>
                <a:ext uri="{FF2B5EF4-FFF2-40B4-BE49-F238E27FC236}">
                  <a16:creationId xmlns:a16="http://schemas.microsoft.com/office/drawing/2014/main" id="{FF32996A-49F5-3954-B92A-B2B8728EB466}"/>
                </a:ext>
              </a:extLst>
            </p:cNvPr>
            <p:cNvSpPr/>
            <p:nvPr/>
          </p:nvSpPr>
          <p:spPr>
            <a:xfrm flipH="1">
              <a:off x="1265789" y="770586"/>
              <a:ext cx="3181742" cy="2790935"/>
            </a:xfrm>
            <a:prstGeom prst="parallelogram">
              <a:avLst>
                <a:gd name="adj" fmla="val 2588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3E32EC39-3FEF-DAF6-A032-4EA433B58FAD}"/>
              </a:ext>
            </a:extLst>
          </p:cNvPr>
          <p:cNvSpPr txBox="1"/>
          <p:nvPr/>
        </p:nvSpPr>
        <p:spPr>
          <a:xfrm>
            <a:off x="506347" y="3328641"/>
            <a:ext cx="1083584" cy="1692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algn="ctr" rtl="0"/>
            <a:r>
              <a:rPr lang="es-419" sz="1100">
                <a:solidFill>
                  <a:srgbClr val="1E6864"/>
                </a:solidFill>
                <a:latin typeface="Century Gothic" panose="020B0502020202020204" pitchFamily="34" charset="0"/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9000">
              <a:schemeClr val="bg1"/>
            </a:gs>
            <a:gs pos="0">
              <a:srgbClr val="E3EBEA"/>
            </a:gs>
            <a:gs pos="30000">
              <a:schemeClr val="bg1"/>
            </a:gs>
            <a:gs pos="100000">
              <a:srgbClr val="E3EBE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arallelogram 39">
            <a:extLst>
              <a:ext uri="{FF2B5EF4-FFF2-40B4-BE49-F238E27FC236}">
                <a16:creationId xmlns:a16="http://schemas.microsoft.com/office/drawing/2014/main" id="{D41BF813-BDD4-2A79-CFE6-076418E494BF}"/>
              </a:ext>
            </a:extLst>
          </p:cNvPr>
          <p:cNvSpPr/>
          <p:nvPr/>
        </p:nvSpPr>
        <p:spPr>
          <a:xfrm>
            <a:off x="3706573" y="3419837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es-419" sz="1600">
                <a:solidFill>
                  <a:srgbClr val="1E6864"/>
                </a:solidFill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41" name="Parallelogram 40">
            <a:extLst>
              <a:ext uri="{FF2B5EF4-FFF2-40B4-BE49-F238E27FC236}">
                <a16:creationId xmlns:a16="http://schemas.microsoft.com/office/drawing/2014/main" id="{EDBEA5F6-35EB-2C51-0E8A-C4E9737F3709}"/>
              </a:ext>
            </a:extLst>
          </p:cNvPr>
          <p:cNvSpPr/>
          <p:nvPr/>
        </p:nvSpPr>
        <p:spPr>
          <a:xfrm>
            <a:off x="6313007" y="3417783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es-419" sz="1600">
                <a:solidFill>
                  <a:srgbClr val="1E6864"/>
                </a:solidFill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39" name="Parallelogram 38">
            <a:extLst>
              <a:ext uri="{FF2B5EF4-FFF2-40B4-BE49-F238E27FC236}">
                <a16:creationId xmlns:a16="http://schemas.microsoft.com/office/drawing/2014/main" id="{9B753639-0B67-49FA-237C-9E6B9808B732}"/>
              </a:ext>
            </a:extLst>
          </p:cNvPr>
          <p:cNvSpPr/>
          <p:nvPr/>
        </p:nvSpPr>
        <p:spPr>
          <a:xfrm>
            <a:off x="1093663" y="3421891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es-419" sz="1600">
                <a:solidFill>
                  <a:srgbClr val="1E6864"/>
                </a:solidFill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7" name="Parallelogram 26">
            <a:extLst>
              <a:ext uri="{FF2B5EF4-FFF2-40B4-BE49-F238E27FC236}">
                <a16:creationId xmlns:a16="http://schemas.microsoft.com/office/drawing/2014/main" id="{FE325A68-A371-7F46-587E-8741D10682AD}"/>
              </a:ext>
            </a:extLst>
          </p:cNvPr>
          <p:cNvSpPr/>
          <p:nvPr/>
        </p:nvSpPr>
        <p:spPr>
          <a:xfrm flipH="1" flipV="1">
            <a:off x="6172742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931B849-8642-E124-C1F6-98DA17536C7F}"/>
              </a:ext>
            </a:extLst>
          </p:cNvPr>
          <p:cNvSpPr txBox="1"/>
          <p:nvPr/>
        </p:nvSpPr>
        <p:spPr>
          <a:xfrm rot="10800000" flipV="1">
            <a:off x="6325642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30" name="Parallelogram 29">
            <a:extLst>
              <a:ext uri="{FF2B5EF4-FFF2-40B4-BE49-F238E27FC236}">
                <a16:creationId xmlns:a16="http://schemas.microsoft.com/office/drawing/2014/main" id="{372A73C6-4FF3-350B-D816-15B662128FBB}"/>
              </a:ext>
            </a:extLst>
          </p:cNvPr>
          <p:cNvSpPr/>
          <p:nvPr/>
        </p:nvSpPr>
        <p:spPr>
          <a:xfrm flipH="1" flipV="1">
            <a:off x="3566308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474C273-37E5-0515-00A7-7C606738BADE}"/>
              </a:ext>
            </a:extLst>
          </p:cNvPr>
          <p:cNvSpPr txBox="1"/>
          <p:nvPr/>
        </p:nvSpPr>
        <p:spPr>
          <a:xfrm rot="10800000" flipV="1">
            <a:off x="3719208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33" name="Parallelogram 32">
            <a:extLst>
              <a:ext uri="{FF2B5EF4-FFF2-40B4-BE49-F238E27FC236}">
                <a16:creationId xmlns:a16="http://schemas.microsoft.com/office/drawing/2014/main" id="{3A6E2419-CD86-1463-37EF-C6FE5651E3D3}"/>
              </a:ext>
            </a:extLst>
          </p:cNvPr>
          <p:cNvSpPr/>
          <p:nvPr/>
        </p:nvSpPr>
        <p:spPr>
          <a:xfrm flipH="1" flipV="1">
            <a:off x="953036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0772EEF-A9F0-C608-9D52-34A7CA3D7DC4}"/>
              </a:ext>
            </a:extLst>
          </p:cNvPr>
          <p:cNvSpPr txBox="1"/>
          <p:nvPr/>
        </p:nvSpPr>
        <p:spPr>
          <a:xfrm rot="10800000" flipV="1">
            <a:off x="1105936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1DD0AB25-03DB-52F7-C595-56FC7727484B}"/>
              </a:ext>
            </a:extLst>
          </p:cNvPr>
          <p:cNvSpPr/>
          <p:nvPr/>
        </p:nvSpPr>
        <p:spPr>
          <a:xfrm flipH="1">
            <a:off x="6172742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051678E0-688F-EF30-A2C4-840548296116}"/>
              </a:ext>
            </a:extLst>
          </p:cNvPr>
          <p:cNvSpPr/>
          <p:nvPr/>
        </p:nvSpPr>
        <p:spPr>
          <a:xfrm flipH="1">
            <a:off x="6313007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es-419" sz="1600">
                <a:solidFill>
                  <a:srgbClr val="1E6864"/>
                </a:solidFill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F5213CA-DE3A-0813-38E3-31C973E50A6B}"/>
              </a:ext>
            </a:extLst>
          </p:cNvPr>
          <p:cNvSpPr txBox="1"/>
          <p:nvPr/>
        </p:nvSpPr>
        <p:spPr>
          <a:xfrm>
            <a:off x="6371362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21" name="Parallelogram 20">
            <a:extLst>
              <a:ext uri="{FF2B5EF4-FFF2-40B4-BE49-F238E27FC236}">
                <a16:creationId xmlns:a16="http://schemas.microsoft.com/office/drawing/2014/main" id="{FA3962D9-1D76-D730-FB72-C899AC4E7D5F}"/>
              </a:ext>
            </a:extLst>
          </p:cNvPr>
          <p:cNvSpPr/>
          <p:nvPr/>
        </p:nvSpPr>
        <p:spPr>
          <a:xfrm flipH="1">
            <a:off x="3566308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Parallelogram 21">
            <a:extLst>
              <a:ext uri="{FF2B5EF4-FFF2-40B4-BE49-F238E27FC236}">
                <a16:creationId xmlns:a16="http://schemas.microsoft.com/office/drawing/2014/main" id="{EA2420A3-F25B-4556-440A-DE9C9781BD17}"/>
              </a:ext>
            </a:extLst>
          </p:cNvPr>
          <p:cNvSpPr/>
          <p:nvPr/>
        </p:nvSpPr>
        <p:spPr>
          <a:xfrm flipH="1">
            <a:off x="3706573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es-419" sz="1600">
                <a:solidFill>
                  <a:srgbClr val="1E6864"/>
                </a:solidFill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1420F66-C89A-5E8A-FAFE-A38360683BA0}"/>
              </a:ext>
            </a:extLst>
          </p:cNvPr>
          <p:cNvSpPr txBox="1"/>
          <p:nvPr/>
        </p:nvSpPr>
        <p:spPr>
          <a:xfrm>
            <a:off x="3764928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5FE785E0-47F2-84F5-B28F-5C01889E19FC}"/>
              </a:ext>
            </a:extLst>
          </p:cNvPr>
          <p:cNvSpPr/>
          <p:nvPr/>
        </p:nvSpPr>
        <p:spPr>
          <a:xfrm flipH="1">
            <a:off x="953036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8E978574-82FB-97A4-F05B-E0A5D84785F0}"/>
              </a:ext>
            </a:extLst>
          </p:cNvPr>
          <p:cNvSpPr/>
          <p:nvPr/>
        </p:nvSpPr>
        <p:spPr>
          <a:xfrm flipH="1">
            <a:off x="1093301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es-419" sz="1600">
                <a:solidFill>
                  <a:srgbClr val="1E6864"/>
                </a:solidFill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501746" y="3313659"/>
            <a:ext cx="8686800" cy="214902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gradFill>
            <a:gsLst>
              <a:gs pos="35000">
                <a:srgbClr val="54708B"/>
              </a:gs>
              <a:gs pos="0">
                <a:srgbClr val="8499A0"/>
              </a:gs>
              <a:gs pos="89000">
                <a:srgbClr val="1E4266"/>
              </a:gs>
            </a:gsLst>
            <a:lin ang="0" scaled="0"/>
          </a:gradFill>
          <a:ln w="508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Diamond 45">
            <a:extLst>
              <a:ext uri="{FF2B5EF4-FFF2-40B4-BE49-F238E27FC236}">
                <a16:creationId xmlns:a16="http://schemas.microsoft.com/office/drawing/2014/main" id="{31865D6C-68D8-F46D-7437-C74067D92EFE}"/>
              </a:ext>
            </a:extLst>
          </p:cNvPr>
          <p:cNvSpPr/>
          <p:nvPr/>
        </p:nvSpPr>
        <p:spPr>
          <a:xfrm>
            <a:off x="9135614" y="1883311"/>
            <a:ext cx="3056386" cy="3056386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Diamond 15">
            <a:extLst>
              <a:ext uri="{FF2B5EF4-FFF2-40B4-BE49-F238E27FC236}">
                <a16:creationId xmlns:a16="http://schemas.microsoft.com/office/drawing/2014/main" id="{14E5D7A4-E873-7409-C52A-FCFC22CA2E8B}"/>
              </a:ext>
            </a:extLst>
          </p:cNvPr>
          <p:cNvSpPr/>
          <p:nvPr/>
        </p:nvSpPr>
        <p:spPr>
          <a:xfrm>
            <a:off x="9213574" y="1971707"/>
            <a:ext cx="2892287" cy="2892287"/>
          </a:xfrm>
          <a:prstGeom prst="diamond">
            <a:avLst/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2200">
                <a:solidFill>
                  <a:schemeClr val="bg1"/>
                </a:solidFill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D69972C-7F53-9D13-C04C-F39C1DC943BB}"/>
              </a:ext>
            </a:extLst>
          </p:cNvPr>
          <p:cNvSpPr txBox="1"/>
          <p:nvPr/>
        </p:nvSpPr>
        <p:spPr>
          <a:xfrm>
            <a:off x="1151656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</a:rPr>
              <a:t>CATEGORÍA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s-419" sz="2000">
                <a:solidFill>
                  <a:schemeClr val="bg1"/>
                </a:solidFill>
                <a:latin typeface="Century Gothic" panose="020B0502020202020204" pitchFamily="34" charset="0"/>
              </a:rPr>
              <a:t>1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7DCD835-6F77-E5FC-4248-702134417453}"/>
              </a:ext>
            </a:extLst>
          </p:cNvPr>
          <p:cNvGrpSpPr/>
          <p:nvPr/>
        </p:nvGrpSpPr>
        <p:grpSpPr>
          <a:xfrm>
            <a:off x="59658" y="2286631"/>
            <a:ext cx="1530273" cy="2274258"/>
            <a:chOff x="1265195" y="770586"/>
            <a:chExt cx="3200400" cy="5577053"/>
          </a:xfrm>
          <a:solidFill>
            <a:srgbClr val="719896"/>
          </a:solidFill>
        </p:grpSpPr>
        <p:sp>
          <p:nvSpPr>
            <p:cNvPr id="3" name="Parallelogram 2">
              <a:extLst>
                <a:ext uri="{FF2B5EF4-FFF2-40B4-BE49-F238E27FC236}">
                  <a16:creationId xmlns:a16="http://schemas.microsoft.com/office/drawing/2014/main" id="{937E8242-DF29-AD92-D015-30329C310923}"/>
                </a:ext>
              </a:extLst>
            </p:cNvPr>
            <p:cNvSpPr/>
            <p:nvPr/>
          </p:nvSpPr>
          <p:spPr>
            <a:xfrm>
              <a:off x="1285571" y="3558720"/>
              <a:ext cx="3172968" cy="2788919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7160"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" name="Parallelogram 3">
              <a:extLst>
                <a:ext uri="{FF2B5EF4-FFF2-40B4-BE49-F238E27FC236}">
                  <a16:creationId xmlns:a16="http://schemas.microsoft.com/office/drawing/2014/main" id="{4052E409-4D87-DA6A-853C-9424227344F9}"/>
                </a:ext>
              </a:extLst>
            </p:cNvPr>
            <p:cNvSpPr/>
            <p:nvPr/>
          </p:nvSpPr>
          <p:spPr>
            <a:xfrm flipH="1">
              <a:off x="1265195" y="770586"/>
              <a:ext cx="3200400" cy="2790935"/>
            </a:xfrm>
            <a:prstGeom prst="parallelogram">
              <a:avLst>
                <a:gd name="adj" fmla="val 2588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37C1B4DF-8AB6-AE6E-AEF5-D826C82B8242}"/>
              </a:ext>
            </a:extLst>
          </p:cNvPr>
          <p:cNvGrpSpPr/>
          <p:nvPr/>
        </p:nvGrpSpPr>
        <p:grpSpPr>
          <a:xfrm>
            <a:off x="154032" y="2286631"/>
            <a:ext cx="1511122" cy="2274258"/>
            <a:chOff x="1265789" y="770586"/>
            <a:chExt cx="3186723" cy="5577053"/>
          </a:xfrm>
          <a:solidFill>
            <a:srgbClr val="D6EEE9"/>
          </a:solidFill>
        </p:grpSpPr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B3C3733F-174C-4C83-EE6C-62C6DA6EF1B5}"/>
                </a:ext>
              </a:extLst>
            </p:cNvPr>
            <p:cNvSpPr/>
            <p:nvPr/>
          </p:nvSpPr>
          <p:spPr>
            <a:xfrm>
              <a:off x="1279542" y="3558720"/>
              <a:ext cx="3172970" cy="2788919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7160"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AF859A22-9A34-45F8-1421-8E0E28834274}"/>
                </a:ext>
              </a:extLst>
            </p:cNvPr>
            <p:cNvSpPr/>
            <p:nvPr/>
          </p:nvSpPr>
          <p:spPr>
            <a:xfrm flipH="1">
              <a:off x="1265789" y="770586"/>
              <a:ext cx="3181742" cy="2790935"/>
            </a:xfrm>
            <a:prstGeom prst="parallelogram">
              <a:avLst>
                <a:gd name="adj" fmla="val 2588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7D67B6E7-AC29-4A23-B43F-FECC263DAB1B}"/>
              </a:ext>
            </a:extLst>
          </p:cNvPr>
          <p:cNvSpPr txBox="1"/>
          <p:nvPr/>
        </p:nvSpPr>
        <p:spPr>
          <a:xfrm>
            <a:off x="506347" y="3328641"/>
            <a:ext cx="1083584" cy="1692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algn="ctr" rtl="0"/>
            <a:r>
              <a:rPr lang="es-419" sz="1100">
                <a:solidFill>
                  <a:srgbClr val="1E6864"/>
                </a:solidFill>
                <a:latin typeface="Century Gothic" panose="020B0502020202020204" pitchFamily="34" charset="0"/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2886070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496402"/>
              </p:ext>
            </p:extLst>
          </p:nvPr>
        </p:nvGraphicFramePr>
        <p:xfrm>
          <a:off x="787790" y="1050352"/>
          <a:ext cx="10300420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00420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12716</TotalTime>
  <Words>388</Words>
  <Application>Microsoft Office PowerPoint</Application>
  <PresentationFormat>Widescreen</PresentationFormat>
  <Paragraphs>39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195</cp:revision>
  <cp:lastPrinted>2024-02-20T23:48:17Z</cp:lastPrinted>
  <dcterms:created xsi:type="dcterms:W3CDTF">2021-07-07T23:54:57Z</dcterms:created>
  <dcterms:modified xsi:type="dcterms:W3CDTF">2024-11-04T14:24:00Z</dcterms:modified>
</cp:coreProperties>
</file>