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499A0"/>
    <a:srgbClr val="54708B"/>
    <a:srgbClr val="1E4266"/>
    <a:srgbClr val="D6F1FB"/>
    <a:srgbClr val="FFD63F"/>
    <a:srgbClr val="FFA71A"/>
    <a:srgbClr val="3A7B7E"/>
    <a:srgbClr val="50AAAD"/>
    <a:srgbClr val="9ACE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1"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es.smartsheet.com/try-it?trp=2812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175262"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diagrama de causa-efecto de 8 puntas para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Cuándo se debe usar esta plantilla: </a:t>
            </a:r>
            <a:r>
              <a:rPr lang="es-419" sz="1300" i="0" u="none" strike="noStrike" dirty="0">
                <a:solidFill>
                  <a:srgbClr val="000000"/>
                </a:solidFill>
                <a:effectLst/>
                <a:latin typeface="Century Gothic" panose="020B0502020202020204" pitchFamily="34" charset="0"/>
              </a:rPr>
              <a:t>Este diagrama es ideal para sesiones integrales de resolución de problemas, como ocurre con los debates de equipo multifuncionales o las evaluaciones multifacéticas de proyectos, en los que varios factores contribuyen al problema central. Con la plantilla, es posible explorar de forma detallada problemas complejos, como los cambios en la organización o las fallas del producto.</a:t>
            </a:r>
          </a:p>
          <a:p>
            <a:pPr algn="l" rtl="0">
              <a:lnSpc>
                <a:spcPct val="120000"/>
              </a:lnSpc>
              <a:spcBef>
                <a:spcPts val="0"/>
              </a:spcBef>
              <a:spcAft>
                <a:spcPts val="0"/>
              </a:spcAft>
            </a:pPr>
            <a:r>
              <a:rPr lang="es-419"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Funciones notables de la plantilla: </a:t>
            </a:r>
            <a:r>
              <a:rPr lang="es-419" sz="1300" i="0" u="none" strike="noStrike" dirty="0">
                <a:solidFill>
                  <a:srgbClr val="000000"/>
                </a:solidFill>
                <a:effectLst/>
                <a:latin typeface="Century Gothic" panose="020B0502020202020204" pitchFamily="34" charset="0"/>
              </a:rPr>
              <a:t>Con este diagrama, que incluye ocho espinas distintas, es posible realizar un análisis detallado de la causa de origen. La plantilla se adapta a una amplia gama de ideas, lo que garantiza que no se pase por alto ninguna causa potencial. Con el diseño colorido y segmentado, se organizan visualmente y se clasifican en categorías relevantes las ideas que surgen del intercambio de ideas.</a:t>
            </a:r>
          </a:p>
          <a:p>
            <a:pPr algn="l" rtl="0">
              <a:lnSpc>
                <a:spcPct val="12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CEB3CCBE-B036-E652-AD52-2EB289A882B9}"/>
              </a:ext>
            </a:extLst>
          </p:cNvPr>
          <p:cNvPicPr>
            <a:picLocks noChangeAspect="1"/>
          </p:cNvPicPr>
          <p:nvPr/>
        </p:nvPicPr>
        <p:blipFill>
          <a:blip r:embed="rId5"/>
          <a:srcRect/>
          <a:stretch/>
        </p:blipFill>
        <p:spPr>
          <a:xfrm>
            <a:off x="8627610" y="298882"/>
            <a:ext cx="3276311"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2360866"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2360866"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4923822" y="345354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4923822" y="140699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8ECEC33C-D62B-CA61-C1E0-C39D7E9AEE44}"/>
              </a:ext>
            </a:extLst>
          </p:cNvPr>
          <p:cNvCxnSpPr>
            <a:cxnSpLocks/>
          </p:cNvCxnSpPr>
          <p:nvPr/>
        </p:nvCxnSpPr>
        <p:spPr>
          <a:xfrm flipV="1">
            <a:off x="7486804" y="351186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3BD0248-1947-A264-A61E-88AF1A1F29FC}"/>
              </a:ext>
            </a:extLst>
          </p:cNvPr>
          <p:cNvCxnSpPr>
            <a:cxnSpLocks/>
          </p:cNvCxnSpPr>
          <p:nvPr/>
        </p:nvCxnSpPr>
        <p:spPr>
          <a:xfrm>
            <a:off x="7486804" y="146531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2917BB71-8FFC-5FE4-DD66-F931C223E3B0}"/>
              </a:ext>
            </a:extLst>
          </p:cNvPr>
          <p:cNvCxnSpPr>
            <a:cxnSpLocks/>
          </p:cNvCxnSpPr>
          <p:nvPr/>
        </p:nvCxnSpPr>
        <p:spPr>
          <a:xfrm flipV="1">
            <a:off x="10049760" y="3482701"/>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B4D9D0BC-5ACD-A2A4-2B07-6AC8EB220417}"/>
              </a:ext>
            </a:extLst>
          </p:cNvPr>
          <p:cNvCxnSpPr>
            <a:cxnSpLocks/>
          </p:cNvCxnSpPr>
          <p:nvPr/>
        </p:nvCxnSpPr>
        <p:spPr>
          <a:xfrm>
            <a:off x="10049760" y="1436150"/>
            <a:ext cx="731520" cy="1866604"/>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78911"/>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352547" y="848799"/>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409572" y="1359725"/>
            <a:ext cx="2286000" cy="338554"/>
          </a:xfrm>
          <a:prstGeom prst="rect">
            <a:avLst/>
          </a:prstGeom>
          <a:noFill/>
        </p:spPr>
        <p:txBody>
          <a:bodyPr wrap="square" lIns="0" tIns="0" rIns="0" bIns="0" rtlCol="0" anchor="ctr" anchorCtr="0">
            <a:spAutoFit/>
          </a:bodyPr>
          <a:lstStyle/>
          <a:p>
            <a:pPr algn="ctr" rtl="0"/>
            <a:r>
              <a:rPr lang="es-419" sz="2200">
                <a:latin typeface="Century Gothic" panose="020B0502020202020204" pitchFamily="34" charset="0"/>
              </a:rPr>
              <a:t>Texto</a:t>
            </a:r>
          </a:p>
        </p:txBody>
      </p:sp>
      <p:sp>
        <p:nvSpPr>
          <p:cNvPr id="77" name="TextBox 76">
            <a:extLst>
              <a:ext uri="{FF2B5EF4-FFF2-40B4-BE49-F238E27FC236}">
                <a16:creationId xmlns:a16="http://schemas.microsoft.com/office/drawing/2014/main" id="{EF35F95C-CF2B-DCD3-0808-38AA745DCE8F}"/>
              </a:ext>
            </a:extLst>
          </p:cNvPr>
          <p:cNvSpPr txBox="1"/>
          <p:nvPr/>
        </p:nvSpPr>
        <p:spPr>
          <a:xfrm>
            <a:off x="917599" y="2618643"/>
            <a:ext cx="1636776" cy="246221"/>
          </a:xfrm>
          <a:prstGeom prst="rect">
            <a:avLst/>
          </a:prstGeom>
          <a:noFill/>
        </p:spPr>
        <p:txBody>
          <a:bodyPr wrap="square" lIns="0" tIns="0" rIns="91440" bIns="0" rtlCol="0" anchor="ctr" anchorCtr="0">
            <a:spAutoFit/>
          </a:bodyPr>
          <a:lstStyle/>
          <a:p>
            <a:pPr rtl="0"/>
            <a:r>
              <a:rPr lang="es-419" sz="1600">
                <a:latin typeface="Century Gothic" panose="020B0502020202020204" pitchFamily="34" charset="0"/>
              </a:rPr>
              <a:t>Texto</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909625" y="3997803"/>
            <a:ext cx="1632067" cy="246221"/>
          </a:xfrm>
          <a:prstGeom prst="rect">
            <a:avLst/>
          </a:prstGeom>
          <a:noFill/>
        </p:spPr>
        <p:txBody>
          <a:bodyPr wrap="square" lIns="0" tIns="0" rIns="91440" bIns="0" rtlCol="0" anchor="ctr" anchorCtr="0">
            <a:spAutoFit/>
          </a:bodyPr>
          <a:lstStyle/>
          <a:p>
            <a:pPr rtl="0"/>
            <a:r>
              <a:rPr lang="es-419" sz="1600">
                <a:latin typeface="Century Gothic" panose="020B0502020202020204" pitchFamily="34" charset="0"/>
              </a:rPr>
              <a:t>Texto</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2547" y="4642803"/>
            <a:ext cx="2396030" cy="1360406"/>
          </a:xfrm>
          <a:prstGeom prst="roundRect">
            <a:avLst>
              <a:gd name="adj" fmla="val 10920"/>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09572" y="5153729"/>
            <a:ext cx="2286000" cy="338554"/>
          </a:xfrm>
          <a:prstGeom prst="rect">
            <a:avLst/>
          </a:prstGeom>
          <a:noFill/>
        </p:spPr>
        <p:txBody>
          <a:bodyPr wrap="square" lIns="0" tIns="0" rIns="0" bIns="0" rtlCol="0" anchor="ctr" anchorCtr="0">
            <a:spAutoFit/>
          </a:bodyPr>
          <a:lstStyle/>
          <a:p>
            <a:pPr algn="ctr" rtl="0"/>
            <a:r>
              <a:rPr lang="es-419" sz="2200">
                <a:latin typeface="Century Gothic" panose="020B0502020202020204" pitchFamily="34" charset="0"/>
              </a:rPr>
              <a:t>Texto</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2915503" y="518821"/>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2972528" y="1029747"/>
            <a:ext cx="2286000" cy="338554"/>
          </a:xfrm>
          <a:prstGeom prst="rect">
            <a:avLst/>
          </a:prstGeom>
          <a:noFill/>
        </p:spPr>
        <p:txBody>
          <a:bodyPr wrap="square" lIns="0" tIns="0" rIns="0" bIns="0" rtlCol="0" anchor="ctr" anchorCtr="0">
            <a:spAutoFit/>
          </a:bodyPr>
          <a:lstStyle/>
          <a:p>
            <a:pPr algn="ctr" rtl="0"/>
            <a:r>
              <a:rPr lang="es-419" sz="2200">
                <a:latin typeface="Century Gothic" panose="020B0502020202020204" pitchFamily="34" charset="0"/>
              </a:rPr>
              <a:t>Texto</a:t>
            </a:r>
          </a:p>
        </p:txBody>
      </p:sp>
      <p:sp>
        <p:nvSpPr>
          <p:cNvPr id="66" name="TextBox 65">
            <a:extLst>
              <a:ext uri="{FF2B5EF4-FFF2-40B4-BE49-F238E27FC236}">
                <a16:creationId xmlns:a16="http://schemas.microsoft.com/office/drawing/2014/main" id="{4FE84333-89D1-C908-3FA1-FCEB0A8204BC}"/>
              </a:ext>
            </a:extLst>
          </p:cNvPr>
          <p:cNvSpPr txBox="1"/>
          <p:nvPr/>
        </p:nvSpPr>
        <p:spPr>
          <a:xfrm>
            <a:off x="3299729" y="2352105"/>
            <a:ext cx="1636776" cy="246221"/>
          </a:xfrm>
          <a:prstGeom prst="rect">
            <a:avLst/>
          </a:prstGeom>
          <a:noFill/>
        </p:spPr>
        <p:txBody>
          <a:bodyPr wrap="square" lIns="0" tIns="0" rIns="91440" bIns="0" rtlCol="0" anchor="ctr" anchorCtr="0">
            <a:spAutoFit/>
          </a:bodyPr>
          <a:lstStyle/>
          <a:p>
            <a:pPr rtl="0"/>
            <a:r>
              <a:rPr lang="es-419" sz="1600">
                <a:latin typeface="Century Gothic" panose="020B0502020202020204" pitchFamily="34" charset="0"/>
              </a:rPr>
              <a:t>Texto</a:t>
            </a:r>
          </a:p>
        </p:txBody>
      </p:sp>
      <p:sp>
        <p:nvSpPr>
          <p:cNvPr id="71" name="TextBox 70">
            <a:extLst>
              <a:ext uri="{FF2B5EF4-FFF2-40B4-BE49-F238E27FC236}">
                <a16:creationId xmlns:a16="http://schemas.microsoft.com/office/drawing/2014/main" id="{F1364A1C-F03C-9169-1554-D5C26E42303F}"/>
              </a:ext>
            </a:extLst>
          </p:cNvPr>
          <p:cNvSpPr txBox="1"/>
          <p:nvPr/>
        </p:nvSpPr>
        <p:spPr>
          <a:xfrm rot="10800000" flipV="1">
            <a:off x="3291756" y="4211718"/>
            <a:ext cx="1632067" cy="246221"/>
          </a:xfrm>
          <a:prstGeom prst="rect">
            <a:avLst/>
          </a:prstGeom>
          <a:noFill/>
        </p:spPr>
        <p:txBody>
          <a:bodyPr wrap="square" lIns="0" tIns="0" rIns="91440" bIns="0" rtlCol="0" anchor="ctr" anchorCtr="0">
            <a:spAutoFit/>
          </a:bodyPr>
          <a:lstStyle/>
          <a:p>
            <a:pPr rtl="0"/>
            <a:r>
              <a:rPr lang="es-419" sz="1600">
                <a:latin typeface="Century Gothic" panose="020B0502020202020204" pitchFamily="34" charset="0"/>
              </a:rPr>
              <a:t>Texto</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2915503"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2972528" y="5489404"/>
            <a:ext cx="2286000" cy="338554"/>
          </a:xfrm>
          <a:prstGeom prst="rect">
            <a:avLst/>
          </a:prstGeom>
          <a:noFill/>
        </p:spPr>
        <p:txBody>
          <a:bodyPr wrap="square" lIns="0" tIns="0" rIns="0" bIns="0" rtlCol="0" anchor="ctr" anchorCtr="0">
            <a:spAutoFit/>
          </a:bodyPr>
          <a:lstStyle/>
          <a:p>
            <a:pPr algn="ctr" rtl="0"/>
            <a:r>
              <a:rPr lang="es-419" sz="2200">
                <a:latin typeface="Century Gothic" panose="020B0502020202020204" pitchFamily="34" charset="0"/>
              </a:rPr>
              <a:t>Texto</a:t>
            </a:r>
          </a:p>
        </p:txBody>
      </p:sp>
      <p:sp>
        <p:nvSpPr>
          <p:cNvPr id="79" name="Rounded Rectangle 78">
            <a:extLst>
              <a:ext uri="{FF2B5EF4-FFF2-40B4-BE49-F238E27FC236}">
                <a16:creationId xmlns:a16="http://schemas.microsoft.com/office/drawing/2014/main" id="{8B20385F-17D4-6A93-6409-170B04C312C0}"/>
              </a:ext>
            </a:extLst>
          </p:cNvPr>
          <p:cNvSpPr/>
          <p:nvPr/>
        </p:nvSpPr>
        <p:spPr>
          <a:xfrm>
            <a:off x="5478485" y="176863"/>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274812E3-CF07-5FAA-DB99-817651091BC5}"/>
              </a:ext>
            </a:extLst>
          </p:cNvPr>
          <p:cNvSpPr txBox="1"/>
          <p:nvPr/>
        </p:nvSpPr>
        <p:spPr>
          <a:xfrm>
            <a:off x="5535510" y="687789"/>
            <a:ext cx="2286000" cy="338554"/>
          </a:xfrm>
          <a:prstGeom prst="rect">
            <a:avLst/>
          </a:prstGeom>
          <a:noFill/>
        </p:spPr>
        <p:txBody>
          <a:bodyPr wrap="square" lIns="0" tIns="0" rIns="0" bIns="0" rtlCol="0" anchor="ctr" anchorCtr="0">
            <a:spAutoFit/>
          </a:bodyPr>
          <a:lstStyle/>
          <a:p>
            <a:pPr algn="ctr" rtl="0"/>
            <a:r>
              <a:rPr lang="es-419" sz="2200">
                <a:latin typeface="Century Gothic" panose="020B0502020202020204" pitchFamily="34" charset="0"/>
              </a:rPr>
              <a:t>Texto</a:t>
            </a:r>
          </a:p>
        </p:txBody>
      </p:sp>
      <p:sp>
        <p:nvSpPr>
          <p:cNvPr id="82" name="TextBox 81">
            <a:extLst>
              <a:ext uri="{FF2B5EF4-FFF2-40B4-BE49-F238E27FC236}">
                <a16:creationId xmlns:a16="http://schemas.microsoft.com/office/drawing/2014/main" id="{1F02515A-966D-13E0-C0BD-B04FB8987760}"/>
              </a:ext>
            </a:extLst>
          </p:cNvPr>
          <p:cNvSpPr txBox="1"/>
          <p:nvPr/>
        </p:nvSpPr>
        <p:spPr>
          <a:xfrm>
            <a:off x="5862711" y="2068467"/>
            <a:ext cx="1636776" cy="246221"/>
          </a:xfrm>
          <a:prstGeom prst="rect">
            <a:avLst/>
          </a:prstGeom>
          <a:noFill/>
        </p:spPr>
        <p:txBody>
          <a:bodyPr wrap="square" lIns="0" tIns="0" rIns="91440" bIns="0" rtlCol="0" anchor="ctr" anchorCtr="0">
            <a:spAutoFit/>
          </a:bodyPr>
          <a:lstStyle/>
          <a:p>
            <a:pPr rtl="0"/>
            <a:r>
              <a:rPr lang="es-419" sz="1600">
                <a:latin typeface="Century Gothic" panose="020B0502020202020204" pitchFamily="34" charset="0"/>
              </a:rPr>
              <a:t>Texto</a:t>
            </a:r>
          </a:p>
        </p:txBody>
      </p:sp>
      <p:sp>
        <p:nvSpPr>
          <p:cNvPr id="83" name="TextBox 82">
            <a:extLst>
              <a:ext uri="{FF2B5EF4-FFF2-40B4-BE49-F238E27FC236}">
                <a16:creationId xmlns:a16="http://schemas.microsoft.com/office/drawing/2014/main" id="{3CAECAFF-B1EB-4729-3739-74994B73AFCC}"/>
              </a:ext>
            </a:extLst>
          </p:cNvPr>
          <p:cNvSpPr txBox="1"/>
          <p:nvPr/>
        </p:nvSpPr>
        <p:spPr>
          <a:xfrm rot="10800000" flipV="1">
            <a:off x="5854738" y="4639147"/>
            <a:ext cx="1632067" cy="246221"/>
          </a:xfrm>
          <a:prstGeom prst="rect">
            <a:avLst/>
          </a:prstGeom>
          <a:noFill/>
        </p:spPr>
        <p:txBody>
          <a:bodyPr wrap="square" lIns="0" tIns="0" rIns="91440" bIns="0" rtlCol="0" anchor="ctr" anchorCtr="0">
            <a:spAutoFit/>
          </a:bodyPr>
          <a:lstStyle/>
          <a:p>
            <a:pPr rtl="0"/>
            <a:r>
              <a:rPr lang="es-419" sz="1600">
                <a:latin typeface="Century Gothic" panose="020B0502020202020204" pitchFamily="34" charset="0"/>
              </a:rPr>
              <a:t>Texto</a:t>
            </a:r>
          </a:p>
        </p:txBody>
      </p:sp>
      <p:sp>
        <p:nvSpPr>
          <p:cNvPr id="84" name="Rounded Rectangle 83">
            <a:extLst>
              <a:ext uri="{FF2B5EF4-FFF2-40B4-BE49-F238E27FC236}">
                <a16:creationId xmlns:a16="http://schemas.microsoft.com/office/drawing/2014/main" id="{2A6E4309-460D-9BE9-D295-708A9B461BF0}"/>
              </a:ext>
            </a:extLst>
          </p:cNvPr>
          <p:cNvSpPr/>
          <p:nvPr/>
        </p:nvSpPr>
        <p:spPr>
          <a:xfrm>
            <a:off x="5478485" y="5347587"/>
            <a:ext cx="2396030" cy="1360406"/>
          </a:xfrm>
          <a:prstGeom prst="roundRect">
            <a:avLst>
              <a:gd name="adj" fmla="val 10920"/>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3567210E-F14D-86D1-8EB6-44F1CF18CC5B}"/>
              </a:ext>
            </a:extLst>
          </p:cNvPr>
          <p:cNvSpPr txBox="1"/>
          <p:nvPr/>
        </p:nvSpPr>
        <p:spPr>
          <a:xfrm>
            <a:off x="5535510" y="5858513"/>
            <a:ext cx="2286000" cy="338554"/>
          </a:xfrm>
          <a:prstGeom prst="rect">
            <a:avLst/>
          </a:prstGeom>
          <a:noFill/>
        </p:spPr>
        <p:txBody>
          <a:bodyPr wrap="square" lIns="0" tIns="0" rIns="0" bIns="0" rtlCol="0" anchor="ctr" anchorCtr="0">
            <a:spAutoFit/>
          </a:bodyPr>
          <a:lstStyle/>
          <a:p>
            <a:pPr algn="ctr" rtl="0"/>
            <a:r>
              <a:rPr lang="es-419" sz="2200">
                <a:latin typeface="Century Gothic" panose="020B0502020202020204" pitchFamily="34" charset="0"/>
              </a:rPr>
              <a:t>Texto</a:t>
            </a:r>
          </a:p>
        </p:txBody>
      </p:sp>
      <p:sp>
        <p:nvSpPr>
          <p:cNvPr id="89" name="Rounded Rectangle 88">
            <a:extLst>
              <a:ext uri="{FF2B5EF4-FFF2-40B4-BE49-F238E27FC236}">
                <a16:creationId xmlns:a16="http://schemas.microsoft.com/office/drawing/2014/main" id="{557E4D4F-CEAC-7B6A-CA87-BA34C5F1E57D}"/>
              </a:ext>
            </a:extLst>
          </p:cNvPr>
          <p:cNvSpPr/>
          <p:nvPr/>
        </p:nvSpPr>
        <p:spPr>
          <a:xfrm>
            <a:off x="8041441" y="524699"/>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A5E52DA1-27D2-644D-C806-158890F7E655}"/>
              </a:ext>
            </a:extLst>
          </p:cNvPr>
          <p:cNvSpPr txBox="1"/>
          <p:nvPr/>
        </p:nvSpPr>
        <p:spPr>
          <a:xfrm>
            <a:off x="8098466" y="1035625"/>
            <a:ext cx="2286000" cy="338554"/>
          </a:xfrm>
          <a:prstGeom prst="rect">
            <a:avLst/>
          </a:prstGeom>
          <a:noFill/>
        </p:spPr>
        <p:txBody>
          <a:bodyPr wrap="square" lIns="0" tIns="0" rIns="0" bIns="0" rtlCol="0" anchor="ctr" anchorCtr="0">
            <a:spAutoFit/>
          </a:bodyPr>
          <a:lstStyle/>
          <a:p>
            <a:pPr algn="ctr" rtl="0"/>
            <a:r>
              <a:rPr lang="es-419" sz="2200">
                <a:latin typeface="Century Gothic" panose="020B0502020202020204" pitchFamily="34" charset="0"/>
              </a:rPr>
              <a:t>Texto</a:t>
            </a:r>
          </a:p>
        </p:txBody>
      </p:sp>
      <p:sp>
        <p:nvSpPr>
          <p:cNvPr id="91" name="TextBox 90">
            <a:extLst>
              <a:ext uri="{FF2B5EF4-FFF2-40B4-BE49-F238E27FC236}">
                <a16:creationId xmlns:a16="http://schemas.microsoft.com/office/drawing/2014/main" id="{C4853E2F-2C91-12F1-EFAD-9BB6DBEB4F1D}"/>
              </a:ext>
            </a:extLst>
          </p:cNvPr>
          <p:cNvSpPr txBox="1"/>
          <p:nvPr/>
        </p:nvSpPr>
        <p:spPr>
          <a:xfrm>
            <a:off x="8425667" y="2387143"/>
            <a:ext cx="1636776" cy="246221"/>
          </a:xfrm>
          <a:prstGeom prst="rect">
            <a:avLst/>
          </a:prstGeom>
          <a:noFill/>
        </p:spPr>
        <p:txBody>
          <a:bodyPr wrap="square" lIns="0" tIns="0" rIns="91440" bIns="0" rtlCol="0" anchor="ctr" anchorCtr="0">
            <a:spAutoFit/>
          </a:bodyPr>
          <a:lstStyle/>
          <a:p>
            <a:pPr rtl="0"/>
            <a:r>
              <a:rPr lang="es-419" sz="1600">
                <a:latin typeface="Century Gothic" panose="020B0502020202020204" pitchFamily="34" charset="0"/>
              </a:rPr>
              <a:t>Texto</a:t>
            </a:r>
          </a:p>
        </p:txBody>
      </p:sp>
      <p:sp>
        <p:nvSpPr>
          <p:cNvPr id="92" name="TextBox 91">
            <a:extLst>
              <a:ext uri="{FF2B5EF4-FFF2-40B4-BE49-F238E27FC236}">
                <a16:creationId xmlns:a16="http://schemas.microsoft.com/office/drawing/2014/main" id="{44F79DD5-1162-F19C-F449-C8A19F18F290}"/>
              </a:ext>
            </a:extLst>
          </p:cNvPr>
          <p:cNvSpPr txBox="1"/>
          <p:nvPr/>
        </p:nvSpPr>
        <p:spPr>
          <a:xfrm rot="10800000" flipV="1">
            <a:off x="8417693" y="4240878"/>
            <a:ext cx="1632067" cy="246221"/>
          </a:xfrm>
          <a:prstGeom prst="rect">
            <a:avLst/>
          </a:prstGeom>
          <a:noFill/>
        </p:spPr>
        <p:txBody>
          <a:bodyPr wrap="square" lIns="0" tIns="0" rIns="91440" bIns="0" rtlCol="0" anchor="ctr" anchorCtr="0">
            <a:spAutoFit/>
          </a:bodyPr>
          <a:lstStyle/>
          <a:p>
            <a:pPr rtl="0"/>
            <a:r>
              <a:rPr lang="es-419" sz="1600">
                <a:latin typeface="Century Gothic" panose="020B0502020202020204" pitchFamily="34" charset="0"/>
              </a:rPr>
              <a:t>Texto</a:t>
            </a:r>
          </a:p>
        </p:txBody>
      </p:sp>
      <p:sp>
        <p:nvSpPr>
          <p:cNvPr id="93" name="Rounded Rectangle 92">
            <a:extLst>
              <a:ext uri="{FF2B5EF4-FFF2-40B4-BE49-F238E27FC236}">
                <a16:creationId xmlns:a16="http://schemas.microsoft.com/office/drawing/2014/main" id="{9046F40D-A828-175E-EA97-2A97E22E77E3}"/>
              </a:ext>
            </a:extLst>
          </p:cNvPr>
          <p:cNvSpPr/>
          <p:nvPr/>
        </p:nvSpPr>
        <p:spPr>
          <a:xfrm>
            <a:off x="8041441" y="4978478"/>
            <a:ext cx="2396030" cy="1360406"/>
          </a:xfrm>
          <a:prstGeom prst="roundRect">
            <a:avLst>
              <a:gd name="adj" fmla="val 10920"/>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EC76C3C1-8279-7CB9-907E-1BD195C0B8E6}"/>
              </a:ext>
            </a:extLst>
          </p:cNvPr>
          <p:cNvSpPr txBox="1"/>
          <p:nvPr/>
        </p:nvSpPr>
        <p:spPr>
          <a:xfrm>
            <a:off x="8098466" y="5489404"/>
            <a:ext cx="2286000" cy="338554"/>
          </a:xfrm>
          <a:prstGeom prst="rect">
            <a:avLst/>
          </a:prstGeom>
          <a:noFill/>
        </p:spPr>
        <p:txBody>
          <a:bodyPr wrap="square" lIns="0" tIns="0" rIns="0" bIns="0" rtlCol="0" anchor="ctr" anchorCtr="0">
            <a:spAutoFit/>
          </a:bodyPr>
          <a:lstStyle/>
          <a:p>
            <a:pPr algn="ctr" rtl="0"/>
            <a:r>
              <a:rPr lang="es-419" sz="2200">
                <a:latin typeface="Century Gothic" panose="020B0502020202020204" pitchFamily="34" charset="0"/>
              </a:rPr>
              <a:t>Texto</a:t>
            </a:r>
          </a:p>
        </p:txBody>
      </p:sp>
      <p:cxnSp>
        <p:nvCxnSpPr>
          <p:cNvPr id="96" name="Straight Connector 95">
            <a:extLst>
              <a:ext uri="{FF2B5EF4-FFF2-40B4-BE49-F238E27FC236}">
                <a16:creationId xmlns:a16="http://schemas.microsoft.com/office/drawing/2014/main" id="{0CD8CA00-1CB9-F364-E08B-EA04A240D642}"/>
              </a:ext>
            </a:extLst>
          </p:cNvPr>
          <p:cNvCxnSpPr>
            <a:cxnSpLocks/>
          </p:cNvCxnSpPr>
          <p:nvPr/>
        </p:nvCxnSpPr>
        <p:spPr>
          <a:xfrm>
            <a:off x="2314561" y="27442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78BFFFB8-ACE8-92B4-7489-94F221864393}"/>
              </a:ext>
            </a:extLst>
          </p:cNvPr>
          <p:cNvCxnSpPr>
            <a:cxnSpLocks/>
          </p:cNvCxnSpPr>
          <p:nvPr/>
        </p:nvCxnSpPr>
        <p:spPr>
          <a:xfrm>
            <a:off x="2329477" y="409045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80B0C499-EA63-CD57-9143-2E49FBCD9F4A}"/>
              </a:ext>
            </a:extLst>
          </p:cNvPr>
          <p:cNvCxnSpPr>
            <a:cxnSpLocks/>
          </p:cNvCxnSpPr>
          <p:nvPr/>
        </p:nvCxnSpPr>
        <p:spPr>
          <a:xfrm>
            <a:off x="9893836" y="2485341"/>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E72DDF50-ACE6-3A19-7764-C35FCA55BDB7}"/>
              </a:ext>
            </a:extLst>
          </p:cNvPr>
          <p:cNvCxnSpPr>
            <a:cxnSpLocks/>
          </p:cNvCxnSpPr>
          <p:nvPr/>
        </p:nvCxnSpPr>
        <p:spPr>
          <a:xfrm>
            <a:off x="9874708" y="4372659"/>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22C52FC6-4F4C-0670-0081-46E030356970}"/>
              </a:ext>
            </a:extLst>
          </p:cNvPr>
          <p:cNvCxnSpPr>
            <a:cxnSpLocks/>
          </p:cNvCxnSpPr>
          <p:nvPr/>
        </p:nvCxnSpPr>
        <p:spPr>
          <a:xfrm>
            <a:off x="4770540" y="2468782"/>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A1C0FC7F-A52D-24E7-B600-2E8502A4A944}"/>
              </a:ext>
            </a:extLst>
          </p:cNvPr>
          <p:cNvCxnSpPr>
            <a:cxnSpLocks/>
          </p:cNvCxnSpPr>
          <p:nvPr/>
        </p:nvCxnSpPr>
        <p:spPr>
          <a:xfrm>
            <a:off x="4751412" y="4356100"/>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45421E9F-16C7-2E20-796B-3D493ED51976}"/>
              </a:ext>
            </a:extLst>
          </p:cNvPr>
          <p:cNvCxnSpPr>
            <a:cxnSpLocks/>
          </p:cNvCxnSpPr>
          <p:nvPr/>
        </p:nvCxnSpPr>
        <p:spPr>
          <a:xfrm>
            <a:off x="7199607" y="2209205"/>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3F3A8B2B-4F6D-E474-B94D-E748EFF5F5FA}"/>
              </a:ext>
            </a:extLst>
          </p:cNvPr>
          <p:cNvCxnSpPr>
            <a:cxnSpLocks/>
          </p:cNvCxnSpPr>
          <p:nvPr/>
        </p:nvCxnSpPr>
        <p:spPr>
          <a:xfrm>
            <a:off x="7180479" y="4776068"/>
            <a:ext cx="457200" cy="0"/>
          </a:xfrm>
          <a:prstGeom prst="line">
            <a:avLst/>
          </a:prstGeom>
          <a:ln w="41275" cap="rnd">
            <a:solidFill>
              <a:srgbClr val="8499A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22521404"/>
              </p:ext>
            </p:extLst>
          </p:nvPr>
        </p:nvGraphicFramePr>
        <p:xfrm>
          <a:off x="787790" y="1050352"/>
          <a:ext cx="10344808" cy="2468352"/>
        </p:xfrm>
        <a:graphic>
          <a:graphicData uri="http://schemas.openxmlformats.org/drawingml/2006/table">
            <a:tbl>
              <a:tblPr firstRow="1" firstCol="1" bandRow="1">
                <a:tableStyleId>{5C22544A-7EE6-4342-B048-85BDC9FD1C3A}</a:tableStyleId>
              </a:tblPr>
              <a:tblGrid>
                <a:gridCol w="10344808">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12585</TotalTime>
  <Words>281</Words>
  <Application>Microsoft Office PowerPoint</Application>
  <PresentationFormat>Widescreen</PresentationFormat>
  <Paragraphs>26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190</cp:revision>
  <cp:lastPrinted>2024-02-20T23:48:17Z</cp:lastPrinted>
  <dcterms:created xsi:type="dcterms:W3CDTF">2021-07-07T23:54:57Z</dcterms:created>
  <dcterms:modified xsi:type="dcterms:W3CDTF">2024-11-04T14:20:39Z</dcterms:modified>
</cp:coreProperties>
</file>