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1B1AD"/>
    <a:srgbClr val="CBE5E9"/>
    <a:srgbClr val="118079"/>
    <a:srgbClr val="C98107"/>
    <a:srgbClr val="817B56"/>
    <a:srgbClr val="56935D"/>
    <a:srgbClr val="416E46"/>
    <a:srgbClr val="C93A0B"/>
    <a:srgbClr val="8F5C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es.smartsheet.com/try-it?trp=2812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8377963" cy="1077218"/>
          </a:xfrm>
          <a:prstGeom prst="rect">
            <a:avLst/>
          </a:prstGeom>
          <a:noFill/>
          <a:effectLst/>
        </p:spPr>
        <p:txBody>
          <a:bodyPr wrap="square" rtlCol="0">
            <a:spAutoFit/>
          </a:bodyPr>
          <a:lstStyle/>
          <a:p>
            <a:pPr rtl="0"/>
            <a:r>
              <a:rPr lang="es-419" sz="3200" b="1" dirty="0">
                <a:solidFill>
                  <a:schemeClr val="tx1">
                    <a:lumMod val="65000"/>
                    <a:lumOff val="35000"/>
                  </a:schemeClr>
                </a:solidFill>
                <a:latin typeface="Century Gothic" panose="020B0502020202020204" pitchFamily="34" charset="0"/>
              </a:rPr>
              <a:t>Plantillas de diagrama de causa-efecto de flecha para PowerPoint</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3" y="1473715"/>
            <a:ext cx="4527431" cy="5110694"/>
          </a:xfrm>
          <a:prstGeom prst="rect">
            <a:avLst/>
          </a:prstGeom>
          <a:noFill/>
        </p:spPr>
        <p:txBody>
          <a:bodyPr wrap="square" rtlCol="0">
            <a:spAutoFit/>
          </a:bodyPr>
          <a:lstStyle/>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Cuándo se debe usar esta plantilla: </a:t>
            </a:r>
            <a:r>
              <a:rPr lang="es-419" sz="1300" i="0" u="none" strike="noStrike" dirty="0">
                <a:solidFill>
                  <a:srgbClr val="000000"/>
                </a:solidFill>
                <a:effectLst/>
                <a:latin typeface="Century Gothic" panose="020B0502020202020204" pitchFamily="34" charset="0"/>
              </a:rPr>
              <a:t>Los gerentes de proyectos y los líderes de equipo pueden usar esta plantilla de diagrama de causa-efecto durante las sesiones de intercambio de ideas para identificar las posibles causas de un problema. La plantilla sirve como ayuda visual para que los equipos clasifiquen los factores que contribuyen a un problema. A los consultores también les puede resultar útil esta plantilla a la hora de realizar diagnósticos o mejoras en los procesos de la organización.</a:t>
            </a:r>
          </a:p>
          <a:p>
            <a:pPr algn="l" rtl="0">
              <a:lnSpc>
                <a:spcPct val="120000"/>
              </a:lnSpc>
              <a:spcBef>
                <a:spcPts val="0"/>
              </a:spcBef>
              <a:spcAft>
                <a:spcPts val="0"/>
              </a:spcAft>
            </a:pPr>
            <a:r>
              <a:rPr lang="es-419" sz="1300" i="0" u="none" strike="noStrike" dirty="0">
                <a:solidFill>
                  <a:srgbClr val="000000"/>
                </a:solidFill>
                <a:effectLst/>
                <a:latin typeface="Century Gothic" panose="020B0502020202020204" pitchFamily="34" charset="0"/>
              </a:rPr>
              <a:t>  </a:t>
            </a:r>
          </a:p>
          <a:p>
            <a:pPr algn="l" rtl="0">
              <a:lnSpc>
                <a:spcPct val="120000"/>
              </a:lnSpc>
              <a:spcBef>
                <a:spcPts val="0"/>
              </a:spcBef>
              <a:spcAft>
                <a:spcPts val="0"/>
              </a:spcAft>
            </a:pPr>
            <a:r>
              <a:rPr lang="es-419" sz="1300" b="1" i="0" u="none" strike="noStrike" dirty="0">
                <a:solidFill>
                  <a:srgbClr val="000000"/>
                </a:solidFill>
                <a:effectLst/>
                <a:latin typeface="Century Gothic" panose="020B0502020202020204" pitchFamily="34" charset="0"/>
              </a:rPr>
              <a:t>Funciones notables de la plantilla: </a:t>
            </a:r>
            <a:r>
              <a:rPr lang="es-419" sz="1300" i="0" u="none" strike="noStrike" dirty="0">
                <a:solidFill>
                  <a:srgbClr val="000000"/>
                </a:solidFill>
                <a:effectLst/>
                <a:latin typeface="Century Gothic" panose="020B0502020202020204" pitchFamily="34" charset="0"/>
              </a:rPr>
              <a:t>En la plantilla, se incluye un diseño dinámico en forma de flecha a partir del que se dirige visualmente la atención hacia el planteamiento del problema o la meta principal. En ella, se proporcionan varios cuadros de texto para ingresar descripciones detalladas. Con las secciones codificadas por color, también se simplifica la tarea de distinguir entre categorías, lo que permite que el equipo sostenga una actitud intuitiva al momento de seguir el debate y participar en él.</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88835" y="1585140"/>
            <a:ext cx="6820954" cy="3836786"/>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53548EFD-60BD-3174-0615-55F59FC1A2C7}"/>
              </a:ext>
            </a:extLst>
          </p:cNvPr>
          <p:cNvPicPr>
            <a:picLocks noChangeAspect="1"/>
          </p:cNvPicPr>
          <p:nvPr/>
        </p:nvPicPr>
        <p:blipFill>
          <a:blip r:embed="rId5"/>
          <a:srcRect/>
          <a:stretch/>
        </p:blipFill>
        <p:spPr>
          <a:xfrm>
            <a:off x="8627610" y="298882"/>
            <a:ext cx="3276311"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100000">
              <a:srgbClr val="CBE5E9"/>
            </a:gs>
          </a:gsLst>
          <a:lin ang="3600000" scaled="0"/>
        </a:gradFill>
        <a:effectLst/>
      </p:bgPr>
    </p:bg>
    <p:spTree>
      <p:nvGrpSpPr>
        <p:cNvPr id="1" name=""/>
        <p:cNvGrpSpPr/>
        <p:nvPr/>
      </p:nvGrpSpPr>
      <p:grpSpPr>
        <a:xfrm>
          <a:off x="0" y="0"/>
          <a:ext cx="0" cy="0"/>
          <a:chOff x="0" y="0"/>
          <a:chExt cx="0" cy="0"/>
        </a:xfrm>
      </p:grpSpPr>
      <p:sp>
        <p:nvSpPr>
          <p:cNvPr id="45" name="Snip Single Corner Rectangle 44">
            <a:extLst>
              <a:ext uri="{FF2B5EF4-FFF2-40B4-BE49-F238E27FC236}">
                <a16:creationId xmlns:a16="http://schemas.microsoft.com/office/drawing/2014/main" id="{51F1A4AE-7731-B4D5-4E6B-E970799ED27C}"/>
              </a:ext>
            </a:extLst>
          </p:cNvPr>
          <p:cNvSpPr/>
          <p:nvPr/>
        </p:nvSpPr>
        <p:spPr>
          <a:xfrm>
            <a:off x="6670880" y="370390"/>
            <a:ext cx="2963119" cy="509286"/>
          </a:xfrm>
          <a:prstGeom prst="snip1Rect">
            <a:avLst>
              <a:gd name="adj" fmla="val 50000"/>
            </a:avLst>
          </a:prstGeom>
          <a:solidFill>
            <a:srgbClr val="3A8FC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ight Triangle 59">
            <a:extLst>
              <a:ext uri="{FF2B5EF4-FFF2-40B4-BE49-F238E27FC236}">
                <a16:creationId xmlns:a16="http://schemas.microsoft.com/office/drawing/2014/main" id="{8E6D2B3C-20AB-14AD-83E4-E342C51ECEED}"/>
              </a:ext>
            </a:extLst>
          </p:cNvPr>
          <p:cNvSpPr/>
          <p:nvPr/>
        </p:nvSpPr>
        <p:spPr>
          <a:xfrm>
            <a:off x="6670878" y="370390"/>
            <a:ext cx="509286" cy="509285"/>
          </a:xfrm>
          <a:prstGeom prst="rtTriangle">
            <a:avLst/>
          </a:prstGeom>
          <a:solidFill>
            <a:srgbClr val="255C8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nip Single Corner Rectangle 41">
            <a:extLst>
              <a:ext uri="{FF2B5EF4-FFF2-40B4-BE49-F238E27FC236}">
                <a16:creationId xmlns:a16="http://schemas.microsoft.com/office/drawing/2014/main" id="{6F10979A-941C-9B54-650F-BB83575B7D57}"/>
              </a:ext>
            </a:extLst>
          </p:cNvPr>
          <p:cNvSpPr/>
          <p:nvPr/>
        </p:nvSpPr>
        <p:spPr>
          <a:xfrm>
            <a:off x="3416462" y="370390"/>
            <a:ext cx="2963119" cy="509286"/>
          </a:xfrm>
          <a:prstGeom prst="snip1Rect">
            <a:avLst>
              <a:gd name="adj" fmla="val 50000"/>
            </a:avLst>
          </a:prstGeom>
          <a:solidFill>
            <a:schemeClr val="bg2">
              <a:lumMod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a:extLst>
              <a:ext uri="{FF2B5EF4-FFF2-40B4-BE49-F238E27FC236}">
                <a16:creationId xmlns:a16="http://schemas.microsoft.com/office/drawing/2014/main" id="{7B6859D5-09CB-6BBA-3ABC-C3F978496DEF}"/>
              </a:ext>
            </a:extLst>
          </p:cNvPr>
          <p:cNvSpPr/>
          <p:nvPr/>
        </p:nvSpPr>
        <p:spPr>
          <a:xfrm>
            <a:off x="0" y="2466854"/>
            <a:ext cx="12060819" cy="1924291"/>
          </a:xfrm>
          <a:prstGeom prst="rightArrow">
            <a:avLst>
              <a:gd name="adj1" fmla="val 24688"/>
              <a:gd name="adj2" fmla="val 51774"/>
            </a:avLst>
          </a:prstGeom>
          <a:gradFill>
            <a:gsLst>
              <a:gs pos="35000">
                <a:srgbClr val="61B1AD"/>
              </a:gs>
              <a:gs pos="0">
                <a:srgbClr val="CBE5E9"/>
              </a:gs>
              <a:gs pos="89000">
                <a:srgbClr val="118079"/>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0FFFD815-5B22-DFB9-CCA0-66851BE79852}"/>
              </a:ext>
            </a:extLst>
          </p:cNvPr>
          <p:cNvSpPr txBox="1"/>
          <p:nvPr/>
        </p:nvSpPr>
        <p:spPr>
          <a:xfrm>
            <a:off x="1" y="3217764"/>
            <a:ext cx="11053822" cy="430887"/>
          </a:xfrm>
          <a:prstGeom prst="rect">
            <a:avLst/>
          </a:prstGeom>
          <a:noFill/>
        </p:spPr>
        <p:txBody>
          <a:bodyPr wrap="square" lIns="0" tIns="0" rIns="0" bIns="0" rtlCol="0">
            <a:spAutoFit/>
          </a:bodyPr>
          <a:lstStyle/>
          <a:p>
            <a:pPr algn="r" rtl="0"/>
            <a:r>
              <a:rPr lang="es-419" sz="2800">
                <a:solidFill>
                  <a:schemeClr val="bg1"/>
                </a:solidFill>
                <a:latin typeface="Century Gothic" panose="020B0502020202020204" pitchFamily="34" charset="0"/>
              </a:rPr>
              <a:t>TEXTO</a:t>
            </a:r>
          </a:p>
        </p:txBody>
      </p:sp>
      <p:sp>
        <p:nvSpPr>
          <p:cNvPr id="32" name="Half Frame 31">
            <a:extLst>
              <a:ext uri="{FF2B5EF4-FFF2-40B4-BE49-F238E27FC236}">
                <a16:creationId xmlns:a16="http://schemas.microsoft.com/office/drawing/2014/main" id="{FBB3DFCE-F835-F324-8607-659A9804408E}"/>
              </a:ext>
            </a:extLst>
          </p:cNvPr>
          <p:cNvSpPr/>
          <p:nvPr/>
        </p:nvSpPr>
        <p:spPr>
          <a:xfrm rot="8100000">
            <a:off x="10597978" y="2880819"/>
            <a:ext cx="1096362" cy="1096360"/>
          </a:xfrm>
          <a:prstGeom prst="halfFrame">
            <a:avLst/>
          </a:prstGeom>
          <a:gradFill>
            <a:gsLst>
              <a:gs pos="19000">
                <a:srgbClr val="61B1AD"/>
              </a:gs>
              <a:gs pos="73000">
                <a:srgbClr val="118079"/>
              </a:gs>
            </a:gsLst>
            <a:lin ang="27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Snip Single Corner Rectangle 33">
            <a:extLst>
              <a:ext uri="{FF2B5EF4-FFF2-40B4-BE49-F238E27FC236}">
                <a16:creationId xmlns:a16="http://schemas.microsoft.com/office/drawing/2014/main" id="{62DB82EC-ED07-32E9-768D-4ADA67D46C20}"/>
              </a:ext>
            </a:extLst>
          </p:cNvPr>
          <p:cNvSpPr/>
          <p:nvPr/>
        </p:nvSpPr>
        <p:spPr>
          <a:xfrm>
            <a:off x="162046" y="370390"/>
            <a:ext cx="2963119" cy="509286"/>
          </a:xfrm>
          <a:prstGeom prst="snip1Rect">
            <a:avLst>
              <a:gd name="adj" fmla="val 50000"/>
            </a:avLst>
          </a:prstGeom>
          <a:solidFill>
            <a:srgbClr val="C93A0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Snip Single Corner Rectangle 37">
            <a:extLst>
              <a:ext uri="{FF2B5EF4-FFF2-40B4-BE49-F238E27FC236}">
                <a16:creationId xmlns:a16="http://schemas.microsoft.com/office/drawing/2014/main" id="{1B559353-1AEE-4A06-D3F2-38D4986FC1EA}"/>
              </a:ext>
            </a:extLst>
          </p:cNvPr>
          <p:cNvSpPr/>
          <p:nvPr/>
        </p:nvSpPr>
        <p:spPr>
          <a:xfrm flipV="1">
            <a:off x="162045" y="5978324"/>
            <a:ext cx="2963119" cy="509286"/>
          </a:xfrm>
          <a:prstGeom prst="snip1Rect">
            <a:avLst>
              <a:gd name="adj" fmla="val 50000"/>
            </a:avLst>
          </a:prstGeom>
          <a:solidFill>
            <a:srgbClr val="C98107"/>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Snip Single Corner Rectangle 38">
            <a:extLst>
              <a:ext uri="{FF2B5EF4-FFF2-40B4-BE49-F238E27FC236}">
                <a16:creationId xmlns:a16="http://schemas.microsoft.com/office/drawing/2014/main" id="{6FA3427B-E334-30AF-C6F7-841836E05147}"/>
              </a:ext>
            </a:extLst>
          </p:cNvPr>
          <p:cNvSpPr/>
          <p:nvPr/>
        </p:nvSpPr>
        <p:spPr>
          <a:xfrm flipV="1">
            <a:off x="3416462" y="5978324"/>
            <a:ext cx="2963119" cy="509286"/>
          </a:xfrm>
          <a:prstGeom prst="snip1Rect">
            <a:avLst>
              <a:gd name="adj" fmla="val 50000"/>
            </a:avLst>
          </a:prstGeom>
          <a:solidFill>
            <a:srgbClr val="817B5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Snip Single Corner Rectangle 39">
            <a:extLst>
              <a:ext uri="{FF2B5EF4-FFF2-40B4-BE49-F238E27FC236}">
                <a16:creationId xmlns:a16="http://schemas.microsoft.com/office/drawing/2014/main" id="{F32B9A55-2FBC-D031-DA6A-8485F0201CD5}"/>
              </a:ext>
            </a:extLst>
          </p:cNvPr>
          <p:cNvSpPr/>
          <p:nvPr/>
        </p:nvSpPr>
        <p:spPr>
          <a:xfrm flipV="1">
            <a:off x="6670878" y="5978324"/>
            <a:ext cx="2963119" cy="509286"/>
          </a:xfrm>
          <a:prstGeom prst="snip1Rect">
            <a:avLst>
              <a:gd name="adj" fmla="val 50000"/>
            </a:avLst>
          </a:prstGeom>
          <a:solidFill>
            <a:srgbClr val="56935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Connector 48">
            <a:extLst>
              <a:ext uri="{FF2B5EF4-FFF2-40B4-BE49-F238E27FC236}">
                <a16:creationId xmlns:a16="http://schemas.microsoft.com/office/drawing/2014/main" id="{E35E6780-DCEC-6B7B-775E-DF939074BB19}"/>
              </a:ext>
            </a:extLst>
          </p:cNvPr>
          <p:cNvCxnSpPr/>
          <p:nvPr/>
        </p:nvCxnSpPr>
        <p:spPr>
          <a:xfrm>
            <a:off x="8734062" y="879676"/>
            <a:ext cx="2314937" cy="231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12EC001-00BB-D1AB-AA25-48C3CD4C805F}"/>
              </a:ext>
            </a:extLst>
          </p:cNvPr>
          <p:cNvCxnSpPr>
            <a:cxnSpLocks/>
          </p:cNvCxnSpPr>
          <p:nvPr/>
        </p:nvCxnSpPr>
        <p:spPr>
          <a:xfrm flipV="1">
            <a:off x="6702708" y="1481551"/>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312CC18F-D40C-8E02-C078-DFE4E9932476}"/>
              </a:ext>
            </a:extLst>
          </p:cNvPr>
          <p:cNvCxnSpPr>
            <a:cxnSpLocks/>
          </p:cNvCxnSpPr>
          <p:nvPr/>
        </p:nvCxnSpPr>
        <p:spPr>
          <a:xfrm flipV="1">
            <a:off x="7413101" y="2197724"/>
            <a:ext cx="2641921" cy="14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EFE71A5-5B64-A318-6BB8-AE90A2AB6693}"/>
              </a:ext>
            </a:extLst>
          </p:cNvPr>
          <p:cNvCxnSpPr>
            <a:cxnSpLocks/>
          </p:cNvCxnSpPr>
          <p:nvPr/>
        </p:nvCxnSpPr>
        <p:spPr>
          <a:xfrm flipV="1">
            <a:off x="8121088" y="2913897"/>
            <a:ext cx="2641921" cy="14575"/>
          </a:xfrm>
          <a:prstGeom prst="line">
            <a:avLst/>
          </a:prstGeom>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8C7BD71A-2412-3957-C52F-4260353E64C3}"/>
              </a:ext>
            </a:extLst>
          </p:cNvPr>
          <p:cNvSpPr txBox="1"/>
          <p:nvPr/>
        </p:nvSpPr>
        <p:spPr>
          <a:xfrm>
            <a:off x="6702708" y="1176199"/>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56" name="TextBox 55">
            <a:extLst>
              <a:ext uri="{FF2B5EF4-FFF2-40B4-BE49-F238E27FC236}">
                <a16:creationId xmlns:a16="http://schemas.microsoft.com/office/drawing/2014/main" id="{4C29924B-0EED-4458-F042-7533CB0C16C2}"/>
              </a:ext>
            </a:extLst>
          </p:cNvPr>
          <p:cNvSpPr txBox="1"/>
          <p:nvPr/>
        </p:nvSpPr>
        <p:spPr>
          <a:xfrm>
            <a:off x="7413101" y="1863319"/>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58" name="TextBox 57">
            <a:extLst>
              <a:ext uri="{FF2B5EF4-FFF2-40B4-BE49-F238E27FC236}">
                <a16:creationId xmlns:a16="http://schemas.microsoft.com/office/drawing/2014/main" id="{D0DAB3E5-7504-9A6D-4E14-3607870C11EB}"/>
              </a:ext>
            </a:extLst>
          </p:cNvPr>
          <p:cNvSpPr txBox="1"/>
          <p:nvPr/>
        </p:nvSpPr>
        <p:spPr>
          <a:xfrm>
            <a:off x="8121088" y="2579492"/>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61" name="Right Triangle 60">
            <a:extLst>
              <a:ext uri="{FF2B5EF4-FFF2-40B4-BE49-F238E27FC236}">
                <a16:creationId xmlns:a16="http://schemas.microsoft.com/office/drawing/2014/main" id="{8B7ED5B3-7E57-3236-71CE-0F0952EE3585}"/>
              </a:ext>
            </a:extLst>
          </p:cNvPr>
          <p:cNvSpPr/>
          <p:nvPr/>
        </p:nvSpPr>
        <p:spPr>
          <a:xfrm>
            <a:off x="3416460" y="369168"/>
            <a:ext cx="509286" cy="509285"/>
          </a:xfrm>
          <a:prstGeom prst="rtTriangle">
            <a:avLst/>
          </a:prstGeom>
          <a:solidFill>
            <a:schemeClr val="bg2">
              <a:lumMod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ight Triangle 61">
            <a:extLst>
              <a:ext uri="{FF2B5EF4-FFF2-40B4-BE49-F238E27FC236}">
                <a16:creationId xmlns:a16="http://schemas.microsoft.com/office/drawing/2014/main" id="{00CFA292-B088-E040-EF7B-D372B53C3F2A}"/>
              </a:ext>
            </a:extLst>
          </p:cNvPr>
          <p:cNvSpPr/>
          <p:nvPr/>
        </p:nvSpPr>
        <p:spPr>
          <a:xfrm>
            <a:off x="162044" y="369168"/>
            <a:ext cx="509286" cy="509285"/>
          </a:xfrm>
          <a:prstGeom prst="rtTriangle">
            <a:avLst/>
          </a:prstGeom>
          <a:solidFill>
            <a:srgbClr val="83250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8B67434E-2833-5FC7-9A7C-6D46C02CC30C}"/>
              </a:ext>
            </a:extLst>
          </p:cNvPr>
          <p:cNvSpPr txBox="1"/>
          <p:nvPr/>
        </p:nvSpPr>
        <p:spPr>
          <a:xfrm>
            <a:off x="162045" y="455756"/>
            <a:ext cx="2696901" cy="338554"/>
          </a:xfrm>
          <a:prstGeom prst="rect">
            <a:avLst/>
          </a:prstGeom>
          <a:noFill/>
        </p:spPr>
        <p:txBody>
          <a:bodyPr wrap="square" lIns="0" tIns="0" rIns="0" bIns="0" rtlCol="0">
            <a:spAutoFit/>
          </a:bodyPr>
          <a:lstStyle/>
          <a:p>
            <a:pPr algn="r" rtl="0"/>
            <a:r>
              <a:rPr lang="es-419" sz="2200">
                <a:solidFill>
                  <a:schemeClr val="bg1"/>
                </a:solidFill>
                <a:latin typeface="Century Gothic" panose="020B0502020202020204" pitchFamily="34" charset="0"/>
              </a:rPr>
              <a:t>TEXTO</a:t>
            </a:r>
          </a:p>
        </p:txBody>
      </p:sp>
      <p:sp>
        <p:nvSpPr>
          <p:cNvPr id="43" name="TextBox 42">
            <a:extLst>
              <a:ext uri="{FF2B5EF4-FFF2-40B4-BE49-F238E27FC236}">
                <a16:creationId xmlns:a16="http://schemas.microsoft.com/office/drawing/2014/main" id="{5133449A-446C-6F9C-C1B7-C0FFF70C83BB}"/>
              </a:ext>
            </a:extLst>
          </p:cNvPr>
          <p:cNvSpPr txBox="1"/>
          <p:nvPr/>
        </p:nvSpPr>
        <p:spPr>
          <a:xfrm>
            <a:off x="3416461" y="455756"/>
            <a:ext cx="2696901" cy="338554"/>
          </a:xfrm>
          <a:prstGeom prst="rect">
            <a:avLst/>
          </a:prstGeom>
          <a:noFill/>
        </p:spPr>
        <p:txBody>
          <a:bodyPr wrap="square" lIns="0" tIns="0" rIns="0" bIns="0" rtlCol="0">
            <a:spAutoFit/>
          </a:bodyPr>
          <a:lstStyle/>
          <a:p>
            <a:pPr algn="r" rtl="0"/>
            <a:r>
              <a:rPr lang="es-419" sz="2200">
                <a:solidFill>
                  <a:schemeClr val="bg1"/>
                </a:solidFill>
                <a:latin typeface="Century Gothic" panose="020B0502020202020204" pitchFamily="34" charset="0"/>
              </a:rPr>
              <a:t>TEXTO</a:t>
            </a:r>
          </a:p>
        </p:txBody>
      </p:sp>
      <p:sp>
        <p:nvSpPr>
          <p:cNvPr id="46" name="TextBox 45">
            <a:extLst>
              <a:ext uri="{FF2B5EF4-FFF2-40B4-BE49-F238E27FC236}">
                <a16:creationId xmlns:a16="http://schemas.microsoft.com/office/drawing/2014/main" id="{86304543-D712-4F30-9300-CCB3F3456E84}"/>
              </a:ext>
            </a:extLst>
          </p:cNvPr>
          <p:cNvSpPr txBox="1"/>
          <p:nvPr/>
        </p:nvSpPr>
        <p:spPr>
          <a:xfrm>
            <a:off x="6670879" y="455756"/>
            <a:ext cx="2696901" cy="338554"/>
          </a:xfrm>
          <a:prstGeom prst="rect">
            <a:avLst/>
          </a:prstGeom>
          <a:noFill/>
        </p:spPr>
        <p:txBody>
          <a:bodyPr wrap="square" lIns="0" tIns="0" rIns="0" bIns="0" rtlCol="0">
            <a:spAutoFit/>
          </a:bodyPr>
          <a:lstStyle/>
          <a:p>
            <a:pPr algn="r" rtl="0"/>
            <a:r>
              <a:rPr lang="es-419" sz="2200">
                <a:solidFill>
                  <a:schemeClr val="bg1"/>
                </a:solidFill>
                <a:latin typeface="Century Gothic" panose="020B0502020202020204" pitchFamily="34" charset="0"/>
              </a:rPr>
              <a:t>TEXTO</a:t>
            </a:r>
          </a:p>
        </p:txBody>
      </p:sp>
      <p:sp>
        <p:nvSpPr>
          <p:cNvPr id="63" name="Right Triangle 62">
            <a:extLst>
              <a:ext uri="{FF2B5EF4-FFF2-40B4-BE49-F238E27FC236}">
                <a16:creationId xmlns:a16="http://schemas.microsoft.com/office/drawing/2014/main" id="{F4DC6787-3067-75D4-9413-4A70462650FB}"/>
              </a:ext>
            </a:extLst>
          </p:cNvPr>
          <p:cNvSpPr/>
          <p:nvPr/>
        </p:nvSpPr>
        <p:spPr>
          <a:xfrm rot="5400000">
            <a:off x="6670878" y="5978323"/>
            <a:ext cx="509286" cy="509285"/>
          </a:xfrm>
          <a:prstGeom prst="rtTriangle">
            <a:avLst/>
          </a:prstGeom>
          <a:solidFill>
            <a:srgbClr val="416E4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ight Triangle 63">
            <a:extLst>
              <a:ext uri="{FF2B5EF4-FFF2-40B4-BE49-F238E27FC236}">
                <a16:creationId xmlns:a16="http://schemas.microsoft.com/office/drawing/2014/main" id="{FC3B50E6-5004-5AD7-C838-2F7DEF58BB5B}"/>
              </a:ext>
            </a:extLst>
          </p:cNvPr>
          <p:cNvSpPr/>
          <p:nvPr/>
        </p:nvSpPr>
        <p:spPr>
          <a:xfrm rot="5400000">
            <a:off x="3416460" y="5977101"/>
            <a:ext cx="509286" cy="509285"/>
          </a:xfrm>
          <a:prstGeom prst="rtTriangle">
            <a:avLst/>
          </a:prstGeom>
          <a:solidFill>
            <a:srgbClr val="5A563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ight Triangle 64">
            <a:extLst>
              <a:ext uri="{FF2B5EF4-FFF2-40B4-BE49-F238E27FC236}">
                <a16:creationId xmlns:a16="http://schemas.microsoft.com/office/drawing/2014/main" id="{000D07F1-BB38-79BE-CEB2-0E1639D58D41}"/>
              </a:ext>
            </a:extLst>
          </p:cNvPr>
          <p:cNvSpPr/>
          <p:nvPr/>
        </p:nvSpPr>
        <p:spPr>
          <a:xfrm rot="5400000">
            <a:off x="162044" y="5977101"/>
            <a:ext cx="509286" cy="509285"/>
          </a:xfrm>
          <a:prstGeom prst="rtTriangle">
            <a:avLst/>
          </a:prstGeom>
          <a:solidFill>
            <a:srgbClr val="8F5C0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7FD14BA-8341-4F57-F499-D472EA1B0A84}"/>
              </a:ext>
            </a:extLst>
          </p:cNvPr>
          <p:cNvSpPr txBox="1"/>
          <p:nvPr/>
        </p:nvSpPr>
        <p:spPr>
          <a:xfrm>
            <a:off x="162044" y="6063690"/>
            <a:ext cx="2696901" cy="338554"/>
          </a:xfrm>
          <a:prstGeom prst="rect">
            <a:avLst/>
          </a:prstGeom>
          <a:noFill/>
        </p:spPr>
        <p:txBody>
          <a:bodyPr wrap="square" lIns="0" tIns="0" rIns="0" bIns="0" rtlCol="0">
            <a:spAutoFit/>
          </a:bodyPr>
          <a:lstStyle/>
          <a:p>
            <a:pPr algn="r" rtl="0"/>
            <a:r>
              <a:rPr lang="es-419" sz="2200">
                <a:solidFill>
                  <a:schemeClr val="bg1"/>
                </a:solidFill>
                <a:latin typeface="Century Gothic" panose="020B0502020202020204" pitchFamily="34" charset="0"/>
              </a:rPr>
              <a:t>TEXTO</a:t>
            </a:r>
          </a:p>
        </p:txBody>
      </p:sp>
      <p:sp>
        <p:nvSpPr>
          <p:cNvPr id="44" name="TextBox 43">
            <a:extLst>
              <a:ext uri="{FF2B5EF4-FFF2-40B4-BE49-F238E27FC236}">
                <a16:creationId xmlns:a16="http://schemas.microsoft.com/office/drawing/2014/main" id="{1871F2F7-9F41-3352-4133-E656E307304E}"/>
              </a:ext>
            </a:extLst>
          </p:cNvPr>
          <p:cNvSpPr txBox="1"/>
          <p:nvPr/>
        </p:nvSpPr>
        <p:spPr>
          <a:xfrm>
            <a:off x="3416460" y="6063690"/>
            <a:ext cx="2696901" cy="338554"/>
          </a:xfrm>
          <a:prstGeom prst="rect">
            <a:avLst/>
          </a:prstGeom>
          <a:noFill/>
        </p:spPr>
        <p:txBody>
          <a:bodyPr wrap="square" lIns="0" tIns="0" rIns="0" bIns="0" rtlCol="0">
            <a:spAutoFit/>
          </a:bodyPr>
          <a:lstStyle/>
          <a:p>
            <a:pPr algn="r" rtl="0"/>
            <a:r>
              <a:rPr lang="es-419" sz="2200">
                <a:solidFill>
                  <a:schemeClr val="bg1"/>
                </a:solidFill>
                <a:latin typeface="Century Gothic" panose="020B0502020202020204" pitchFamily="34" charset="0"/>
              </a:rPr>
              <a:t>TEXTO</a:t>
            </a:r>
          </a:p>
        </p:txBody>
      </p:sp>
      <p:sp>
        <p:nvSpPr>
          <p:cNvPr id="47" name="TextBox 46">
            <a:extLst>
              <a:ext uri="{FF2B5EF4-FFF2-40B4-BE49-F238E27FC236}">
                <a16:creationId xmlns:a16="http://schemas.microsoft.com/office/drawing/2014/main" id="{71A5D1F6-0555-0C2B-165D-3CC88B0F9AC9}"/>
              </a:ext>
            </a:extLst>
          </p:cNvPr>
          <p:cNvSpPr txBox="1"/>
          <p:nvPr/>
        </p:nvSpPr>
        <p:spPr>
          <a:xfrm>
            <a:off x="6670878" y="6063690"/>
            <a:ext cx="2696901" cy="338554"/>
          </a:xfrm>
          <a:prstGeom prst="rect">
            <a:avLst/>
          </a:prstGeom>
          <a:noFill/>
        </p:spPr>
        <p:txBody>
          <a:bodyPr wrap="square" lIns="0" tIns="0" rIns="0" bIns="0" rtlCol="0">
            <a:spAutoFit/>
          </a:bodyPr>
          <a:lstStyle/>
          <a:p>
            <a:pPr algn="r" rtl="0"/>
            <a:r>
              <a:rPr lang="es-419" sz="2200">
                <a:solidFill>
                  <a:schemeClr val="bg1"/>
                </a:solidFill>
                <a:latin typeface="Century Gothic" panose="020B0502020202020204" pitchFamily="34" charset="0"/>
              </a:rPr>
              <a:t>TEXTO</a:t>
            </a:r>
          </a:p>
        </p:txBody>
      </p:sp>
      <p:cxnSp>
        <p:nvCxnSpPr>
          <p:cNvPr id="66" name="Straight Connector 65">
            <a:extLst>
              <a:ext uri="{FF2B5EF4-FFF2-40B4-BE49-F238E27FC236}">
                <a16:creationId xmlns:a16="http://schemas.microsoft.com/office/drawing/2014/main" id="{0FB1894B-0EA3-9B20-E08D-1E513206FC98}"/>
              </a:ext>
            </a:extLst>
          </p:cNvPr>
          <p:cNvCxnSpPr/>
          <p:nvPr/>
        </p:nvCxnSpPr>
        <p:spPr>
          <a:xfrm>
            <a:off x="5479644" y="881210"/>
            <a:ext cx="2314937" cy="2314937"/>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1348EF2-D36D-095A-0021-B5C91B2B4507}"/>
              </a:ext>
            </a:extLst>
          </p:cNvPr>
          <p:cNvCxnSpPr>
            <a:cxnSpLocks/>
          </p:cNvCxnSpPr>
          <p:nvPr/>
        </p:nvCxnSpPr>
        <p:spPr>
          <a:xfrm flipV="1">
            <a:off x="3448290" y="1483085"/>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0900574F-90DF-6BAD-7D72-65C1910DEBB2}"/>
              </a:ext>
            </a:extLst>
          </p:cNvPr>
          <p:cNvCxnSpPr>
            <a:cxnSpLocks/>
          </p:cNvCxnSpPr>
          <p:nvPr/>
        </p:nvCxnSpPr>
        <p:spPr>
          <a:xfrm flipV="1">
            <a:off x="4158683" y="2199258"/>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56CD465D-CBDF-024F-C381-A720BE73F1BC}"/>
              </a:ext>
            </a:extLst>
          </p:cNvPr>
          <p:cNvCxnSpPr>
            <a:cxnSpLocks/>
          </p:cNvCxnSpPr>
          <p:nvPr/>
        </p:nvCxnSpPr>
        <p:spPr>
          <a:xfrm flipV="1">
            <a:off x="4866670" y="2915431"/>
            <a:ext cx="2641921" cy="14575"/>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70" name="TextBox 69">
            <a:extLst>
              <a:ext uri="{FF2B5EF4-FFF2-40B4-BE49-F238E27FC236}">
                <a16:creationId xmlns:a16="http://schemas.microsoft.com/office/drawing/2014/main" id="{A3A18558-2690-884A-3199-47858BFDDAFF}"/>
              </a:ext>
            </a:extLst>
          </p:cNvPr>
          <p:cNvSpPr txBox="1"/>
          <p:nvPr/>
        </p:nvSpPr>
        <p:spPr>
          <a:xfrm>
            <a:off x="3448290" y="1177733"/>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71" name="TextBox 70">
            <a:extLst>
              <a:ext uri="{FF2B5EF4-FFF2-40B4-BE49-F238E27FC236}">
                <a16:creationId xmlns:a16="http://schemas.microsoft.com/office/drawing/2014/main" id="{D5725808-7267-5A3C-69B8-7384F5C4ADCD}"/>
              </a:ext>
            </a:extLst>
          </p:cNvPr>
          <p:cNvSpPr txBox="1"/>
          <p:nvPr/>
        </p:nvSpPr>
        <p:spPr>
          <a:xfrm>
            <a:off x="4158683" y="1864853"/>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72" name="TextBox 71">
            <a:extLst>
              <a:ext uri="{FF2B5EF4-FFF2-40B4-BE49-F238E27FC236}">
                <a16:creationId xmlns:a16="http://schemas.microsoft.com/office/drawing/2014/main" id="{76E49127-AC1B-311F-3A81-070189FD1A62}"/>
              </a:ext>
            </a:extLst>
          </p:cNvPr>
          <p:cNvSpPr txBox="1"/>
          <p:nvPr/>
        </p:nvSpPr>
        <p:spPr>
          <a:xfrm>
            <a:off x="4866670" y="2581026"/>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cxnSp>
        <p:nvCxnSpPr>
          <p:cNvPr id="73" name="Straight Connector 72">
            <a:extLst>
              <a:ext uri="{FF2B5EF4-FFF2-40B4-BE49-F238E27FC236}">
                <a16:creationId xmlns:a16="http://schemas.microsoft.com/office/drawing/2014/main" id="{67210A83-5CAB-F204-B685-59396D886903}"/>
              </a:ext>
            </a:extLst>
          </p:cNvPr>
          <p:cNvCxnSpPr/>
          <p:nvPr/>
        </p:nvCxnSpPr>
        <p:spPr>
          <a:xfrm>
            <a:off x="2194853" y="879676"/>
            <a:ext cx="2314937" cy="2314937"/>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0DE50885-DD1B-5B5A-F5D4-9C98A1ADFA65}"/>
              </a:ext>
            </a:extLst>
          </p:cNvPr>
          <p:cNvCxnSpPr>
            <a:cxnSpLocks/>
          </p:cNvCxnSpPr>
          <p:nvPr/>
        </p:nvCxnSpPr>
        <p:spPr>
          <a:xfrm flipV="1">
            <a:off x="163499" y="1481551"/>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8CC3C1AB-16B8-86E1-6417-DEB2E6C0B0FC}"/>
              </a:ext>
            </a:extLst>
          </p:cNvPr>
          <p:cNvCxnSpPr>
            <a:cxnSpLocks/>
          </p:cNvCxnSpPr>
          <p:nvPr/>
        </p:nvCxnSpPr>
        <p:spPr>
          <a:xfrm flipV="1">
            <a:off x="873892" y="2197724"/>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4BD8DDCA-BD51-7901-D771-619EEFB602D0}"/>
              </a:ext>
            </a:extLst>
          </p:cNvPr>
          <p:cNvCxnSpPr>
            <a:cxnSpLocks/>
          </p:cNvCxnSpPr>
          <p:nvPr/>
        </p:nvCxnSpPr>
        <p:spPr>
          <a:xfrm flipV="1">
            <a:off x="1581879" y="2913897"/>
            <a:ext cx="2641921" cy="14575"/>
          </a:xfrm>
          <a:prstGeom prst="line">
            <a:avLst/>
          </a:prstGeom>
          <a:ln>
            <a:solidFill>
              <a:srgbClr val="C93A0B"/>
            </a:solidFill>
          </a:ln>
        </p:spPr>
        <p:style>
          <a:lnRef idx="1">
            <a:schemeClr val="accent1"/>
          </a:lnRef>
          <a:fillRef idx="0">
            <a:schemeClr val="accent1"/>
          </a:fillRef>
          <a:effectRef idx="0">
            <a:schemeClr val="accent1"/>
          </a:effectRef>
          <a:fontRef idx="minor">
            <a:schemeClr val="tx1"/>
          </a:fontRef>
        </p:style>
      </p:cxnSp>
      <p:sp>
        <p:nvSpPr>
          <p:cNvPr id="77" name="TextBox 76">
            <a:extLst>
              <a:ext uri="{FF2B5EF4-FFF2-40B4-BE49-F238E27FC236}">
                <a16:creationId xmlns:a16="http://schemas.microsoft.com/office/drawing/2014/main" id="{EF35F95C-CF2B-DCD3-0808-38AA745DCE8F}"/>
              </a:ext>
            </a:extLst>
          </p:cNvPr>
          <p:cNvSpPr txBox="1"/>
          <p:nvPr/>
        </p:nvSpPr>
        <p:spPr>
          <a:xfrm>
            <a:off x="163499" y="1176199"/>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78" name="TextBox 77">
            <a:extLst>
              <a:ext uri="{FF2B5EF4-FFF2-40B4-BE49-F238E27FC236}">
                <a16:creationId xmlns:a16="http://schemas.microsoft.com/office/drawing/2014/main" id="{CB1200BB-8112-1900-F861-59A9A1EEE78C}"/>
              </a:ext>
            </a:extLst>
          </p:cNvPr>
          <p:cNvSpPr txBox="1"/>
          <p:nvPr/>
        </p:nvSpPr>
        <p:spPr>
          <a:xfrm>
            <a:off x="873892" y="1863319"/>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79" name="TextBox 78">
            <a:extLst>
              <a:ext uri="{FF2B5EF4-FFF2-40B4-BE49-F238E27FC236}">
                <a16:creationId xmlns:a16="http://schemas.microsoft.com/office/drawing/2014/main" id="{996A07B3-319B-FDC4-E939-BB5AAD107B42}"/>
              </a:ext>
            </a:extLst>
          </p:cNvPr>
          <p:cNvSpPr txBox="1"/>
          <p:nvPr/>
        </p:nvSpPr>
        <p:spPr>
          <a:xfrm>
            <a:off x="1581879" y="2579492"/>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cxnSp>
        <p:nvCxnSpPr>
          <p:cNvPr id="82" name="Straight Connector 81">
            <a:extLst>
              <a:ext uri="{FF2B5EF4-FFF2-40B4-BE49-F238E27FC236}">
                <a16:creationId xmlns:a16="http://schemas.microsoft.com/office/drawing/2014/main" id="{3E3777FC-9770-BF58-09B8-D81CD5106C7D}"/>
              </a:ext>
            </a:extLst>
          </p:cNvPr>
          <p:cNvCxnSpPr/>
          <p:nvPr/>
        </p:nvCxnSpPr>
        <p:spPr>
          <a:xfrm flipV="1">
            <a:off x="8728273" y="3662164"/>
            <a:ext cx="2314937" cy="2314937"/>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6E12EC87-98D5-42FF-1855-7D2380ABE946}"/>
              </a:ext>
            </a:extLst>
          </p:cNvPr>
          <p:cNvCxnSpPr>
            <a:cxnSpLocks/>
          </p:cNvCxnSpPr>
          <p:nvPr/>
        </p:nvCxnSpPr>
        <p:spPr>
          <a:xfrm>
            <a:off x="6696919" y="5360651"/>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212710E-3545-2C01-66A5-82B6BC7831B3}"/>
              </a:ext>
            </a:extLst>
          </p:cNvPr>
          <p:cNvCxnSpPr>
            <a:cxnSpLocks/>
          </p:cNvCxnSpPr>
          <p:nvPr/>
        </p:nvCxnSpPr>
        <p:spPr>
          <a:xfrm>
            <a:off x="7407312" y="4644478"/>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AA9D3F7-FCB3-E8F9-8906-D414AD12EEA3}"/>
              </a:ext>
            </a:extLst>
          </p:cNvPr>
          <p:cNvCxnSpPr>
            <a:cxnSpLocks/>
          </p:cNvCxnSpPr>
          <p:nvPr/>
        </p:nvCxnSpPr>
        <p:spPr>
          <a:xfrm>
            <a:off x="8115299" y="3928305"/>
            <a:ext cx="2641921" cy="14575"/>
          </a:xfrm>
          <a:prstGeom prst="line">
            <a:avLst/>
          </a:prstGeom>
          <a:ln>
            <a:solidFill>
              <a:srgbClr val="56935D"/>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AABCC653-5E0D-1548-A5E0-000A3CC364A3}"/>
              </a:ext>
            </a:extLst>
          </p:cNvPr>
          <p:cNvSpPr txBox="1"/>
          <p:nvPr/>
        </p:nvSpPr>
        <p:spPr>
          <a:xfrm rot="10800000" flipV="1">
            <a:off x="6696919" y="5434357"/>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87" name="TextBox 86">
            <a:extLst>
              <a:ext uri="{FF2B5EF4-FFF2-40B4-BE49-F238E27FC236}">
                <a16:creationId xmlns:a16="http://schemas.microsoft.com/office/drawing/2014/main" id="{1D4F84B0-1D1B-E4CA-CA21-25C43B291C0C}"/>
              </a:ext>
            </a:extLst>
          </p:cNvPr>
          <p:cNvSpPr txBox="1"/>
          <p:nvPr/>
        </p:nvSpPr>
        <p:spPr>
          <a:xfrm rot="10800000" flipV="1">
            <a:off x="7407312" y="4747237"/>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88" name="TextBox 87">
            <a:extLst>
              <a:ext uri="{FF2B5EF4-FFF2-40B4-BE49-F238E27FC236}">
                <a16:creationId xmlns:a16="http://schemas.microsoft.com/office/drawing/2014/main" id="{032BB44D-7A47-4FF6-7728-33BDA4DCED42}"/>
              </a:ext>
            </a:extLst>
          </p:cNvPr>
          <p:cNvSpPr txBox="1"/>
          <p:nvPr/>
        </p:nvSpPr>
        <p:spPr>
          <a:xfrm rot="10800000" flipV="1">
            <a:off x="8115299" y="4031064"/>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cxnSp>
        <p:nvCxnSpPr>
          <p:cNvPr id="89" name="Straight Connector 88">
            <a:extLst>
              <a:ext uri="{FF2B5EF4-FFF2-40B4-BE49-F238E27FC236}">
                <a16:creationId xmlns:a16="http://schemas.microsoft.com/office/drawing/2014/main" id="{4F9D092A-0C8D-48F1-40B4-6AC9DF53FEC1}"/>
              </a:ext>
            </a:extLst>
          </p:cNvPr>
          <p:cNvCxnSpPr/>
          <p:nvPr/>
        </p:nvCxnSpPr>
        <p:spPr>
          <a:xfrm flipV="1">
            <a:off x="5473855" y="3660630"/>
            <a:ext cx="2314937" cy="2314937"/>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F776640E-92B7-4131-92A7-ECF2EEBA2996}"/>
              </a:ext>
            </a:extLst>
          </p:cNvPr>
          <p:cNvCxnSpPr>
            <a:cxnSpLocks/>
          </p:cNvCxnSpPr>
          <p:nvPr/>
        </p:nvCxnSpPr>
        <p:spPr>
          <a:xfrm>
            <a:off x="3442501" y="5359117"/>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D77C040-F11C-EF79-8763-B6ED19807737}"/>
              </a:ext>
            </a:extLst>
          </p:cNvPr>
          <p:cNvCxnSpPr>
            <a:cxnSpLocks/>
          </p:cNvCxnSpPr>
          <p:nvPr/>
        </p:nvCxnSpPr>
        <p:spPr>
          <a:xfrm>
            <a:off x="4152894" y="4642944"/>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825F86F-B4DF-DCF9-629D-942941B27D40}"/>
              </a:ext>
            </a:extLst>
          </p:cNvPr>
          <p:cNvCxnSpPr>
            <a:cxnSpLocks/>
          </p:cNvCxnSpPr>
          <p:nvPr/>
        </p:nvCxnSpPr>
        <p:spPr>
          <a:xfrm>
            <a:off x="4860881" y="3926771"/>
            <a:ext cx="2641921" cy="14575"/>
          </a:xfrm>
          <a:prstGeom prst="line">
            <a:avLst/>
          </a:prstGeom>
          <a:ln>
            <a:solidFill>
              <a:srgbClr val="817B56"/>
            </a:solidFill>
          </a:ln>
        </p:spPr>
        <p:style>
          <a:lnRef idx="1">
            <a:schemeClr val="accent1"/>
          </a:lnRef>
          <a:fillRef idx="0">
            <a:schemeClr val="accent1"/>
          </a:fillRef>
          <a:effectRef idx="0">
            <a:schemeClr val="accent1"/>
          </a:effectRef>
          <a:fontRef idx="minor">
            <a:schemeClr val="tx1"/>
          </a:fontRef>
        </p:style>
      </p:cxnSp>
      <p:sp>
        <p:nvSpPr>
          <p:cNvPr id="93" name="TextBox 92">
            <a:extLst>
              <a:ext uri="{FF2B5EF4-FFF2-40B4-BE49-F238E27FC236}">
                <a16:creationId xmlns:a16="http://schemas.microsoft.com/office/drawing/2014/main" id="{258D869E-E066-6C0E-5DD2-98482F016054}"/>
              </a:ext>
            </a:extLst>
          </p:cNvPr>
          <p:cNvSpPr txBox="1"/>
          <p:nvPr/>
        </p:nvSpPr>
        <p:spPr>
          <a:xfrm rot="10800000" flipV="1">
            <a:off x="3442501" y="5432823"/>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94" name="TextBox 93">
            <a:extLst>
              <a:ext uri="{FF2B5EF4-FFF2-40B4-BE49-F238E27FC236}">
                <a16:creationId xmlns:a16="http://schemas.microsoft.com/office/drawing/2014/main" id="{3589DB05-2E29-AA0A-C783-4451014399A7}"/>
              </a:ext>
            </a:extLst>
          </p:cNvPr>
          <p:cNvSpPr txBox="1"/>
          <p:nvPr/>
        </p:nvSpPr>
        <p:spPr>
          <a:xfrm rot="10800000" flipV="1">
            <a:off x="4152894" y="4745703"/>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95" name="TextBox 94">
            <a:extLst>
              <a:ext uri="{FF2B5EF4-FFF2-40B4-BE49-F238E27FC236}">
                <a16:creationId xmlns:a16="http://schemas.microsoft.com/office/drawing/2014/main" id="{A3AB1D6C-823F-D800-1546-2E95F29A457E}"/>
              </a:ext>
            </a:extLst>
          </p:cNvPr>
          <p:cNvSpPr txBox="1"/>
          <p:nvPr/>
        </p:nvSpPr>
        <p:spPr>
          <a:xfrm rot="10800000" flipV="1">
            <a:off x="4860881" y="4029530"/>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cxnSp>
        <p:nvCxnSpPr>
          <p:cNvPr id="96" name="Straight Connector 95">
            <a:extLst>
              <a:ext uri="{FF2B5EF4-FFF2-40B4-BE49-F238E27FC236}">
                <a16:creationId xmlns:a16="http://schemas.microsoft.com/office/drawing/2014/main" id="{3B4D86E6-9BD4-83D9-BC42-4769FD581DD0}"/>
              </a:ext>
            </a:extLst>
          </p:cNvPr>
          <p:cNvCxnSpPr/>
          <p:nvPr/>
        </p:nvCxnSpPr>
        <p:spPr>
          <a:xfrm flipV="1">
            <a:off x="2189064" y="3662164"/>
            <a:ext cx="2314937" cy="2314937"/>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788643CE-90A7-E556-B6FC-0FF5CCBE6246}"/>
              </a:ext>
            </a:extLst>
          </p:cNvPr>
          <p:cNvCxnSpPr>
            <a:cxnSpLocks/>
          </p:cNvCxnSpPr>
          <p:nvPr/>
        </p:nvCxnSpPr>
        <p:spPr>
          <a:xfrm>
            <a:off x="157710" y="5360651"/>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95DBBAB4-317C-0FAC-0A33-56F52F6CCC57}"/>
              </a:ext>
            </a:extLst>
          </p:cNvPr>
          <p:cNvCxnSpPr>
            <a:cxnSpLocks/>
          </p:cNvCxnSpPr>
          <p:nvPr/>
        </p:nvCxnSpPr>
        <p:spPr>
          <a:xfrm>
            <a:off x="868103" y="4644478"/>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A8D65641-0E84-E5CC-E2A1-D86167176838}"/>
              </a:ext>
            </a:extLst>
          </p:cNvPr>
          <p:cNvCxnSpPr>
            <a:cxnSpLocks/>
          </p:cNvCxnSpPr>
          <p:nvPr/>
        </p:nvCxnSpPr>
        <p:spPr>
          <a:xfrm>
            <a:off x="1576090" y="3928305"/>
            <a:ext cx="2641921" cy="14575"/>
          </a:xfrm>
          <a:prstGeom prst="line">
            <a:avLst/>
          </a:prstGeom>
          <a:ln>
            <a:solidFill>
              <a:srgbClr val="C98107"/>
            </a:solidFill>
          </a:ln>
        </p:spPr>
        <p:style>
          <a:lnRef idx="1">
            <a:schemeClr val="accent1"/>
          </a:lnRef>
          <a:fillRef idx="0">
            <a:schemeClr val="accent1"/>
          </a:fillRef>
          <a:effectRef idx="0">
            <a:schemeClr val="accent1"/>
          </a:effectRef>
          <a:fontRef idx="minor">
            <a:schemeClr val="tx1"/>
          </a:fontRef>
        </p:style>
      </p:cxnSp>
      <p:sp>
        <p:nvSpPr>
          <p:cNvPr id="100" name="TextBox 99">
            <a:extLst>
              <a:ext uri="{FF2B5EF4-FFF2-40B4-BE49-F238E27FC236}">
                <a16:creationId xmlns:a16="http://schemas.microsoft.com/office/drawing/2014/main" id="{D4ECA409-E72F-9CBC-F272-61E8D9C63875}"/>
              </a:ext>
            </a:extLst>
          </p:cNvPr>
          <p:cNvSpPr txBox="1"/>
          <p:nvPr/>
        </p:nvSpPr>
        <p:spPr>
          <a:xfrm rot="10800000" flipV="1">
            <a:off x="157710" y="5434357"/>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101" name="TextBox 100">
            <a:extLst>
              <a:ext uri="{FF2B5EF4-FFF2-40B4-BE49-F238E27FC236}">
                <a16:creationId xmlns:a16="http://schemas.microsoft.com/office/drawing/2014/main" id="{BAF9985C-792B-0459-A44B-A98C2E2AC010}"/>
              </a:ext>
            </a:extLst>
          </p:cNvPr>
          <p:cNvSpPr txBox="1"/>
          <p:nvPr/>
        </p:nvSpPr>
        <p:spPr>
          <a:xfrm rot="10800000" flipV="1">
            <a:off x="868103" y="4747237"/>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
        <p:nvSpPr>
          <p:cNvPr id="102" name="TextBox 101">
            <a:extLst>
              <a:ext uri="{FF2B5EF4-FFF2-40B4-BE49-F238E27FC236}">
                <a16:creationId xmlns:a16="http://schemas.microsoft.com/office/drawing/2014/main" id="{B9081245-8C32-A49F-BB06-AA45DBFCDCDB}"/>
              </a:ext>
            </a:extLst>
          </p:cNvPr>
          <p:cNvSpPr txBox="1"/>
          <p:nvPr/>
        </p:nvSpPr>
        <p:spPr>
          <a:xfrm rot="10800000" flipV="1">
            <a:off x="1576090" y="4031064"/>
            <a:ext cx="2278026" cy="246221"/>
          </a:xfrm>
          <a:prstGeom prst="rect">
            <a:avLst/>
          </a:prstGeom>
          <a:noFill/>
        </p:spPr>
        <p:txBody>
          <a:bodyPr wrap="square" lIns="0" tIns="0" rIns="91440" bIns="0" rtlCol="0">
            <a:spAutoFit/>
          </a:bodyPr>
          <a:lstStyle/>
          <a:p>
            <a:pPr algn="r" rtl="0"/>
            <a:r>
              <a:rPr lang="es-419" sz="1600">
                <a:latin typeface="Century Gothic" panose="020B0502020202020204" pitchFamily="34" charset="0"/>
              </a:rPr>
              <a:t>Texto</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941594179"/>
              </p:ext>
            </p:extLst>
          </p:nvPr>
        </p:nvGraphicFramePr>
        <p:xfrm>
          <a:off x="787790" y="1050352"/>
          <a:ext cx="10344808" cy="2468352"/>
        </p:xfrm>
        <a:graphic>
          <a:graphicData uri="http://schemas.openxmlformats.org/drawingml/2006/table">
            <a:tbl>
              <a:tblPr firstRow="1" firstCol="1" bandRow="1">
                <a:tableStyleId>{5C22544A-7EE6-4342-B048-85BDC9FD1C3A}</a:tableStyleId>
              </a:tblPr>
              <a:tblGrid>
                <a:gridCol w="10344808">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es-419" sz="1600" b="1" dirty="0">
                          <a:solidFill>
                            <a:schemeClr val="tx1"/>
                          </a:solidFill>
                          <a:effectLst/>
                          <a:latin typeface="Century Gothic" panose="020B0502020202020204" pitchFamily="34" charset="0"/>
                        </a:rPr>
                        <a:t>DESCARGO DE RESPONSABILIDAD</a:t>
                      </a:r>
                    </a:p>
                    <a:p>
                      <a:pPr marL="0" marR="0" rtl="0">
                        <a:spcBef>
                          <a:spcPts val="0"/>
                        </a:spcBef>
                        <a:spcAft>
                          <a:spcPts val="0"/>
                        </a:spcAft>
                      </a:pPr>
                      <a:r>
                        <a:rPr lang="es-419" sz="1200" b="0" dirty="0">
                          <a:solidFill>
                            <a:schemeClr val="tx1"/>
                          </a:solidFill>
                          <a:effectLst/>
                          <a:latin typeface="Century Gothic" panose="020B0502020202020204" pitchFamily="34" charset="0"/>
                        </a:rPr>
                        <a:t> </a:t>
                      </a:r>
                    </a:p>
                    <a:p>
                      <a:pPr marL="0" marR="0" rtl="0">
                        <a:spcBef>
                          <a:spcPts val="0"/>
                        </a:spcBef>
                        <a:spcAft>
                          <a:spcPts val="0"/>
                        </a:spcAft>
                      </a:pPr>
                      <a:r>
                        <a:rPr lang="es-419" sz="1400" b="0" dirty="0">
                          <a:solidFill>
                            <a:schemeClr val="tx1"/>
                          </a:solidFill>
                          <a:effectLst/>
                          <a:latin typeface="Century Gothic" panose="020B0502020202020204" pitchFamily="34" charset="0"/>
                        </a:rPr>
                        <a:t>Todos los artículos, las plantillas o la información que proporcione Smartsheet en el sitio web son solo de referencia. Si bien nos esforzamos por mantener la información actualizada y correcta, no hacemos declaraciones ni garantías de ningún tipo, explícitas o implícitas, sobre la integridad, precisión, confiabilidad, idoneidad o disponibilidad con respecto al sitio web o la información, los artículos, las plantillas o los gráficos relacionados que figuran en el sitio web. Por lo tanto, la confianza que usted deposite en dicha información es estrictamente bajo su propio riesgo.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12436</TotalTime>
  <Words>317</Words>
  <Application>Microsoft Office PowerPoint</Application>
  <PresentationFormat>Widescreen</PresentationFormat>
  <Paragraphs>35</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173</cp:revision>
  <cp:lastPrinted>2024-02-20T23:48:17Z</cp:lastPrinted>
  <dcterms:created xsi:type="dcterms:W3CDTF">2021-07-07T23:54:57Z</dcterms:created>
  <dcterms:modified xsi:type="dcterms:W3CDTF">2024-11-04T14:22:18Z</dcterms:modified>
</cp:coreProperties>
</file>