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1B1AD"/>
    <a:srgbClr val="CBE5E9"/>
    <a:srgbClr val="118079"/>
    <a:srgbClr val="C98107"/>
    <a:srgbClr val="817B56"/>
    <a:srgbClr val="56935D"/>
    <a:srgbClr val="416E46"/>
    <a:srgbClr val="C93A0B"/>
    <a:srgbClr val="8F5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es.smartsheet.com/try-it?trp=2812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377963"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Plantillas de diagrama de causa-efecto de flecha para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3" y="1473715"/>
            <a:ext cx="4527431" cy="5110694"/>
          </a:xfrm>
          <a:prstGeom prst="rect">
            <a:avLst/>
          </a:prstGeom>
          <a:noFill/>
        </p:spPr>
        <p:txBody>
          <a:bodyPr wrap="square" rtlCol="0">
            <a:spAutoFit/>
          </a:bodyPr>
          <a:lstStyle/>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Cuándo se debe usar esta plantilla: </a:t>
            </a:r>
            <a:r>
              <a:rPr lang="es-419" sz="1300" i="0" u="none" strike="noStrike" dirty="0">
                <a:solidFill>
                  <a:srgbClr val="000000"/>
                </a:solidFill>
                <a:effectLst/>
                <a:latin typeface="Century Gothic" panose="020B0502020202020204" pitchFamily="34" charset="0"/>
              </a:rPr>
              <a:t>Los gerentes de proyectos y los líderes de equipo pueden usar esta plantilla de diagrama de causa-efecto durante las sesiones de intercambio de ideas para identificar las posibles causas de un problema. La plantilla sirve como ayuda visual para que los equipos clasifiquen los factores que contribuyen a un problema. A los consultores también les puede resultar útil esta plantilla a la hora de realizar diagnósticos o mejoras en los procesos de la organización.</a:t>
            </a:r>
          </a:p>
          <a:p>
            <a:pPr algn="l" rtl="0">
              <a:lnSpc>
                <a:spcPct val="120000"/>
              </a:lnSpc>
              <a:spcBef>
                <a:spcPts val="0"/>
              </a:spcBef>
              <a:spcAft>
                <a:spcPts val="0"/>
              </a:spcAft>
            </a:pPr>
            <a:r>
              <a:rPr lang="es-419"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Funciones notables de la plantilla: </a:t>
            </a:r>
            <a:r>
              <a:rPr lang="es-419" sz="1300" i="0" u="none" strike="noStrike" dirty="0">
                <a:solidFill>
                  <a:srgbClr val="000000"/>
                </a:solidFill>
                <a:effectLst/>
                <a:latin typeface="Century Gothic" panose="020B0502020202020204" pitchFamily="34" charset="0"/>
              </a:rPr>
              <a:t>En la plantilla, se incluye un diseño dinámico en forma de flecha a partir del que se dirige visualmente la atención hacia el planteamiento del problema o la meta principal. En ella, se proporcionan varios cuadros de texto para ingresar descripciones detalladas. Con las secciones codificadas por color, también se simplifica la tarea de distinguir entre categorías, lo que permite que el equipo sostenga una actitud intuitiva al momento de seguir el debate y participar en él.</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53548EFD-60BD-3174-0615-55F59FC1A2C7}"/>
              </a:ext>
            </a:extLst>
          </p:cNvPr>
          <p:cNvPicPr>
            <a:picLocks noChangeAspect="1"/>
          </p:cNvPicPr>
          <p:nvPr/>
        </p:nvPicPr>
        <p:blipFill>
          <a:blip r:embed="rId5"/>
          <a:srcRect/>
          <a:stretch/>
        </p:blipFill>
        <p:spPr>
          <a:xfrm>
            <a:off x="8627610" y="298882"/>
            <a:ext cx="3276311"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CBE5E9"/>
            </a:gs>
          </a:gsLst>
          <a:lin ang="3600000" scaled="0"/>
        </a:gradFill>
        <a:effectLst/>
      </p:bgPr>
    </p:bg>
    <p:spTree>
      <p:nvGrpSpPr>
        <p:cNvPr id="1" name=""/>
        <p:cNvGrpSpPr/>
        <p:nvPr/>
      </p:nvGrpSpPr>
      <p:grpSpPr>
        <a:xfrm>
          <a:off x="0" y="0"/>
          <a:ext cx="0" cy="0"/>
          <a:chOff x="0" y="0"/>
          <a:chExt cx="0" cy="0"/>
        </a:xfrm>
      </p:grpSpPr>
      <p:sp>
        <p:nvSpPr>
          <p:cNvPr id="45" name="Snip Single Corner Rectangle 44">
            <a:extLst>
              <a:ext uri="{FF2B5EF4-FFF2-40B4-BE49-F238E27FC236}">
                <a16:creationId xmlns:a16="http://schemas.microsoft.com/office/drawing/2014/main" id="{51F1A4AE-7731-B4D5-4E6B-E970799ED27C}"/>
              </a:ext>
            </a:extLst>
          </p:cNvPr>
          <p:cNvSpPr/>
          <p:nvPr/>
        </p:nvSpPr>
        <p:spPr>
          <a:xfrm>
            <a:off x="6670880" y="370390"/>
            <a:ext cx="2963119" cy="509286"/>
          </a:xfrm>
          <a:prstGeom prst="snip1Rect">
            <a:avLst>
              <a:gd name="adj" fmla="val 50000"/>
            </a:avLst>
          </a:prstGeom>
          <a:solidFill>
            <a:srgbClr val="3A8F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59">
            <a:extLst>
              <a:ext uri="{FF2B5EF4-FFF2-40B4-BE49-F238E27FC236}">
                <a16:creationId xmlns:a16="http://schemas.microsoft.com/office/drawing/2014/main" id="{8E6D2B3C-20AB-14AD-83E4-E342C51ECEED}"/>
              </a:ext>
            </a:extLst>
          </p:cNvPr>
          <p:cNvSpPr/>
          <p:nvPr/>
        </p:nvSpPr>
        <p:spPr>
          <a:xfrm>
            <a:off x="6670878" y="370390"/>
            <a:ext cx="509286" cy="509285"/>
          </a:xfrm>
          <a:prstGeom prst="rtTriangle">
            <a:avLst/>
          </a:prstGeom>
          <a:solidFill>
            <a:srgbClr val="255C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nip Single Corner Rectangle 41">
            <a:extLst>
              <a:ext uri="{FF2B5EF4-FFF2-40B4-BE49-F238E27FC236}">
                <a16:creationId xmlns:a16="http://schemas.microsoft.com/office/drawing/2014/main" id="{6F10979A-941C-9B54-650F-BB83575B7D57}"/>
              </a:ext>
            </a:extLst>
          </p:cNvPr>
          <p:cNvSpPr/>
          <p:nvPr/>
        </p:nvSpPr>
        <p:spPr>
          <a:xfrm>
            <a:off x="3416462" y="370390"/>
            <a:ext cx="2963119" cy="509286"/>
          </a:xfrm>
          <a:prstGeom prst="snip1Rect">
            <a:avLst>
              <a:gd name="adj" fmla="val 5000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466854"/>
            <a:ext cx="12060819" cy="1924291"/>
          </a:xfrm>
          <a:prstGeom prst="rightArrow">
            <a:avLst>
              <a:gd name="adj1" fmla="val 24688"/>
              <a:gd name="adj2" fmla="val 51774"/>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FFFD815-5B22-DFB9-CCA0-66851BE79852}"/>
              </a:ext>
            </a:extLst>
          </p:cNvPr>
          <p:cNvSpPr txBox="1"/>
          <p:nvPr/>
        </p:nvSpPr>
        <p:spPr>
          <a:xfrm>
            <a:off x="1" y="3217764"/>
            <a:ext cx="11053822" cy="430887"/>
          </a:xfrm>
          <a:prstGeom prst="rect">
            <a:avLst/>
          </a:prstGeom>
          <a:noFill/>
        </p:spPr>
        <p:txBody>
          <a:bodyPr wrap="square" lIns="0" tIns="0" rIns="0" bIns="0" rtlCol="0">
            <a:spAutoFit/>
          </a:bodyPr>
          <a:lstStyle/>
          <a:p>
            <a:pPr algn="r" rtl="0"/>
            <a:r>
              <a:rPr lang="es-419" sz="2800">
                <a:solidFill>
                  <a:schemeClr val="bg1"/>
                </a:solidFill>
                <a:latin typeface="Century Gothic" panose="020B0502020202020204" pitchFamily="34" charset="0"/>
              </a:rPr>
              <a:t>TEXTO</a:t>
            </a:r>
          </a:p>
        </p:txBody>
      </p:sp>
      <p:sp>
        <p:nvSpPr>
          <p:cNvPr id="32" name="Half Frame 31">
            <a:extLst>
              <a:ext uri="{FF2B5EF4-FFF2-40B4-BE49-F238E27FC236}">
                <a16:creationId xmlns:a16="http://schemas.microsoft.com/office/drawing/2014/main" id="{FBB3DFCE-F835-F324-8607-659A9804408E}"/>
              </a:ext>
            </a:extLst>
          </p:cNvPr>
          <p:cNvSpPr/>
          <p:nvPr/>
        </p:nvSpPr>
        <p:spPr>
          <a:xfrm rot="8100000">
            <a:off x="10597978" y="2880819"/>
            <a:ext cx="1096362" cy="1096360"/>
          </a:xfrm>
          <a:prstGeom prst="halfFrame">
            <a:avLst/>
          </a:prstGeom>
          <a:gradFill>
            <a:gsLst>
              <a:gs pos="19000">
                <a:srgbClr val="61B1AD"/>
              </a:gs>
              <a:gs pos="7300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Snip Single Corner Rectangle 33">
            <a:extLst>
              <a:ext uri="{FF2B5EF4-FFF2-40B4-BE49-F238E27FC236}">
                <a16:creationId xmlns:a16="http://schemas.microsoft.com/office/drawing/2014/main" id="{62DB82EC-ED07-32E9-768D-4ADA67D46C20}"/>
              </a:ext>
            </a:extLst>
          </p:cNvPr>
          <p:cNvSpPr/>
          <p:nvPr/>
        </p:nvSpPr>
        <p:spPr>
          <a:xfrm>
            <a:off x="162046" y="370390"/>
            <a:ext cx="2963119" cy="509286"/>
          </a:xfrm>
          <a:prstGeom prst="snip1Rect">
            <a:avLst>
              <a:gd name="adj" fmla="val 50000"/>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nip Single Corner Rectangle 37">
            <a:extLst>
              <a:ext uri="{FF2B5EF4-FFF2-40B4-BE49-F238E27FC236}">
                <a16:creationId xmlns:a16="http://schemas.microsoft.com/office/drawing/2014/main" id="{1B559353-1AEE-4A06-D3F2-38D4986FC1EA}"/>
              </a:ext>
            </a:extLst>
          </p:cNvPr>
          <p:cNvSpPr/>
          <p:nvPr/>
        </p:nvSpPr>
        <p:spPr>
          <a:xfrm flipV="1">
            <a:off x="162045" y="5978324"/>
            <a:ext cx="2963119" cy="509286"/>
          </a:xfrm>
          <a:prstGeom prst="snip1Rect">
            <a:avLst>
              <a:gd name="adj" fmla="val 50000"/>
            </a:avLst>
          </a:prstGeom>
          <a:solidFill>
            <a:srgbClr val="C981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nip Single Corner Rectangle 38">
            <a:extLst>
              <a:ext uri="{FF2B5EF4-FFF2-40B4-BE49-F238E27FC236}">
                <a16:creationId xmlns:a16="http://schemas.microsoft.com/office/drawing/2014/main" id="{6FA3427B-E334-30AF-C6F7-841836E05147}"/>
              </a:ext>
            </a:extLst>
          </p:cNvPr>
          <p:cNvSpPr/>
          <p:nvPr/>
        </p:nvSpPr>
        <p:spPr>
          <a:xfrm flipV="1">
            <a:off x="3416462" y="5978324"/>
            <a:ext cx="2963119" cy="509286"/>
          </a:xfrm>
          <a:prstGeom prst="snip1Rect">
            <a:avLst>
              <a:gd name="adj" fmla="val 50000"/>
            </a:avLst>
          </a:prstGeom>
          <a:solidFill>
            <a:srgbClr val="817B5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nip Single Corner Rectangle 39">
            <a:extLst>
              <a:ext uri="{FF2B5EF4-FFF2-40B4-BE49-F238E27FC236}">
                <a16:creationId xmlns:a16="http://schemas.microsoft.com/office/drawing/2014/main" id="{F32B9A55-2FBC-D031-DA6A-8485F0201CD5}"/>
              </a:ext>
            </a:extLst>
          </p:cNvPr>
          <p:cNvSpPr/>
          <p:nvPr/>
        </p:nvSpPr>
        <p:spPr>
          <a:xfrm flipV="1">
            <a:off x="6670878" y="5978324"/>
            <a:ext cx="2963119" cy="509286"/>
          </a:xfrm>
          <a:prstGeom prst="snip1Rect">
            <a:avLst>
              <a:gd name="adj" fmla="val 50000"/>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p:nvPr/>
        </p:nvCxnSpPr>
        <p:spPr>
          <a:xfrm>
            <a:off x="8734062" y="879676"/>
            <a:ext cx="2314937" cy="2314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702708" y="1481551"/>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7413101" y="2197724"/>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8121088" y="2913897"/>
            <a:ext cx="2641921" cy="14575"/>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702708" y="1176199"/>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413101" y="1863319"/>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58" name="TextBox 57">
            <a:extLst>
              <a:ext uri="{FF2B5EF4-FFF2-40B4-BE49-F238E27FC236}">
                <a16:creationId xmlns:a16="http://schemas.microsoft.com/office/drawing/2014/main" id="{D0DAB3E5-7504-9A6D-4E14-3607870C11EB}"/>
              </a:ext>
            </a:extLst>
          </p:cNvPr>
          <p:cNvSpPr txBox="1"/>
          <p:nvPr/>
        </p:nvSpPr>
        <p:spPr>
          <a:xfrm>
            <a:off x="8121088" y="2579492"/>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61" name="Right Triangle 60">
            <a:extLst>
              <a:ext uri="{FF2B5EF4-FFF2-40B4-BE49-F238E27FC236}">
                <a16:creationId xmlns:a16="http://schemas.microsoft.com/office/drawing/2014/main" id="{8B7ED5B3-7E57-3236-71CE-0F0952EE3585}"/>
              </a:ext>
            </a:extLst>
          </p:cNvPr>
          <p:cNvSpPr/>
          <p:nvPr/>
        </p:nvSpPr>
        <p:spPr>
          <a:xfrm>
            <a:off x="3416460" y="369168"/>
            <a:ext cx="509286" cy="509285"/>
          </a:xfrm>
          <a:prstGeom prst="rtTriangl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p:nvPr/>
        </p:nvSpPr>
        <p:spPr>
          <a:xfrm>
            <a:off x="162044" y="369168"/>
            <a:ext cx="509286" cy="509285"/>
          </a:xfrm>
          <a:prstGeom prst="rtTriangle">
            <a:avLst/>
          </a:prstGeom>
          <a:solidFill>
            <a:srgbClr val="8325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62045" y="455756"/>
            <a:ext cx="2696901" cy="338554"/>
          </a:xfrm>
          <a:prstGeom prst="rect">
            <a:avLst/>
          </a:prstGeom>
          <a:noFill/>
        </p:spPr>
        <p:txBody>
          <a:bodyPr wrap="square" lIns="0" tIns="0" rIns="0" bIns="0" rtlCol="0">
            <a:spAutoFit/>
          </a:bodyPr>
          <a:lstStyle/>
          <a:p>
            <a:pPr algn="r" rtl="0"/>
            <a:r>
              <a:rPr lang="es-419" sz="2200">
                <a:solidFill>
                  <a:schemeClr val="bg1"/>
                </a:solidFill>
                <a:latin typeface="Century Gothic" panose="020B0502020202020204" pitchFamily="34" charset="0"/>
              </a:rPr>
              <a:t>TEXTO</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16461" y="455756"/>
            <a:ext cx="2696901" cy="338554"/>
          </a:xfrm>
          <a:prstGeom prst="rect">
            <a:avLst/>
          </a:prstGeom>
          <a:noFill/>
        </p:spPr>
        <p:txBody>
          <a:bodyPr wrap="square" lIns="0" tIns="0" rIns="0" bIns="0" rtlCol="0">
            <a:spAutoFit/>
          </a:bodyPr>
          <a:lstStyle/>
          <a:p>
            <a:pPr algn="r" rtl="0"/>
            <a:r>
              <a:rPr lang="es-419" sz="2200">
                <a:solidFill>
                  <a:schemeClr val="bg1"/>
                </a:solidFill>
                <a:latin typeface="Century Gothic" panose="020B0502020202020204" pitchFamily="34" charset="0"/>
              </a:rPr>
              <a:t>TEXTO</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70879" y="455756"/>
            <a:ext cx="2696901" cy="338554"/>
          </a:xfrm>
          <a:prstGeom prst="rect">
            <a:avLst/>
          </a:prstGeom>
          <a:noFill/>
        </p:spPr>
        <p:txBody>
          <a:bodyPr wrap="square" lIns="0" tIns="0" rIns="0" bIns="0" rtlCol="0">
            <a:spAutoFit/>
          </a:bodyPr>
          <a:lstStyle/>
          <a:p>
            <a:pPr algn="r" rtl="0"/>
            <a:r>
              <a:rPr lang="es-419" sz="2200">
                <a:solidFill>
                  <a:schemeClr val="bg1"/>
                </a:solidFill>
                <a:latin typeface="Century Gothic" panose="020B0502020202020204" pitchFamily="34" charset="0"/>
              </a:rPr>
              <a:t>TEXTO</a:t>
            </a:r>
          </a:p>
        </p:txBody>
      </p:sp>
      <p:sp>
        <p:nvSpPr>
          <p:cNvPr id="63" name="Right Triangle 62">
            <a:extLst>
              <a:ext uri="{FF2B5EF4-FFF2-40B4-BE49-F238E27FC236}">
                <a16:creationId xmlns:a16="http://schemas.microsoft.com/office/drawing/2014/main" id="{F4DC6787-3067-75D4-9413-4A70462650FB}"/>
              </a:ext>
            </a:extLst>
          </p:cNvPr>
          <p:cNvSpPr/>
          <p:nvPr/>
        </p:nvSpPr>
        <p:spPr>
          <a:xfrm rot="5400000">
            <a:off x="6670878" y="5978323"/>
            <a:ext cx="509286" cy="509285"/>
          </a:xfrm>
          <a:prstGeom prst="rtTriangle">
            <a:avLst/>
          </a:prstGeom>
          <a:solidFill>
            <a:srgbClr val="416E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p:nvPr/>
        </p:nvSpPr>
        <p:spPr>
          <a:xfrm rot="5400000">
            <a:off x="3416460" y="5977101"/>
            <a:ext cx="509286" cy="509285"/>
          </a:xfrm>
          <a:prstGeom prst="rtTriangle">
            <a:avLst/>
          </a:prstGeom>
          <a:solidFill>
            <a:srgbClr val="5A56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p:nvPr/>
        </p:nvSpPr>
        <p:spPr>
          <a:xfrm rot="5400000">
            <a:off x="162044" y="5977101"/>
            <a:ext cx="509286" cy="509285"/>
          </a:xfrm>
          <a:prstGeom prst="rtTriangle">
            <a:avLst/>
          </a:prstGeom>
          <a:solidFill>
            <a:srgbClr val="8F5C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7FD14BA-8341-4F57-F499-D472EA1B0A84}"/>
              </a:ext>
            </a:extLst>
          </p:cNvPr>
          <p:cNvSpPr txBox="1"/>
          <p:nvPr/>
        </p:nvSpPr>
        <p:spPr>
          <a:xfrm>
            <a:off x="162044" y="6063690"/>
            <a:ext cx="2696901" cy="338554"/>
          </a:xfrm>
          <a:prstGeom prst="rect">
            <a:avLst/>
          </a:prstGeom>
          <a:noFill/>
        </p:spPr>
        <p:txBody>
          <a:bodyPr wrap="square" lIns="0" tIns="0" rIns="0" bIns="0" rtlCol="0">
            <a:spAutoFit/>
          </a:bodyPr>
          <a:lstStyle/>
          <a:p>
            <a:pPr algn="r" rtl="0"/>
            <a:r>
              <a:rPr lang="es-419" sz="2200">
                <a:solidFill>
                  <a:schemeClr val="bg1"/>
                </a:solidFill>
                <a:latin typeface="Century Gothic" panose="020B0502020202020204" pitchFamily="34" charset="0"/>
              </a:rPr>
              <a:t>TEXTO</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16460" y="6063690"/>
            <a:ext cx="2696901" cy="338554"/>
          </a:xfrm>
          <a:prstGeom prst="rect">
            <a:avLst/>
          </a:prstGeom>
          <a:noFill/>
        </p:spPr>
        <p:txBody>
          <a:bodyPr wrap="square" lIns="0" tIns="0" rIns="0" bIns="0" rtlCol="0">
            <a:spAutoFit/>
          </a:bodyPr>
          <a:lstStyle/>
          <a:p>
            <a:pPr algn="r" rtl="0"/>
            <a:r>
              <a:rPr lang="es-419" sz="2200">
                <a:solidFill>
                  <a:schemeClr val="bg1"/>
                </a:solidFill>
                <a:latin typeface="Century Gothic" panose="020B0502020202020204" pitchFamily="34" charset="0"/>
              </a:rPr>
              <a:t>TEXTO</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70878" y="6063690"/>
            <a:ext cx="2696901" cy="338554"/>
          </a:xfrm>
          <a:prstGeom prst="rect">
            <a:avLst/>
          </a:prstGeom>
          <a:noFill/>
        </p:spPr>
        <p:txBody>
          <a:bodyPr wrap="square" lIns="0" tIns="0" rIns="0" bIns="0" rtlCol="0">
            <a:spAutoFit/>
          </a:bodyPr>
          <a:lstStyle/>
          <a:p>
            <a:pPr algn="r" rtl="0"/>
            <a:r>
              <a:rPr lang="es-419" sz="2200">
                <a:solidFill>
                  <a:schemeClr val="bg1"/>
                </a:solidFill>
                <a:latin typeface="Century Gothic" panose="020B0502020202020204" pitchFamily="34" charset="0"/>
              </a:rPr>
              <a:t>TEXTO</a:t>
            </a:r>
          </a:p>
        </p:txBody>
      </p:sp>
      <p:cxnSp>
        <p:nvCxnSpPr>
          <p:cNvPr id="66" name="Straight Connector 65">
            <a:extLst>
              <a:ext uri="{FF2B5EF4-FFF2-40B4-BE49-F238E27FC236}">
                <a16:creationId xmlns:a16="http://schemas.microsoft.com/office/drawing/2014/main" id="{0FB1894B-0EA3-9B20-E08D-1E513206FC98}"/>
              </a:ext>
            </a:extLst>
          </p:cNvPr>
          <p:cNvCxnSpPr/>
          <p:nvPr/>
        </p:nvCxnSpPr>
        <p:spPr>
          <a:xfrm>
            <a:off x="5479644" y="881210"/>
            <a:ext cx="2314937" cy="231493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348EF2-D36D-095A-0021-B5C91B2B4507}"/>
              </a:ext>
            </a:extLst>
          </p:cNvPr>
          <p:cNvCxnSpPr>
            <a:cxnSpLocks/>
          </p:cNvCxnSpPr>
          <p:nvPr/>
        </p:nvCxnSpPr>
        <p:spPr>
          <a:xfrm flipV="1">
            <a:off x="3448290" y="1483085"/>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900574F-90DF-6BAD-7D72-65C1910DEBB2}"/>
              </a:ext>
            </a:extLst>
          </p:cNvPr>
          <p:cNvCxnSpPr>
            <a:cxnSpLocks/>
          </p:cNvCxnSpPr>
          <p:nvPr/>
        </p:nvCxnSpPr>
        <p:spPr>
          <a:xfrm flipV="1">
            <a:off x="4158683" y="2199258"/>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6CD465D-CBDF-024F-C381-A720BE73F1BC}"/>
              </a:ext>
            </a:extLst>
          </p:cNvPr>
          <p:cNvCxnSpPr>
            <a:cxnSpLocks/>
          </p:cNvCxnSpPr>
          <p:nvPr/>
        </p:nvCxnSpPr>
        <p:spPr>
          <a:xfrm flipV="1">
            <a:off x="4866670" y="2915431"/>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3A18558-2690-884A-3199-47858BFDDAFF}"/>
              </a:ext>
            </a:extLst>
          </p:cNvPr>
          <p:cNvSpPr txBox="1"/>
          <p:nvPr/>
        </p:nvSpPr>
        <p:spPr>
          <a:xfrm>
            <a:off x="3448290" y="1177733"/>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158683" y="1864853"/>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866670" y="2581026"/>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cxnSp>
        <p:nvCxnSpPr>
          <p:cNvPr id="73" name="Straight Connector 72">
            <a:extLst>
              <a:ext uri="{FF2B5EF4-FFF2-40B4-BE49-F238E27FC236}">
                <a16:creationId xmlns:a16="http://schemas.microsoft.com/office/drawing/2014/main" id="{67210A83-5CAB-F204-B685-59396D886903}"/>
              </a:ext>
            </a:extLst>
          </p:cNvPr>
          <p:cNvCxnSpPr/>
          <p:nvPr/>
        </p:nvCxnSpPr>
        <p:spPr>
          <a:xfrm>
            <a:off x="2194853" y="879676"/>
            <a:ext cx="2314937" cy="2314937"/>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DE50885-DD1B-5B5A-F5D4-9C98A1ADFA65}"/>
              </a:ext>
            </a:extLst>
          </p:cNvPr>
          <p:cNvCxnSpPr>
            <a:cxnSpLocks/>
          </p:cNvCxnSpPr>
          <p:nvPr/>
        </p:nvCxnSpPr>
        <p:spPr>
          <a:xfrm flipV="1">
            <a:off x="163499" y="1481551"/>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CC3C1AB-16B8-86E1-6417-DEB2E6C0B0FC}"/>
              </a:ext>
            </a:extLst>
          </p:cNvPr>
          <p:cNvCxnSpPr>
            <a:cxnSpLocks/>
          </p:cNvCxnSpPr>
          <p:nvPr/>
        </p:nvCxnSpPr>
        <p:spPr>
          <a:xfrm flipV="1">
            <a:off x="873892" y="2197724"/>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BD8DDCA-BD51-7901-D771-619EEFB602D0}"/>
              </a:ext>
            </a:extLst>
          </p:cNvPr>
          <p:cNvCxnSpPr>
            <a:cxnSpLocks/>
          </p:cNvCxnSpPr>
          <p:nvPr/>
        </p:nvCxnSpPr>
        <p:spPr>
          <a:xfrm flipV="1">
            <a:off x="1581879" y="2913897"/>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728273" y="3662164"/>
            <a:ext cx="2314937" cy="2314937"/>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696919" y="5360651"/>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7407312" y="4644478"/>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8115299" y="3928305"/>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696919" y="5434357"/>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407312" y="4747237"/>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8115299" y="4031064"/>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73855" y="3660630"/>
            <a:ext cx="2314937" cy="2314937"/>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76640E-92B7-4131-92A7-ECF2EEBA2996}"/>
              </a:ext>
            </a:extLst>
          </p:cNvPr>
          <p:cNvCxnSpPr>
            <a:cxnSpLocks/>
          </p:cNvCxnSpPr>
          <p:nvPr/>
        </p:nvCxnSpPr>
        <p:spPr>
          <a:xfrm>
            <a:off x="3442501" y="5359117"/>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D77C040-F11C-EF79-8763-B6ED19807737}"/>
              </a:ext>
            </a:extLst>
          </p:cNvPr>
          <p:cNvCxnSpPr>
            <a:cxnSpLocks/>
          </p:cNvCxnSpPr>
          <p:nvPr/>
        </p:nvCxnSpPr>
        <p:spPr>
          <a:xfrm>
            <a:off x="4152894" y="4642944"/>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825F86F-B4DF-DCF9-629D-942941B27D40}"/>
              </a:ext>
            </a:extLst>
          </p:cNvPr>
          <p:cNvCxnSpPr>
            <a:cxnSpLocks/>
          </p:cNvCxnSpPr>
          <p:nvPr/>
        </p:nvCxnSpPr>
        <p:spPr>
          <a:xfrm>
            <a:off x="4860881" y="3926771"/>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442501" y="5432823"/>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152894" y="4745703"/>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860881" y="4029530"/>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88643CE-90A7-E556-B6FC-0FF5CCBE6246}"/>
              </a:ext>
            </a:extLst>
          </p:cNvPr>
          <p:cNvCxnSpPr>
            <a:cxnSpLocks/>
          </p:cNvCxnSpPr>
          <p:nvPr/>
        </p:nvCxnSpPr>
        <p:spPr>
          <a:xfrm>
            <a:off x="157710" y="5360651"/>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5DBBAB4-317C-0FAC-0A33-56F52F6CCC57}"/>
              </a:ext>
            </a:extLst>
          </p:cNvPr>
          <p:cNvCxnSpPr>
            <a:cxnSpLocks/>
          </p:cNvCxnSpPr>
          <p:nvPr/>
        </p:nvCxnSpPr>
        <p:spPr>
          <a:xfrm>
            <a:off x="868103" y="4644478"/>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D65641-0E84-E5CC-E2A1-D86167176838}"/>
              </a:ext>
            </a:extLst>
          </p:cNvPr>
          <p:cNvCxnSpPr>
            <a:cxnSpLocks/>
          </p:cNvCxnSpPr>
          <p:nvPr/>
        </p:nvCxnSpPr>
        <p:spPr>
          <a:xfrm>
            <a:off x="1576090" y="3928305"/>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064"/>
            <a:ext cx="2278026" cy="246221"/>
          </a:xfrm>
          <a:prstGeom prst="rect">
            <a:avLst/>
          </a:prstGeom>
          <a:noFill/>
        </p:spPr>
        <p:txBody>
          <a:bodyPr wrap="square" lIns="0" tIns="0" rIns="91440" bIns="0" rtlCol="0">
            <a:spAutoFit/>
          </a:bodyPr>
          <a:lstStyle/>
          <a:p>
            <a:pPr algn="r" rtl="0"/>
            <a:r>
              <a:rPr lang="es-419" sz="1600">
                <a:latin typeface="Century Gothic" panose="020B0502020202020204" pitchFamily="34" charset="0"/>
              </a:rPr>
              <a:t>Texto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941594179"/>
              </p:ext>
            </p:extLst>
          </p:nvPr>
        </p:nvGraphicFramePr>
        <p:xfrm>
          <a:off x="787790" y="1050352"/>
          <a:ext cx="10344808" cy="2468352"/>
        </p:xfrm>
        <a:graphic>
          <a:graphicData uri="http://schemas.openxmlformats.org/drawingml/2006/table">
            <a:tbl>
              <a:tblPr firstRow="1" firstCol="1" bandRow="1">
                <a:tableStyleId>{5C22544A-7EE6-4342-B048-85BDC9FD1C3A}</a:tableStyleId>
              </a:tblPr>
              <a:tblGrid>
                <a:gridCol w="1034480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12436</TotalTime>
  <Words>317</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173</cp:revision>
  <cp:lastPrinted>2024-02-20T23:48:17Z</cp:lastPrinted>
  <dcterms:created xsi:type="dcterms:W3CDTF">2021-07-07T23:54:57Z</dcterms:created>
  <dcterms:modified xsi:type="dcterms:W3CDTF">2024-11-04T14:22:18Z</dcterms:modified>
</cp:coreProperties>
</file>