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 autoAdjust="0"/>
    <p:restoredTop sz="96058"/>
  </p:normalViewPr>
  <p:slideViewPr>
    <p:cSldViewPr snapToGrid="0" snapToObjects="1">
      <p:cViewPr varScale="1">
        <p:scale>
          <a:sx n="108" d="100"/>
          <a:sy n="108" d="100"/>
        </p:scale>
        <p:origin x="12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es.smartsheet.com/try-it?trp=28128" TargetMode="Externa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Agujeros blancos 3D en una pared blanca">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82533"/>
            <a:ext cx="8343937" cy="1077218"/>
          </a:xfrm>
          <a:prstGeom prst="rect">
            <a:avLst/>
          </a:prstGeom>
          <a:noFill/>
          <a:effectLst/>
        </p:spPr>
        <p:txBody>
          <a:bodyPr wrap="square" rtlCol="0">
            <a:spAutoFit/>
          </a:bodyPr>
          <a:lstStyle/>
          <a:p>
            <a:pPr rtl="0"/>
            <a:r>
              <a:rPr lang="es-419" sz="3200" b="1" dirty="0">
                <a:solidFill>
                  <a:schemeClr val="tx1">
                    <a:lumMod val="65000"/>
                    <a:lumOff val="35000"/>
                  </a:schemeClr>
                </a:solidFill>
                <a:latin typeface="Century Gothic" panose="020B0502020202020204" pitchFamily="34" charset="0"/>
              </a:rPr>
              <a:t>Plantilla de diagrama de causa-efecto con círculos para PowerPoint</a:t>
            </a:r>
          </a:p>
        </p:txBody>
      </p:sp>
      <p:sp>
        <p:nvSpPr>
          <p:cNvPr id="2" name="TextBox 1">
            <a:extLst>
              <a:ext uri="{FF2B5EF4-FFF2-40B4-BE49-F238E27FC236}">
                <a16:creationId xmlns:a16="http://schemas.microsoft.com/office/drawing/2014/main" id="{84690F8F-710E-1218-DB70-23E7DC32E840}"/>
              </a:ext>
            </a:extLst>
          </p:cNvPr>
          <p:cNvSpPr txBox="1"/>
          <p:nvPr/>
        </p:nvSpPr>
        <p:spPr>
          <a:xfrm>
            <a:off x="293143" y="1473715"/>
            <a:ext cx="4596491" cy="4870629"/>
          </a:xfrm>
          <a:prstGeom prst="rect">
            <a:avLst/>
          </a:prstGeom>
          <a:noFill/>
        </p:spPr>
        <p:txBody>
          <a:bodyPr wrap="square" rtlCol="0">
            <a:spAutoFit/>
          </a:bodyPr>
          <a:lstStyle/>
          <a:p>
            <a:pPr algn="l" rtl="0">
              <a:lnSpc>
                <a:spcPct val="120000"/>
              </a:lnSpc>
              <a:spcBef>
                <a:spcPts val="0"/>
              </a:spcBef>
              <a:spcAft>
                <a:spcPts val="0"/>
              </a:spcAft>
            </a:pPr>
            <a:r>
              <a:rPr lang="es-419" sz="1300" b="1" i="0" u="none" strike="noStrike" dirty="0">
                <a:solidFill>
                  <a:srgbClr val="000000"/>
                </a:solidFill>
                <a:effectLst/>
                <a:latin typeface="Century Gothic" panose="020B0502020202020204" pitchFamily="34" charset="0"/>
              </a:rPr>
              <a:t>Cuándo se debe usar esta plantilla: </a:t>
            </a:r>
            <a:r>
              <a:rPr lang="es-419" sz="1300" i="0" u="none" strike="noStrike" dirty="0">
                <a:solidFill>
                  <a:srgbClr val="000000"/>
                </a:solidFill>
                <a:effectLst/>
                <a:latin typeface="Century Gothic" panose="020B0502020202020204" pitchFamily="34" charset="0"/>
              </a:rPr>
              <a:t>Esta plantilla de causa-efecto es ideal para sesiones y presentaciones interactivas destinadas a identificar y debatir las causas de origen de los desafíos que enfrentan los negocios. Úsela en talleres orientados a mejorar las operaciones del negocio o para ayudar a los equipos a asignar de forma colaborativa los diversos factores que contribuyen a un problema en particular durante la planificación o la revisión de proyectos.</a:t>
            </a:r>
          </a:p>
          <a:p>
            <a:pPr algn="l" rtl="0">
              <a:lnSpc>
                <a:spcPct val="120000"/>
              </a:lnSpc>
              <a:spcBef>
                <a:spcPts val="0"/>
              </a:spcBef>
              <a:spcAft>
                <a:spcPts val="0"/>
              </a:spcAft>
            </a:pPr>
            <a:r>
              <a:rPr lang="es-419" sz="1300" i="0" u="none" strike="noStrike" dirty="0">
                <a:solidFill>
                  <a:srgbClr val="000000"/>
                </a:solidFill>
                <a:effectLst/>
                <a:latin typeface="Century Gothic" panose="020B0502020202020204" pitchFamily="34" charset="0"/>
              </a:rPr>
              <a:t>  </a:t>
            </a:r>
          </a:p>
          <a:p>
            <a:pPr algn="l" rtl="0">
              <a:lnSpc>
                <a:spcPct val="120000"/>
              </a:lnSpc>
              <a:spcBef>
                <a:spcPts val="0"/>
              </a:spcBef>
              <a:spcAft>
                <a:spcPts val="0"/>
              </a:spcAft>
            </a:pPr>
            <a:r>
              <a:rPr lang="es-419" sz="1300" b="1" i="0" u="none" strike="noStrike" dirty="0">
                <a:solidFill>
                  <a:srgbClr val="000000"/>
                </a:solidFill>
                <a:effectLst/>
                <a:latin typeface="Century Gothic" panose="020B0502020202020204" pitchFamily="34" charset="0"/>
              </a:rPr>
              <a:t>Funciones notables de la plantilla: </a:t>
            </a:r>
            <a:r>
              <a:rPr lang="es-419" sz="1300" i="0" u="none" strike="noStrike" dirty="0">
                <a:solidFill>
                  <a:srgbClr val="000000"/>
                </a:solidFill>
                <a:effectLst/>
                <a:latin typeface="Century Gothic" panose="020B0502020202020204" pitchFamily="34" charset="0"/>
              </a:rPr>
              <a:t>Esta plantilla reemplaza las “espinas” lineales tradicionales de un diagrama de causa-efecto con círculos interconectados, lo que simplifica los datos complejos en un formato visual accesible. Los círculos actúan como puntos focales que atraen la atención hacia la información clave. Con cada círculo, es posible resumir de forma concisa una idea a fin de crear una representación visual limpia y organizada de las causas potenciales</a:t>
            </a:r>
            <a:r>
              <a:rPr lang="en-US" sz="1300" i="0" u="none" strike="noStrike">
                <a:solidFill>
                  <a:srgbClr val="000000"/>
                </a:solidFill>
                <a:effectLst/>
                <a:latin typeface="Century Gothic" panose="020B0502020202020204" pitchFamily="34" charset="0"/>
              </a:rPr>
              <a:t>.</a:t>
            </a:r>
            <a:endParaRPr lang="en-US" sz="13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096163" y="1589261"/>
            <a:ext cx="6806299" cy="3828542"/>
          </a:xfrm>
          <a:prstGeom prst="rect">
            <a:avLst/>
          </a:prstGeom>
          <a:effectLst>
            <a:outerShdw blurRad="101157" dist="38100" dir="2700000" algn="tl" rotWithShape="0">
              <a:prstClr val="black">
                <a:alpha val="40000"/>
              </a:prstClr>
            </a:outerShdw>
          </a:effectLst>
        </p:spPr>
      </p:pic>
      <p:pic>
        <p:nvPicPr>
          <p:cNvPr id="5" name="Picture 4">
            <a:hlinkClick r:id="rId6"/>
            <a:extLst>
              <a:ext uri="{FF2B5EF4-FFF2-40B4-BE49-F238E27FC236}">
                <a16:creationId xmlns:a16="http://schemas.microsoft.com/office/drawing/2014/main" id="{EA39EFA7-856A-F106-B8B9-688475FC9E28}"/>
              </a:ext>
            </a:extLst>
          </p:cNvPr>
          <p:cNvPicPr>
            <a:picLocks noChangeAspect="1"/>
          </p:cNvPicPr>
          <p:nvPr/>
        </p:nvPicPr>
        <p:blipFill>
          <a:blip r:embed="rId7"/>
          <a:srcRect/>
          <a:stretch/>
        </p:blipFill>
        <p:spPr>
          <a:xfrm>
            <a:off x="8627610" y="440925"/>
            <a:ext cx="3276311" cy="649251"/>
          </a:xfrm>
          <a:prstGeom prst="rect">
            <a:avLst/>
          </a:prstGeom>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gujeros blancos 3D en una pared blanca">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tx1"/>
                </a:solidFill>
                <a:latin typeface="Century Gothic" panose="020B0502020202020204" pitchFamily="34" charset="0"/>
              </a:rPr>
              <a:t>Texto</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bg1"/>
                </a:solidFill>
                <a:latin typeface="Century Gothic" panose="020B0502020202020204" pitchFamily="34" charset="0"/>
              </a:rPr>
              <a:t>Texto</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bg1"/>
                </a:solidFill>
                <a:latin typeface="Century Gothic" panose="020B0502020202020204" pitchFamily="34" charset="0"/>
              </a:rPr>
              <a:t>Texto</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es-419" sz="2000">
                <a:solidFill>
                  <a:schemeClr val="bg1"/>
                </a:solidFill>
                <a:latin typeface="Century Gothic" panose="020B0502020202020204" pitchFamily="34" charset="0"/>
              </a:rPr>
              <a:t>Texto</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08029470"/>
              </p:ext>
            </p:extLst>
          </p:nvPr>
        </p:nvGraphicFramePr>
        <p:xfrm>
          <a:off x="787790" y="1050352"/>
          <a:ext cx="10309297" cy="2468352"/>
        </p:xfrm>
        <a:graphic>
          <a:graphicData uri="http://schemas.openxmlformats.org/drawingml/2006/table">
            <a:tbl>
              <a:tblPr firstRow="1" firstCol="1" bandRow="1">
                <a:tableStyleId>{5C22544A-7EE6-4342-B048-85BDC9FD1C3A}</a:tableStyleId>
              </a:tblPr>
              <a:tblGrid>
                <a:gridCol w="10309297">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es-419" sz="1600" b="1" dirty="0">
                          <a:solidFill>
                            <a:schemeClr val="tx1"/>
                          </a:solidFill>
                          <a:effectLst/>
                          <a:latin typeface="Century Gothic" panose="020B0502020202020204" pitchFamily="34" charset="0"/>
                        </a:rPr>
                        <a:t>DESCARGO DE RESPONSABILIDAD</a:t>
                      </a:r>
                    </a:p>
                    <a:p>
                      <a:pPr marL="0" marR="0" rtl="0">
                        <a:spcBef>
                          <a:spcPts val="0"/>
                        </a:spcBef>
                        <a:spcAft>
                          <a:spcPts val="0"/>
                        </a:spcAft>
                      </a:pPr>
                      <a:r>
                        <a:rPr lang="es-419" sz="1200" b="0" dirty="0">
                          <a:solidFill>
                            <a:schemeClr val="tx1"/>
                          </a:solidFill>
                          <a:effectLst/>
                          <a:latin typeface="Century Gothic" panose="020B0502020202020204" pitchFamily="34" charset="0"/>
                        </a:rPr>
                        <a:t> </a:t>
                      </a:r>
                    </a:p>
                    <a:p>
                      <a:pPr marL="0" marR="0" rtl="0">
                        <a:spcBef>
                          <a:spcPts val="0"/>
                        </a:spcBef>
                        <a:spcAft>
                          <a:spcPts val="0"/>
                        </a:spcAft>
                      </a:pPr>
                      <a:r>
                        <a:rPr lang="es-419" sz="1400" b="0" dirty="0">
                          <a:solidFill>
                            <a:schemeClr val="tx1"/>
                          </a:solidFill>
                          <a:effectLst/>
                          <a:latin typeface="Century Gothic" panose="020B0502020202020204" pitchFamily="34" charset="0"/>
                        </a:rPr>
                        <a:t>Todos los artículos, las plantillas o la información que proporcione Smartsheet en el sitio web son solo de referencia. Si bien nos esforzamos por mantener la información actualizada y correcta, no hacemos declaraciones ni garantías de ningún tipo, explícitas o implícitas, sobre la integridad, precisión, confiabilidad, idoneidad o disponibilidad con respecto al sitio web o la información, los artículos, las plantillas o los gráficos relacionados que figuran en el sitio web. Por lo tanto, la confianza que usted deposite en dicha información es estrictamente bajo su propio riesgo.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12612</TotalTime>
  <Words>280</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196</cp:revision>
  <cp:lastPrinted>2024-02-20T23:48:17Z</cp:lastPrinted>
  <dcterms:created xsi:type="dcterms:W3CDTF">2021-07-07T23:54:57Z</dcterms:created>
  <dcterms:modified xsi:type="dcterms:W3CDTF">2024-11-05T09:36:24Z</dcterms:modified>
</cp:coreProperties>
</file>